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87" r:id="rId3"/>
    <p:sldId id="275" r:id="rId4"/>
    <p:sldId id="276" r:id="rId5"/>
    <p:sldId id="277" r:id="rId6"/>
    <p:sldId id="278" r:id="rId7"/>
    <p:sldId id="279" r:id="rId8"/>
    <p:sldId id="280" r:id="rId9"/>
    <p:sldId id="289" r:id="rId10"/>
    <p:sldId id="288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5" r:id="rId19"/>
    <p:sldId id="266" r:id="rId20"/>
    <p:sldId id="267" r:id="rId21"/>
    <p:sldId id="268" r:id="rId22"/>
    <p:sldId id="269" r:id="rId23"/>
    <p:sldId id="271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73" r:id="rId32"/>
    <p:sldId id="26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6" autoAdjust="0"/>
    <p:restoredTop sz="94434" autoAdjust="0"/>
  </p:normalViewPr>
  <p:slideViewPr>
    <p:cSldViewPr snapToGrid="0">
      <p:cViewPr varScale="1">
        <p:scale>
          <a:sx n="78" d="100"/>
          <a:sy n="78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F5D59-19CC-4DC7-9F26-AE25C98A2F73}" type="datetimeFigureOut">
              <a:rPr lang="ko-KR" altLang="en-US" smtClean="0"/>
              <a:t>2016-09-19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F2FAE-F680-44F8-BD60-9F48FFAA24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43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6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5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4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4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4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2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0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5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0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7D3FD-BD3A-44D3-8E88-AA1D1BDBC79F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0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.edu/~anderson/real-time/lunch/2010-09-13-LitmusGFIFOTutorial.docx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tmus-rt.org/litmus/Tracing" TargetMode="External"/><Relationship Id="rId2" Type="http://schemas.openxmlformats.org/officeDocument/2006/relationships/hyperlink" Target="https://sourceware.org/gdb/current/onlinedocs/gdb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.unc.edu/~mollison/unit-tr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Getting </a:t>
            </a:r>
            <a:r>
              <a:rPr lang="en-US" dirty="0" smtClean="0"/>
              <a:t>Started with </a:t>
            </a:r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endParaRPr lang="en-US" baseline="30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9/19/2016</a:t>
            </a:r>
            <a:endParaRPr lang="en-US" dirty="0" smtClean="0"/>
          </a:p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Building the kernel.</a:t>
            </a:r>
          </a:p>
          <a:p>
            <a:r>
              <a:rPr lang="en-US" altLang="ko-KR" dirty="0" err="1" smtClean="0"/>
              <a:t>Compling</a:t>
            </a:r>
            <a:r>
              <a:rPr lang="en-US" altLang="ko-KR" dirty="0" smtClean="0"/>
              <a:t> APIs.</a:t>
            </a:r>
          </a:p>
          <a:p>
            <a:r>
              <a:rPr lang="en-US" altLang="ko-KR" dirty="0" smtClean="0"/>
              <a:t>Working with scheduler plugins.</a:t>
            </a:r>
          </a:p>
          <a:p>
            <a:r>
              <a:rPr lang="en-US" altLang="ko-KR" dirty="0" smtClean="0"/>
              <a:t>Running real-time tasks.</a:t>
            </a:r>
          </a:p>
          <a:p>
            <a:pPr lvl="1"/>
            <a:r>
              <a:rPr lang="en-US" altLang="ko-KR" dirty="0" smtClean="0"/>
              <a:t>Synchronous release.</a:t>
            </a:r>
          </a:p>
          <a:p>
            <a:r>
              <a:rPr lang="en-US" altLang="ko-KR" dirty="0" smtClean="0"/>
              <a:t>Debugging with </a:t>
            </a:r>
            <a:r>
              <a:rPr lang="en-US" altLang="ko-KR" dirty="0" err="1" smtClean="0"/>
              <a:t>gdb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Debug tracing</a:t>
            </a:r>
          </a:p>
          <a:p>
            <a:r>
              <a:rPr lang="en-US" altLang="ko-KR" dirty="0" smtClean="0"/>
              <a:t>Schedule traces</a:t>
            </a:r>
          </a:p>
        </p:txBody>
      </p:sp>
    </p:spTree>
    <p:extLst>
      <p:ext uri="{BB962C8B-B14F-4D97-AF65-F5344CB8AC3E}">
        <p14:creationId xmlns:p14="http://schemas.microsoft.com/office/powerpoint/2010/main" val="215929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git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checkout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github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/master -b demo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This will check out master branch from </a:t>
            </a:r>
            <a:r>
              <a:rPr lang="en-US" dirty="0" err="1" smtClean="0">
                <a:cs typeface="Consolas" panose="020B0609020204030204" pitchFamily="49" charset="0"/>
              </a:rPr>
              <a:t>github</a:t>
            </a:r>
            <a:r>
              <a:rPr lang="en-US" dirty="0" smtClean="0">
                <a:cs typeface="Consolas" panose="020B0609020204030204" pitchFamily="49" charset="0"/>
              </a:rPr>
              <a:t> and create a demo branch.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../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/v4.1.3/litmus-kvm-x86_64-debug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base version of current LITMUS is 4.1.3, so we use the default configuration for v4.1.3.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kernel options.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-j 4 </a:t>
            </a:r>
            <a:r>
              <a:rPr 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use 4 </a:t>
            </a:r>
            <a:r>
              <a:rPr 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endParaRPr lang="en-US" dirty="0" smtClean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Compile the kernel source.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After the kernel successfully compiled, you should have the kernel image (</a:t>
            </a:r>
            <a:r>
              <a:rPr lang="en-US" dirty="0" smtClean="0">
                <a:solidFill>
                  <a:srgbClr val="FF0000"/>
                </a:solidFill>
                <a:cs typeface="Consolas" panose="020B0609020204030204" pitchFamily="49" charset="0"/>
              </a:rPr>
              <a:t>arch/x86/boot/</a:t>
            </a:r>
            <a:r>
              <a:rPr lang="en-US" dirty="0" err="1" smtClean="0">
                <a:solidFill>
                  <a:srgbClr val="FF0000"/>
                </a:solidFill>
                <a:cs typeface="Consolas" panose="020B0609020204030204" pitchFamily="49" charset="0"/>
              </a:rPr>
              <a:t>bzImage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setup.</a:t>
            </a:r>
          </a:p>
          <a:p>
            <a:pPr lvl="1"/>
            <a:r>
              <a:rPr lang="en-US" dirty="0" smtClean="0"/>
              <a:t>Change Local version strings.</a:t>
            </a:r>
          </a:p>
          <a:p>
            <a:pPr lvl="1"/>
            <a:r>
              <a:rPr lang="en-US" dirty="0" smtClean="0"/>
              <a:t>Disable “Control Group support”.</a:t>
            </a:r>
          </a:p>
          <a:p>
            <a:r>
              <a:rPr lang="en-US" dirty="0" smtClean="0"/>
              <a:t>In processor type and features.</a:t>
            </a:r>
          </a:p>
          <a:p>
            <a:pPr lvl="1"/>
            <a:r>
              <a:rPr lang="en-US" dirty="0" smtClean="0"/>
              <a:t>Choose “</a:t>
            </a:r>
            <a:r>
              <a:rPr lang="en-US" dirty="0" err="1" smtClean="0"/>
              <a:t>Preemptible</a:t>
            </a:r>
            <a:r>
              <a:rPr lang="en-US" dirty="0" smtClean="0"/>
              <a:t> Kernel” for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Preemption Model.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In Power management and ACPI options.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Disable power management options like frequency scaling.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In Kernel hacking.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Disable “Write protect kernel read-only data structures”.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8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liblitmus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~/demo/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lvl="2"/>
            <a:r>
              <a:rPr lang="en-US" dirty="0" smtClean="0"/>
              <a:t>Compile user-space library for interacting LITMUS kernel.</a:t>
            </a:r>
          </a:p>
          <a:p>
            <a:endParaRPr lang="en-US" dirty="0" smtClean="0"/>
          </a:p>
          <a:p>
            <a:r>
              <a:rPr lang="en-US" dirty="0" smtClean="0"/>
              <a:t>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cd ~/demo/feather-trace-tools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make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7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LITMUS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cd ~/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demo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./run_kvm-x86_64_nograp_sshbind.sh litmus-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the redirection port number and the disk image parameter (-</a:t>
            </a:r>
            <a:r>
              <a:rPr lang="en-US" dirty="0" err="1" smtClean="0">
                <a:cs typeface="Consolas" panose="020B0609020204030204" pitchFamily="49" charset="0"/>
              </a:rPr>
              <a:t>hda</a:t>
            </a:r>
            <a:r>
              <a:rPr lang="en-US" dirty="0" smtClean="0">
                <a:cs typeface="Consolas" panose="020B0609020204030204" pitchFamily="49" charset="0"/>
              </a:rPr>
              <a:t> option) before you run the script.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Copy feather-trace-tools to VM if needed.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5415" y="5003728"/>
            <a:ext cx="689316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@VM&gt; </a:t>
            </a:r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/feather-trace-tools 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3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/</a:t>
            </a:r>
            <a:r>
              <a:rPr lang="en-US" dirty="0" err="1"/>
              <a:t>proc</a:t>
            </a:r>
            <a:r>
              <a:rPr lang="en-US" dirty="0"/>
              <a:t>/litmus</a:t>
            </a:r>
            <a:r>
              <a:rPr lang="en-US" dirty="0" smtClean="0"/>
              <a:t>/ : LITMUS information.</a:t>
            </a:r>
          </a:p>
          <a:p>
            <a:pPr lvl="1"/>
            <a:r>
              <a:rPr lang="en-US" dirty="0" err="1" smtClean="0"/>
              <a:t>active_plugin</a:t>
            </a:r>
            <a:r>
              <a:rPr lang="en-US" dirty="0" smtClean="0"/>
              <a:t>: the currently activated plugin.</a:t>
            </a:r>
          </a:p>
          <a:p>
            <a:pPr lvl="1"/>
            <a:r>
              <a:rPr lang="en-US" dirty="0" smtClean="0"/>
              <a:t>plugins/loaded: all available plugins.</a:t>
            </a:r>
          </a:p>
          <a:p>
            <a:r>
              <a:rPr lang="en-US" dirty="0" smtClean="0"/>
              <a:t>Activating GSN-EDF plugin</a:t>
            </a:r>
            <a:r>
              <a:rPr lang="en-US" dirty="0" smtClean="0"/>
              <a:t>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9244" y="3594602"/>
            <a:ext cx="7405511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echo “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&gt;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showsched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85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rtspin</a:t>
            </a:r>
            <a:r>
              <a:rPr lang="en-US" dirty="0" smtClean="0"/>
              <a:t>: </a:t>
            </a:r>
            <a:r>
              <a:rPr lang="en-US" dirty="0" smtClean="0"/>
              <a:t>dummy spinning task for use in experiments.</a:t>
            </a:r>
          </a:p>
          <a:p>
            <a:r>
              <a:rPr lang="en-US" dirty="0" smtClean="0"/>
              <a:t>Running </a:t>
            </a:r>
            <a:r>
              <a:rPr lang="en-US" dirty="0" smtClean="0"/>
              <a:t>a real-time task.</a:t>
            </a:r>
          </a:p>
          <a:p>
            <a:pPr lvl="1"/>
            <a:r>
              <a:rPr lang="en-US" dirty="0" smtClean="0"/>
              <a:t>usage: </a:t>
            </a:r>
            <a:r>
              <a:rPr lang="en-US" dirty="0" err="1" smtClean="0"/>
              <a:t>rtspin</a:t>
            </a:r>
            <a:r>
              <a:rPr lang="en-US" dirty="0" smtClean="0"/>
              <a:t> </a:t>
            </a:r>
            <a:r>
              <a:rPr lang="en-US" dirty="0" smtClean="0"/>
              <a:t>[-v] &lt;WCET(</a:t>
            </a:r>
            <a:r>
              <a:rPr lang="en-US" dirty="0" err="1" smtClean="0"/>
              <a:t>ms</a:t>
            </a:r>
            <a:r>
              <a:rPr lang="en-US" dirty="0" smtClean="0"/>
              <a:t>)&gt; &lt;PERIOD(</a:t>
            </a:r>
            <a:r>
              <a:rPr lang="en-US" dirty="0" err="1" smtClean="0"/>
              <a:t>ms</a:t>
            </a:r>
            <a:r>
              <a:rPr lang="en-US" dirty="0" smtClean="0"/>
              <a:t>)&gt; &lt;DURATION(s</a:t>
            </a:r>
            <a:r>
              <a:rPr lang="en-US" dirty="0" smtClean="0"/>
              <a:t>)&gt;</a:t>
            </a:r>
          </a:p>
          <a:p>
            <a:pPr lvl="1"/>
            <a:r>
              <a:rPr lang="en-US" dirty="0" smtClean="0"/>
              <a:t>-v : prints out per-job information.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300" y="4602947"/>
            <a:ext cx="7391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–v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3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rt_launch</a:t>
            </a:r>
            <a:r>
              <a:rPr lang="en-US" dirty="0" smtClean="0"/>
              <a:t>: run an arbitrary binary as a real-time process.</a:t>
            </a:r>
          </a:p>
          <a:p>
            <a:r>
              <a:rPr lang="en-US" dirty="0" smtClean="0"/>
              <a:t>usage</a:t>
            </a:r>
            <a:r>
              <a:rPr lang="en-US" dirty="0" smtClean="0"/>
              <a:t>: </a:t>
            </a:r>
            <a:r>
              <a:rPr lang="en-US" dirty="0" err="1" smtClean="0"/>
              <a:t>rt_launch</a:t>
            </a:r>
            <a:r>
              <a:rPr lang="en-US" dirty="0" smtClean="0"/>
              <a:t> WCET(</a:t>
            </a:r>
            <a:r>
              <a:rPr lang="en-US" dirty="0" err="1" smtClean="0"/>
              <a:t>ms</a:t>
            </a:r>
            <a:r>
              <a:rPr lang="en-US" dirty="0" smtClean="0"/>
              <a:t>) PERIOD(</a:t>
            </a:r>
            <a:r>
              <a:rPr lang="en-US" dirty="0" err="1" smtClean="0"/>
              <a:t>ms</a:t>
            </a:r>
            <a:r>
              <a:rPr lang="en-US" dirty="0" smtClean="0"/>
              <a:t>) -- PROGRAM ARGS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300" y="4023399"/>
            <a:ext cx="7391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rt_launch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50 100 – PROGRAM ARGS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7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Synchronous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rtspin</a:t>
            </a:r>
            <a:r>
              <a:rPr lang="en-US" dirty="0" smtClean="0"/>
              <a:t> with </a:t>
            </a:r>
            <a:r>
              <a:rPr lang="en-US" i="1" dirty="0" smtClean="0"/>
              <a:t>–w</a:t>
            </a:r>
            <a:r>
              <a:rPr lang="en-US" dirty="0" smtClean="0"/>
              <a:t> option.</a:t>
            </a:r>
            <a:endParaRPr lang="en-US" dirty="0" smtClean="0"/>
          </a:p>
          <a:p>
            <a:pPr lvl="1"/>
            <a:r>
              <a:rPr lang="en-US" dirty="0" smtClean="0"/>
              <a:t>usage: </a:t>
            </a:r>
            <a:r>
              <a:rPr lang="en-US" dirty="0" err="1" smtClean="0"/>
              <a:t>rtspin</a:t>
            </a:r>
            <a:r>
              <a:rPr lang="en-US" dirty="0" smtClean="0"/>
              <a:t> </a:t>
            </a:r>
            <a:r>
              <a:rPr lang="en-US" dirty="0" smtClean="0"/>
              <a:t>-w </a:t>
            </a:r>
            <a:r>
              <a:rPr lang="en-US" dirty="0" smtClean="0"/>
              <a:t>&lt;WCET(</a:t>
            </a:r>
            <a:r>
              <a:rPr lang="en-US" dirty="0" err="1" smtClean="0"/>
              <a:t>ms</a:t>
            </a:r>
            <a:r>
              <a:rPr lang="en-US" dirty="0" smtClean="0"/>
              <a:t>)&gt; &lt;PERIOD(</a:t>
            </a:r>
            <a:r>
              <a:rPr lang="en-US" dirty="0" err="1" smtClean="0"/>
              <a:t>ms</a:t>
            </a:r>
            <a:r>
              <a:rPr lang="en-US" dirty="0" smtClean="0"/>
              <a:t>)&gt; &lt;DURATION(s)&gt;</a:t>
            </a:r>
          </a:p>
          <a:p>
            <a:pPr lvl="1"/>
            <a:r>
              <a:rPr lang="en-US" dirty="0" smtClean="0"/>
              <a:t>-w: queue up for a synchronous release.</a:t>
            </a:r>
          </a:p>
          <a:p>
            <a:pPr lvl="1"/>
            <a:endParaRPr lang="en-US" dirty="0"/>
          </a:p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release_ts</a:t>
            </a:r>
            <a:r>
              <a:rPr lang="en-US" dirty="0" smtClean="0"/>
              <a:t>: </a:t>
            </a:r>
            <a:r>
              <a:rPr lang="en-US" dirty="0" smtClean="0"/>
              <a:t>releases </a:t>
            </a:r>
            <a:r>
              <a:rPr lang="en-US" dirty="0" smtClean="0"/>
              <a:t>real-time tasks.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300" y="4422637"/>
            <a:ext cx="73914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–v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–v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–v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70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/litmus/stats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00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 using GDB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GDB?</a:t>
            </a:r>
          </a:p>
          <a:p>
            <a:pPr lvl="1"/>
            <a:r>
              <a:rPr lang="en-US" dirty="0" smtClean="0"/>
              <a:t>GDB (The GNU Debugger) is a popular debugging tool.</a:t>
            </a:r>
          </a:p>
          <a:p>
            <a:pPr lvl="1"/>
            <a:r>
              <a:rPr lang="en-US" dirty="0"/>
              <a:t>http://www.gnu.org/software/gdb/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Allow the user to examine variables and state.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 with debug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kernel configuration, enable “Compile the kernel with debug info”.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Enabled by default (assuming </a:t>
            </a:r>
            <a:r>
              <a:rPr lang="en-US" dirty="0"/>
              <a:t>that you use </a:t>
            </a:r>
            <a:r>
              <a:rPr lang="en-US" i="1" dirty="0" smtClean="0"/>
              <a:t>litmus-kvm-x86_64-debug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40793" y="3138655"/>
            <a:ext cx="586241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 Hacking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Compile the kernel with debug info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 GDB stub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Invoke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</a:t>
            </a:r>
          </a:p>
          <a:p>
            <a:pPr lvl="1"/>
            <a:r>
              <a:rPr lang="en-US" dirty="0" smtClean="0"/>
              <a:t>-s provides a </a:t>
            </a:r>
            <a:r>
              <a:rPr lang="en-US" dirty="0" err="1" smtClean="0"/>
              <a:t>gdb</a:t>
            </a:r>
            <a:r>
              <a:rPr lang="en-US" dirty="0" smtClean="0"/>
              <a:t> stub</a:t>
            </a:r>
            <a:r>
              <a:rPr lang="en-US" dirty="0"/>
              <a:t>. (shorthand for -</a:t>
            </a:r>
            <a:r>
              <a:rPr lang="en-US" dirty="0" err="1"/>
              <a:t>gdb</a:t>
            </a:r>
            <a:r>
              <a:rPr lang="en-US" dirty="0"/>
              <a:t> </a:t>
            </a:r>
            <a:r>
              <a:rPr lang="en-US" dirty="0" err="1"/>
              <a:t>tcp</a:t>
            </a:r>
            <a:r>
              <a:rPr lang="en-US" dirty="0"/>
              <a:t>::</a:t>
            </a:r>
            <a:r>
              <a:rPr lang="en-US" dirty="0" smtClean="0"/>
              <a:t>1234)</a:t>
            </a:r>
          </a:p>
          <a:p>
            <a:pPr lvl="1"/>
            <a:r>
              <a:rPr lang="en-US" dirty="0" smtClean="0"/>
              <a:t>-S freezes the CPU on startup.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qemu-system-x86_64 -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smp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core2duo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hda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debian_x86_64.qcow2 -m 2000 -net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nic,model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=e1000 -net user -k en-us -kernel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-append "console=ttyS0 root=/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/hda1"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nographic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-serial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stdio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redir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tcp:2222::22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-s -S</a:t>
            </a:r>
          </a:p>
        </p:txBody>
      </p:sp>
    </p:spTree>
    <p:extLst>
      <p:ext uri="{BB962C8B-B14F-4D97-AF65-F5344CB8AC3E}">
        <p14:creationId xmlns:p14="http://schemas.microsoft.com/office/powerpoint/2010/main" val="394052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GDB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3125" y="2249618"/>
            <a:ext cx="7417749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Load GDB for debugging this kernel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Reading symbols from /home/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namhoonk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...done.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Connect to the local VM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target remote localhost:1234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 a paused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Pause the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&lt;ctrl-c&gt;</a:t>
            </a:r>
          </a:p>
        </p:txBody>
      </p:sp>
    </p:spTree>
    <p:extLst>
      <p:ext uri="{BB962C8B-B14F-4D97-AF65-F5344CB8AC3E}">
        <p14:creationId xmlns:p14="http://schemas.microsoft.com/office/powerpoint/2010/main" val="14066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</a:t>
            </a:r>
            <a:r>
              <a:rPr lang="en-US" dirty="0"/>
              <a:t>breakpoints </a:t>
            </a:r>
            <a:r>
              <a:rPr lang="en-US" dirty="0" smtClean="0"/>
              <a:t>in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gsnfifo_admit_task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b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gsnedf_admit_task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</p:txBody>
      </p:sp>
    </p:spTree>
    <p:extLst>
      <p:ext uri="{BB962C8B-B14F-4D97-AF65-F5344CB8AC3E}">
        <p14:creationId xmlns:p14="http://schemas.microsoft.com/office/powerpoint/2010/main" val="42652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 traces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backtrace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all stack frames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all stack frames with the local variables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full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the 2nd frame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f 2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that called this one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up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called by this one.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down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value of the variable name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p &lt;variable-name&gt;</a:t>
            </a:r>
          </a:p>
        </p:txBody>
      </p:sp>
    </p:spTree>
    <p:extLst>
      <p:ext uri="{BB962C8B-B14F-4D97-AF65-F5344CB8AC3E}">
        <p14:creationId xmlns:p14="http://schemas.microsoft.com/office/powerpoint/2010/main" val="308919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Tracing and 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tracing mechanisms</a:t>
            </a:r>
          </a:p>
          <a:p>
            <a:pPr lvl="1"/>
            <a:r>
              <a:rPr lang="en-US" dirty="0" smtClean="0"/>
              <a:t>Debug traces.</a:t>
            </a:r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/litmus/log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Scheduling traces.</a:t>
            </a:r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/dev/litmus/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/>
              <a:t>Overhead traces.</a:t>
            </a:r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/dev/litmus/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ft_cpu_traceX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altLang="ko-K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/dev/litmus/</a:t>
            </a:r>
            <a:r>
              <a:rPr lang="en-US" altLang="ko-K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ft_msg_traceX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TRACE() macro.</a:t>
            </a:r>
          </a:p>
          <a:p>
            <a:pPr lvl="1"/>
            <a:r>
              <a:rPr lang="en-US" dirty="0" smtClean="0"/>
              <a:t>Print messages (like </a:t>
            </a:r>
            <a:r>
              <a:rPr lang="en-US" dirty="0" err="1" smtClean="0"/>
              <a:t>printk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It can be used in any context.</a:t>
            </a:r>
          </a:p>
          <a:p>
            <a:endParaRPr lang="en-US" dirty="0"/>
          </a:p>
          <a:p>
            <a:r>
              <a:rPr lang="en-US" dirty="0" smtClean="0"/>
              <a:t>Recording debug traces.</a:t>
            </a:r>
          </a:p>
          <a:p>
            <a:endParaRPr lang="en-US" dirty="0"/>
          </a:p>
          <a:p>
            <a:r>
              <a:rPr lang="en-US" dirty="0" smtClean="0"/>
              <a:t>Kill the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cat</a:t>
            </a:r>
            <a:r>
              <a:rPr lang="en-US" sz="2000" dirty="0" smtClean="0"/>
              <a:t> </a:t>
            </a:r>
            <a:r>
              <a:rPr lang="en-US" dirty="0" smtClean="0"/>
              <a:t>process to stop recording.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5" y="4097980"/>
            <a:ext cx="689316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/litmus/log &gt; log.txt &amp;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2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seq</a:t>
            </a:r>
            <a:r>
              <a:rPr lang="en-US" sz="2400" dirty="0" smtClean="0"/>
              <a:t>#&gt; &lt;</a:t>
            </a:r>
            <a:r>
              <a:rPr lang="en-US" sz="2400" dirty="0" err="1" smtClean="0"/>
              <a:t>cpu</a:t>
            </a:r>
            <a:r>
              <a:rPr lang="en-US" sz="2400" dirty="0" smtClean="0"/>
              <a:t>&gt; &lt;[</a:t>
            </a:r>
            <a:r>
              <a:rPr lang="en-US" sz="2400" dirty="0" err="1" smtClean="0"/>
              <a:t>function@file:line</a:t>
            </a:r>
            <a:r>
              <a:rPr lang="en-US" sz="2400" dirty="0" smtClean="0"/>
              <a:t>]:&gt; &lt;</a:t>
            </a:r>
            <a:r>
              <a:rPr lang="en-US" sz="2400" dirty="0" err="1" smtClean="0"/>
              <a:t>trace_message</a:t>
            </a:r>
            <a:r>
              <a:rPr lang="en-US" sz="2400" dirty="0" smtClean="0"/>
              <a:t>&gt;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22" t="23624" r="4576" b="62944"/>
          <a:stretch/>
        </p:blipFill>
        <p:spPr>
          <a:xfrm>
            <a:off x="289736" y="2361363"/>
            <a:ext cx="8566370" cy="15638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67798" y="2346750"/>
            <a:ext cx="396845" cy="211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81453" y="2348428"/>
            <a:ext cx="396845" cy="211783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05157" y="2360154"/>
            <a:ext cx="5597094" cy="198379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799540" y="2357708"/>
            <a:ext cx="1762766" cy="202503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7797" y="2578629"/>
            <a:ext cx="2163903" cy="182880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traces are recorded using feather-trace-tools.</a:t>
            </a:r>
          </a:p>
          <a:p>
            <a:r>
              <a:rPr lang="en-US" dirty="0" smtClean="0"/>
              <a:t>The </a:t>
            </a:r>
            <a:r>
              <a:rPr lang="en-US" dirty="0"/>
              <a:t>definition and an explanation of the format can be found in the file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include/litmus/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sched_trace.h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7185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binary-encoded scheduling event information. </a:t>
            </a:r>
          </a:p>
          <a:p>
            <a:endParaRPr lang="en-US" dirty="0" smtClean="0"/>
          </a:p>
          <a:p>
            <a:r>
              <a:rPr lang="en-US" dirty="0" smtClean="0"/>
              <a:t>Copy feather-trace-tools to VM if needed.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5415" y="3439429"/>
            <a:ext cx="68931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/feather-trace-tools 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Recording scheduling traces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tag is used to assign a unique name to the trace files.</a:t>
            </a:r>
          </a:p>
          <a:p>
            <a:endParaRPr lang="en-US" dirty="0"/>
          </a:p>
          <a:p>
            <a:r>
              <a:rPr lang="en-US" dirty="0"/>
              <a:t>Run </a:t>
            </a:r>
            <a:r>
              <a:rPr lang="en-US" dirty="0" err="1"/>
              <a:t>rtspin</a:t>
            </a:r>
            <a:r>
              <a:rPr lang="en-US" dirty="0"/>
              <a:t>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4" y="2936312"/>
            <a:ext cx="68931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~/feather-trace-tools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st_trace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-schedule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tag_name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5414" y="4098692"/>
            <a:ext cx="689316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GSN-EDF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50 500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20 200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10 100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 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4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Stop recording traces by pressing ENTER on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-trace-schedule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4" y="2743129"/>
            <a:ext cx="6893169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st_trace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-schedule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tag_name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CPU 0: 2106 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schedule_host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=….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CPU 1: 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Press ENTER to end tracing…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Ending Trace…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Disabling 11 events.</a:t>
            </a:r>
          </a:p>
          <a:p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Disabling 11 events.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/dev/litmus/sched_trace0: 3120 bytes read.</a:t>
            </a:r>
          </a:p>
          <a:p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dev/litmus/sched_trace1: 5928 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bytes read.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1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Visualizing schedules with </a:t>
            </a:r>
            <a:r>
              <a:rPr lang="en-US" dirty="0" err="1" smtClean="0"/>
              <a:t>st</a:t>
            </a:r>
            <a:r>
              <a:rPr lang="en-US" dirty="0" smtClean="0"/>
              <a:t>-draw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4" y="2743129"/>
            <a:ext cx="68931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copy tracing results to host.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VM&gt;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*.bin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your_account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5414" y="3678128"/>
            <a:ext cx="68931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run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-draw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$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-draw ../*.bin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okular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*.pdf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Plugins are implemented as kernel modules.</a:t>
            </a:r>
          </a:p>
          <a:p>
            <a:endParaRPr lang="en-US" dirty="0" smtClean="0"/>
          </a:p>
          <a:p>
            <a:r>
              <a:rPr lang="en-US" dirty="0" smtClean="0"/>
              <a:t>Global-FIFO scheduler.</a:t>
            </a:r>
          </a:p>
          <a:p>
            <a:pPr lvl="1"/>
            <a:r>
              <a:rPr lang="en-US" dirty="0" smtClean="0"/>
              <a:t>Similar to GSN-EDF.</a:t>
            </a:r>
          </a:p>
          <a:p>
            <a:pPr lvl="1"/>
            <a:r>
              <a:rPr lang="en-US" dirty="0" smtClean="0"/>
              <a:t>Tasks are scheduled in the order that they </a:t>
            </a:r>
            <a:r>
              <a:rPr lang="en-US" dirty="0" smtClean="0"/>
              <a:t>arrive (release time).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136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Implement g</a:t>
            </a:r>
            <a:r>
              <a:rPr lang="en-US" dirty="0" smtClean="0">
                <a:cs typeface="Consolas" panose="020B0609020204030204" pitchFamily="49" charset="0"/>
              </a:rPr>
              <a:t>lobal-FIFO </a:t>
            </a:r>
            <a:r>
              <a:rPr lang="en-US" dirty="0" smtClean="0">
                <a:cs typeface="Consolas" panose="020B0609020204030204" pitchFamily="49" charset="0"/>
              </a:rPr>
              <a:t>plugin.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sz="2000" dirty="0" smtClean="0"/>
              <a:t> </a:t>
            </a:r>
            <a:r>
              <a:rPr lang="en-US" dirty="0" smtClean="0"/>
              <a:t>: header file.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r>
              <a:rPr lang="en-US" sz="2000" dirty="0" smtClean="0"/>
              <a:t> </a:t>
            </a:r>
            <a:r>
              <a:rPr lang="en-US" dirty="0" smtClean="0"/>
              <a:t>: common </a:t>
            </a:r>
            <a:r>
              <a:rPr lang="en-US" dirty="0" err="1" smtClean="0"/>
              <a:t>fuctions</a:t>
            </a:r>
            <a:r>
              <a:rPr lang="en-US" dirty="0" smtClean="0"/>
              <a:t>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r>
              <a:rPr lang="en-US" sz="2000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gsn-fifo</a:t>
            </a:r>
            <a:r>
              <a:rPr lang="en-US" dirty="0" smtClean="0"/>
              <a:t> plugin.</a:t>
            </a:r>
          </a:p>
          <a:p>
            <a:endParaRPr lang="en-US" dirty="0" smtClean="0"/>
          </a:p>
          <a:p>
            <a:r>
              <a:rPr lang="en-US" dirty="0" smtClean="0"/>
              <a:t>Update </a:t>
            </a:r>
            <a:r>
              <a:rPr lang="en-US" dirty="0" err="1" smtClean="0"/>
              <a:t>Makefile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Add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2000" dirty="0" smtClean="0"/>
              <a:t> </a:t>
            </a:r>
            <a:r>
              <a:rPr lang="en-US" dirty="0" smtClean="0"/>
              <a:t>and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Compile and run.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2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reuse GSN-EDF plugin source codes.</a:t>
            </a:r>
          </a:p>
          <a:p>
            <a:r>
              <a:rPr lang="en-US" dirty="0" smtClean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sz="2400" dirty="0" smtClean="0"/>
              <a:t> </a:t>
            </a:r>
            <a:r>
              <a:rPr lang="en-US" dirty="0" smtClean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 smtClean="0">
                <a:cs typeface="Consolas" panose="020B0609020204030204" pitchFamily="49" charset="0"/>
              </a:rPr>
              <a:t>*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r>
              <a:rPr lang="en-US" dirty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(),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2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/>
              <a:t>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sched_gsn_edf.c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Replace all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edf_higher_prio</a:t>
            </a:r>
            <a:r>
              <a:rPr lang="en-US" dirty="0" smtClean="0">
                <a:cs typeface="Consolas" panose="020B0609020204030204" pitchFamily="49" charset="0"/>
              </a:rPr>
              <a:t>()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Update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cs typeface="Consolas" panose="020B0609020204030204" pitchFamily="49" charset="0"/>
              </a:rPr>
              <a:t> function calls to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Remove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ifdef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CONFIG_LITMUS_LOCKING </a:t>
            </a:r>
            <a:r>
              <a:rPr lang="en-US" dirty="0" smtClean="0">
                <a:cs typeface="Consolas" panose="020B0609020204030204" pitchFamily="49" charset="0"/>
              </a:rPr>
              <a:t>block.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.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2000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to “GSN-FIFO”.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kernel</a:t>
            </a:r>
          </a:p>
          <a:p>
            <a:pPr lvl="1"/>
            <a:r>
              <a:rPr lang="en-US" dirty="0" smtClean="0"/>
              <a:t>make -j 4</a:t>
            </a:r>
          </a:p>
          <a:p>
            <a:pPr lvl="2"/>
            <a:r>
              <a:rPr lang="en-US" dirty="0" smtClean="0"/>
              <a:t>Make sure that you have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1800" dirty="0" smtClean="0"/>
              <a:t> </a:t>
            </a:r>
            <a:r>
              <a:rPr lang="en-US" dirty="0" smtClean="0"/>
              <a:t>and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 </a:t>
            </a:r>
            <a:r>
              <a:rPr lang="en-US" dirty="0" smtClean="0">
                <a:cs typeface="Consolas" panose="020B0609020204030204" pitchFamily="49" charset="0"/>
              </a:rPr>
              <a:t>directory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Run the VM and check that your GSN-FIFO plugin is loaded.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cat /</a:t>
            </a:r>
            <a:r>
              <a:rPr lang="en-US" dirty="0" err="1" smtClean="0">
                <a:cs typeface="Consolas" panose="020B0609020204030204" pitchFamily="49" charset="0"/>
              </a:rPr>
              <a:t>proc</a:t>
            </a:r>
            <a:r>
              <a:rPr lang="en-US" dirty="0" smtClean="0">
                <a:cs typeface="Consolas" panose="020B0609020204030204" pitchFamily="49" charset="0"/>
              </a:rPr>
              <a:t>/litmus/plugins/loaded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17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GSN-FIFO plugin.</a:t>
            </a:r>
          </a:p>
          <a:p>
            <a:pPr lvl="1"/>
            <a:r>
              <a:rPr lang="en-US" dirty="0">
                <a:hlinkClick r:id="rId2"/>
              </a:rPr>
              <a:t>http://www.cs.unc.edu/~</a:t>
            </a:r>
            <a:r>
              <a:rPr lang="en-US" dirty="0" smtClean="0">
                <a:hlinkClick r:id="rId2"/>
              </a:rPr>
              <a:t>anderson/real-time/lunch/2010-09-13-LitmusGFIFOTutorial.docx</a:t>
            </a:r>
            <a:endParaRPr lang="en-US" dirty="0" smtClean="0"/>
          </a:p>
          <a:p>
            <a:r>
              <a:rPr lang="en-US" dirty="0" smtClean="0"/>
              <a:t>Run real-time tasks under GSN-FIFO and GSN-EDF (use debug traces and scheduling traces).</a:t>
            </a:r>
          </a:p>
          <a:p>
            <a:r>
              <a:rPr lang="en-US" dirty="0" smtClean="0"/>
              <a:t>Check the differences between FIFO and EDF scheduling</a:t>
            </a:r>
            <a:r>
              <a:rPr lang="en-US" dirty="0"/>
              <a:t> </a:t>
            </a:r>
            <a:r>
              <a:rPr lang="en-US" dirty="0" smtClean="0"/>
              <a:t>with tracing tools.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8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GDB User manual</a:t>
            </a:r>
          </a:p>
          <a:p>
            <a:pPr lvl="1"/>
            <a:r>
              <a:rPr lang="en-US" dirty="0">
                <a:hlinkClick r:id="rId2"/>
              </a:rPr>
              <a:t>https://sourceware.org/gdb/current/onlinedocs/gdb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LITMUS Tracing Tutorial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wiki.litmus-rt.org/litmus/Tracing</a:t>
            </a:r>
            <a:endParaRPr lang="en-US" dirty="0" smtClean="0"/>
          </a:p>
          <a:p>
            <a:r>
              <a:rPr lang="en-US" dirty="0" smtClean="0"/>
              <a:t>Unit-Trace</a:t>
            </a:r>
          </a:p>
          <a:p>
            <a:pPr lvl="1"/>
            <a:r>
              <a:rPr lang="en-US" dirty="0">
                <a:hlinkClick r:id="rId4"/>
              </a:rPr>
              <a:t>http://cs.unc.edu/~mollison/unit-trace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499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</TotalTime>
  <Words>1422</Words>
  <Application>Microsoft Office PowerPoint</Application>
  <PresentationFormat>On-screen Show (4:3)</PresentationFormat>
  <Paragraphs>263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맑은 고딕</vt:lpstr>
      <vt:lpstr>Arial</vt:lpstr>
      <vt:lpstr>Calibri</vt:lpstr>
      <vt:lpstr>Calibri Light</vt:lpstr>
      <vt:lpstr>Consolas</vt:lpstr>
      <vt:lpstr>Courier New</vt:lpstr>
      <vt:lpstr>Wingdings</vt:lpstr>
      <vt:lpstr>Office Theme</vt:lpstr>
      <vt:lpstr>Getting Started with LITMUSRT</vt:lpstr>
      <vt:lpstr>Contents</vt:lpstr>
      <vt:lpstr>Building the kernel</vt:lpstr>
      <vt:lpstr>Kernel configurations</vt:lpstr>
      <vt:lpstr>Compiling API</vt:lpstr>
      <vt:lpstr>Running LITMUS</vt:lpstr>
      <vt:lpstr>Running real-time tasks</vt:lpstr>
      <vt:lpstr>Running real-time tasks</vt:lpstr>
      <vt:lpstr>Running real-time tasks</vt:lpstr>
      <vt:lpstr>Synchronous release</vt:lpstr>
      <vt:lpstr>Debugging plugins using GDB</vt:lpstr>
      <vt:lpstr>Compile with debug information</vt:lpstr>
      <vt:lpstr>Enable GDB stub</vt:lpstr>
      <vt:lpstr>Starting VM</vt:lpstr>
      <vt:lpstr>Starting VM</vt:lpstr>
      <vt:lpstr>Debugging plugins</vt:lpstr>
      <vt:lpstr>Debugging plugins</vt:lpstr>
      <vt:lpstr>Tracing and logging</vt:lpstr>
      <vt:lpstr>Debug Traces</vt:lpstr>
      <vt:lpstr>Debug Traces</vt:lpstr>
      <vt:lpstr>Scheduling traces</vt:lpstr>
      <vt:lpstr>Scheduling traces</vt:lpstr>
      <vt:lpstr>Scheduling traces</vt:lpstr>
      <vt:lpstr>Scheduling traces</vt:lpstr>
      <vt:lpstr>Scheduling traces</vt:lpstr>
      <vt:lpstr>Adding a new plugin</vt:lpstr>
      <vt:lpstr>Adding a new plugin</vt:lpstr>
      <vt:lpstr>Adding a new plugin</vt:lpstr>
      <vt:lpstr>Adding a new plugin</vt:lpstr>
      <vt:lpstr>Adding a new plugin</vt:lpstr>
      <vt:lpstr>To-Do</vt:lpstr>
      <vt:lpstr>Appendix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Debugging and Tracing</dc:title>
  <dc:creator>Namhoon Kim</dc:creator>
  <cp:lastModifiedBy>Namhoon Kim</cp:lastModifiedBy>
  <cp:revision>36</cp:revision>
  <dcterms:created xsi:type="dcterms:W3CDTF">2014-09-08T12:03:34Z</dcterms:created>
  <dcterms:modified xsi:type="dcterms:W3CDTF">2016-09-19T17:39:05Z</dcterms:modified>
</cp:coreProperties>
</file>