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6" r:id="rId5"/>
    <p:sldId id="278" r:id="rId6"/>
    <p:sldId id="262" r:id="rId7"/>
    <p:sldId id="267" r:id="rId8"/>
    <p:sldId id="268" r:id="rId9"/>
    <p:sldId id="270" r:id="rId10"/>
    <p:sldId id="261" r:id="rId11"/>
    <p:sldId id="263" r:id="rId12"/>
    <p:sldId id="264" r:id="rId13"/>
    <p:sldId id="276" r:id="rId14"/>
    <p:sldId id="265" r:id="rId15"/>
    <p:sldId id="275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86355" autoAdjust="0"/>
  </p:normalViewPr>
  <p:slideViewPr>
    <p:cSldViewPr snapToGrid="0">
      <p:cViewPr varScale="1">
        <p:scale>
          <a:sx n="74" d="100"/>
          <a:sy n="74" d="100"/>
        </p:scale>
        <p:origin x="10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6DED3-FBEE-4119-BF74-1CEF8C65619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1B3AA-54BD-48EA-A4C9-9321EFCA0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88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2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42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32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97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7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61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07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04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02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0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66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40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65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91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5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8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6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8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9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33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9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2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4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40830-4D1B-4E2E-ACC3-0E3933E6356A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8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tmus-rt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TMUS-R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linux.net/ldd3/chp-8-sect-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kelinux.net/ldd3/chp-11-sect-5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TMUS-RT/liblitmus.gi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itmus-rt@listserv.unc.ed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-scm.com/book/en/v2/Getting-Started-Git-Basics" TargetMode="External"/><Relationship Id="rId4" Type="http://schemas.openxmlformats.org/officeDocument/2006/relationships/hyperlink" Target="http://help.unc.edu/help/subscribing-to-a-lis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LITMUS</a:t>
            </a:r>
            <a:r>
              <a:rPr lang="en-US" baseline="30000" dirty="0" smtClean="0"/>
              <a:t>RT</a:t>
            </a:r>
            <a:endParaRPr lang="en-US" baseline="30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9/12/2016</a:t>
            </a:r>
          </a:p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LITMUS</a:t>
            </a:r>
            <a:r>
              <a:rPr lang="en-US" baseline="30000" dirty="0" smtClean="0"/>
              <a:t>RT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r>
              <a:rPr lang="en-US" dirty="0" smtClean="0"/>
              <a:t> is a patch to the Linux kernel.</a:t>
            </a:r>
          </a:p>
          <a:p>
            <a:pPr lvl="1"/>
            <a:r>
              <a:rPr lang="en-US" dirty="0" smtClean="0"/>
              <a:t>A real-time extension of the Linux kernel.</a:t>
            </a:r>
          </a:p>
          <a:p>
            <a:pPr lvl="1"/>
            <a:r>
              <a:rPr lang="en-US" dirty="0">
                <a:hlinkClick r:id="rId3"/>
              </a:rPr>
              <a:t>http://www.litmus-rt.org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  <a:p>
            <a:pPr lvl="1"/>
            <a:r>
              <a:rPr lang="en-US" dirty="0" smtClean="0"/>
              <a:t>The current version of LITMUS</a:t>
            </a:r>
            <a:r>
              <a:rPr lang="en-US" baseline="30000" dirty="0" smtClean="0"/>
              <a:t>RT</a:t>
            </a:r>
            <a:r>
              <a:rPr lang="en-US" dirty="0" smtClean="0"/>
              <a:t> is 2016.1 and is based on Linux 4.1.3.</a:t>
            </a:r>
          </a:p>
          <a:p>
            <a:endParaRPr lang="en-US" dirty="0" smtClean="0"/>
          </a:p>
          <a:p>
            <a:r>
              <a:rPr lang="en-US" dirty="0" smtClean="0"/>
              <a:t>Support for developing real-time tasks, schedulers, and synchronization protocols.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</a:rPr>
              <a:t>rt</a:t>
            </a:r>
            <a:r>
              <a:rPr lang="en-US" dirty="0" smtClean="0"/>
              <a:t>: LITMUS</a:t>
            </a:r>
            <a:r>
              <a:rPr lang="en-US" baseline="30000" dirty="0" smtClean="0"/>
              <a:t>RT</a:t>
            </a:r>
            <a:r>
              <a:rPr lang="en-US" dirty="0" smtClean="0"/>
              <a:t> kernel.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liblitmus</a:t>
            </a:r>
            <a:r>
              <a:rPr lang="en-US" dirty="0" smtClean="0"/>
              <a:t>: user-space library for interacting with LITMUS</a:t>
            </a:r>
            <a:r>
              <a:rPr lang="en-US" altLang="ko-KR" baseline="30000" dirty="0"/>
              <a:t>RT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feather-trace-tools</a:t>
            </a:r>
            <a:r>
              <a:rPr lang="en-US" dirty="0" smtClean="0"/>
              <a:t>: event tracing toolkit.</a:t>
            </a:r>
          </a:p>
          <a:p>
            <a:r>
              <a:rPr lang="en-US" altLang="ko-KR" dirty="0" err="1">
                <a:solidFill>
                  <a:srgbClr val="FF0000"/>
                </a:solidFill>
              </a:rPr>
              <a:t>configs</a:t>
            </a:r>
            <a:r>
              <a:rPr lang="en-US" altLang="ko-KR" dirty="0"/>
              <a:t>: kernel configurations.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 you should use LITMUS</a:t>
            </a:r>
            <a:r>
              <a:rPr lang="en-US" altLang="ko-KR" baseline="30000" dirty="0" smtClean="0"/>
              <a:t>RT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How can we implement a new scheduler?</a:t>
            </a:r>
          </a:p>
          <a:p>
            <a:pPr lvl="1"/>
            <a:r>
              <a:rPr lang="en-US" altLang="ko-KR" dirty="0"/>
              <a:t>To do this, we have to take care of kernel stacks, task migrations, context switches, and so on.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Litmus adds a scheduling class (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).</a:t>
            </a:r>
          </a:p>
          <a:p>
            <a:pPr lvl="1"/>
            <a:r>
              <a:rPr lang="en-US" altLang="ko-KR" dirty="0" smtClean="0"/>
              <a:t>When a task is in 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, Linux delegates its scheduling decision to Litmus code.</a:t>
            </a:r>
          </a:p>
          <a:p>
            <a:r>
              <a:rPr lang="en-US" altLang="ko-KR" dirty="0" smtClean="0"/>
              <a:t>The 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 class takes care of all these.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24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 code are managed with </a:t>
            </a:r>
            <a:r>
              <a:rPr lang="en-US" dirty="0" err="1" smtClean="0"/>
              <a:t>Git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Two repositories.</a:t>
            </a:r>
          </a:p>
          <a:p>
            <a:pPr lvl="1"/>
            <a:r>
              <a:rPr lang="en-US" dirty="0" smtClean="0"/>
              <a:t>public repository (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github.com/LITMUS-RT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our private repository (rtsrv.cs.unc.edu)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en-US" dirty="0" err="1" smtClean="0"/>
              <a:t>urls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github.com/LITMUS-RT/litmus-rt.git</a:t>
            </a:r>
          </a:p>
          <a:p>
            <a:pPr lvl="1"/>
            <a:r>
              <a:rPr lang="en-US" dirty="0" smtClean="0"/>
              <a:t>ssh</a:t>
            </a:r>
            <a:r>
              <a:rPr lang="en-US" dirty="0"/>
              <a:t>://rtsrv.cs.unc.edu/home/litmus/litmus-rt.git</a:t>
            </a:r>
          </a:p>
        </p:txBody>
      </p:sp>
    </p:spTree>
    <p:extLst>
      <p:ext uri="{BB962C8B-B14F-4D97-AF65-F5344CB8AC3E}">
        <p14:creationId xmlns:p14="http://schemas.microsoft.com/office/powerpoint/2010/main" val="373089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Currently supports GSN-EDF, PSN-EDF, C-EDF, </a:t>
            </a:r>
            <a:r>
              <a:rPr lang="en-US" altLang="ko-KR" dirty="0" smtClean="0"/>
              <a:t>P-RES, </a:t>
            </a:r>
            <a:r>
              <a:rPr lang="en-US" altLang="ko-KR" dirty="0" err="1" smtClean="0"/>
              <a:t>Pfair</a:t>
            </a:r>
            <a:r>
              <a:rPr lang="en-US" altLang="ko-KR" dirty="0"/>
              <a:t>, and P-FP.</a:t>
            </a:r>
          </a:p>
          <a:p>
            <a:endParaRPr lang="en-US" dirty="0" smtClean="0"/>
          </a:p>
          <a:p>
            <a:r>
              <a:rPr lang="en-US" dirty="0" smtClean="0"/>
              <a:t>Only one plugin can be activated at a time.</a:t>
            </a:r>
          </a:p>
          <a:p>
            <a:pPr lvl="1"/>
            <a:r>
              <a:rPr lang="en-US" dirty="0" smtClean="0"/>
              <a:t>SCHED_LITMUS does nothing.</a:t>
            </a:r>
          </a:p>
          <a:p>
            <a:pPr lvl="1"/>
            <a:r>
              <a:rPr lang="en-US" dirty="0" smtClean="0"/>
              <a:t>Litmus plugins make scheduling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Litmus source code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655483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Linux kernel sources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arch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</a:t>
            </a:r>
          </a:p>
          <a:p>
            <a:pPr marL="540000" lvl="2" indent="0">
              <a:buNone/>
            </a:pPr>
            <a:r>
              <a:rPr lang="en-US" altLang="ko-KR" sz="19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altLang="ko-KR" sz="19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ipc</a:t>
            </a:r>
            <a:endParaRPr lang="en-US" altLang="ko-KR" sz="19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lib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mm</a:t>
            </a:r>
            <a:endParaRPr lang="en-US" altLang="ko-KR" sz="1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modules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net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scripts</a:t>
            </a:r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99468" y="1825625"/>
            <a:ext cx="40280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Litmus kernel sources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arch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fs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 – 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include/litmus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altLang="ko-KR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ipc</a:t>
            </a:r>
            <a:endParaRPr lang="en-US" altLang="ko-KR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lib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mm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modules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net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scripts</a:t>
            </a:r>
          </a:p>
        </p:txBody>
      </p:sp>
    </p:spTree>
    <p:extLst>
      <p:ext uri="{BB962C8B-B14F-4D97-AF65-F5344CB8AC3E}">
        <p14:creationId xmlns:p14="http://schemas.microsoft.com/office/powerpoint/2010/main" val="42684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Real-time tasks in Litmus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support real-time task models, we use </a:t>
            </a:r>
            <a:r>
              <a:rPr lang="en-US" altLang="ko-KR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rt_param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ko-KR" dirty="0" smtClean="0"/>
              <a:t>(in include/litmus/</a:t>
            </a:r>
            <a:r>
              <a:rPr lang="en-US" altLang="ko-KR" dirty="0" err="1" smtClean="0"/>
              <a:t>rt_param.h</a:t>
            </a:r>
            <a:r>
              <a:rPr lang="en-US" altLang="ko-KR" dirty="0" smtClean="0"/>
              <a:t>).</a:t>
            </a:r>
          </a:p>
          <a:p>
            <a:pPr lvl="1"/>
            <a:r>
              <a:rPr lang="en-US" altLang="ko-KR" dirty="0" err="1" smtClean="0">
                <a:solidFill>
                  <a:srgbClr val="0070C0"/>
                </a:solidFill>
              </a:rPr>
              <a:t>rt_task</a:t>
            </a:r>
            <a:r>
              <a:rPr lang="en-US" altLang="ko-KR" dirty="0" smtClean="0"/>
              <a:t>: task parameters (</a:t>
            </a:r>
            <a:r>
              <a:rPr lang="en-US" altLang="ko-KR" dirty="0" err="1" smtClean="0"/>
              <a:t>exec_cost</a:t>
            </a:r>
            <a:r>
              <a:rPr lang="en-US" altLang="ko-KR" dirty="0" smtClean="0"/>
              <a:t>, period, </a:t>
            </a:r>
            <a:r>
              <a:rPr lang="en-US" altLang="ko-KR" dirty="0" err="1" smtClean="0"/>
              <a:t>relative_deadline</a:t>
            </a:r>
            <a:r>
              <a:rPr lang="en-US" altLang="ko-KR" dirty="0" smtClean="0"/>
              <a:t>…).</a:t>
            </a:r>
          </a:p>
          <a:p>
            <a:pPr lvl="1"/>
            <a:r>
              <a:rPr lang="en-US" altLang="ko-KR" dirty="0" err="1" smtClean="0">
                <a:solidFill>
                  <a:srgbClr val="0070C0"/>
                </a:solidFill>
              </a:rPr>
              <a:t>rt_job</a:t>
            </a:r>
            <a:r>
              <a:rPr lang="en-US" altLang="ko-KR" dirty="0" smtClean="0"/>
              <a:t>: job parameters (</a:t>
            </a:r>
            <a:r>
              <a:rPr lang="en-US" altLang="ko-KR" dirty="0" err="1" smtClean="0"/>
              <a:t>job_no</a:t>
            </a:r>
            <a:r>
              <a:rPr lang="en-US" altLang="ko-KR" dirty="0" smtClean="0"/>
              <a:t>, release, deadline, </a:t>
            </a:r>
            <a:r>
              <a:rPr lang="en-US" altLang="ko-KR" dirty="0" err="1" smtClean="0"/>
              <a:t>exec_time</a:t>
            </a:r>
            <a:r>
              <a:rPr lang="en-US" altLang="ko-KR" dirty="0" smtClean="0"/>
              <a:t>, and lateness).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The notion of time in Litmus</a:t>
            </a:r>
          </a:p>
          <a:p>
            <a:pPr lvl="1"/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lt_t</a:t>
            </a:r>
            <a:r>
              <a:rPr lang="en-US" altLang="ko-KR" dirty="0" smtClean="0"/>
              <a:t> type: unsigned long </a:t>
            </a:r>
            <a:r>
              <a:rPr lang="en-US" altLang="ko-KR" dirty="0" err="1" smtClean="0"/>
              <a:t>long</a:t>
            </a:r>
            <a:r>
              <a:rPr lang="en-US" altLang="ko-KR" dirty="0" smtClean="0"/>
              <a:t> (nanoseconds).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066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Useful kernel macros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Per-CPU variables.</a:t>
            </a:r>
          </a:p>
          <a:p>
            <a:pPr lvl="1"/>
            <a:r>
              <a:rPr lang="en-US" altLang="ko-KR" i="1" dirty="0"/>
              <a:t>DEFINE_PER_CPU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you create a per-CPU variable, each processor on the system gets its own copy of that variable.</a:t>
            </a:r>
          </a:p>
          <a:p>
            <a:pPr lvl="1"/>
            <a:r>
              <a:rPr lang="en-US" altLang="ko-KR" dirty="0">
                <a:hlinkClick r:id="rId3"/>
              </a:rPr>
              <a:t>http://www.makelinux.net/ldd3/chp-8-sect-5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Linked lists.</a:t>
            </a:r>
          </a:p>
          <a:p>
            <a:pPr lvl="1"/>
            <a:r>
              <a:rPr lang="en-US" altLang="ko-KR" i="1" dirty="0" err="1" smtClean="0"/>
              <a:t>struct</a:t>
            </a:r>
            <a:r>
              <a:rPr lang="en-US" altLang="ko-KR" i="1" dirty="0" smtClean="0"/>
              <a:t> </a:t>
            </a:r>
            <a:r>
              <a:rPr lang="en-US" altLang="ko-KR" i="1" dirty="0" err="1" smtClean="0"/>
              <a:t>list_head</a:t>
            </a:r>
            <a:endParaRPr lang="en-US" altLang="ko-KR" i="1" dirty="0" smtClean="0"/>
          </a:p>
          <a:p>
            <a:pPr lvl="1"/>
            <a:r>
              <a:rPr lang="en-US" altLang="ko-KR" dirty="0" smtClean="0"/>
              <a:t>A standard implementation of doubly linked lists.</a:t>
            </a:r>
          </a:p>
          <a:p>
            <a:pPr lvl="1"/>
            <a:r>
              <a:rPr lang="en-US" altLang="ko-KR" dirty="0" smtClean="0"/>
              <a:t>No locking protocols.</a:t>
            </a:r>
          </a:p>
          <a:p>
            <a:pPr lvl="1"/>
            <a:r>
              <a:rPr lang="en-US" altLang="ko-KR" dirty="0"/>
              <a:t>Several functions are defined in </a:t>
            </a:r>
            <a:r>
              <a:rPr lang="en-US" altLang="ko-KR" i="1" dirty="0"/>
              <a:t>&lt;</a:t>
            </a:r>
            <a:r>
              <a:rPr lang="en-US" altLang="ko-KR" i="1" dirty="0" err="1"/>
              <a:t>linux</a:t>
            </a:r>
            <a:r>
              <a:rPr lang="en-US" altLang="ko-KR" i="1" dirty="0"/>
              <a:t>/</a:t>
            </a:r>
            <a:r>
              <a:rPr lang="en-US" altLang="ko-KR" i="1" dirty="0" err="1"/>
              <a:t>list.h</a:t>
            </a:r>
            <a:r>
              <a:rPr lang="en-US" altLang="ko-KR" i="1" dirty="0"/>
              <a:t>&gt;</a:t>
            </a:r>
            <a:endParaRPr lang="en-US" altLang="ko-KR" dirty="0" smtClean="0"/>
          </a:p>
          <a:p>
            <a:pPr lvl="1"/>
            <a:r>
              <a:rPr lang="en-US" altLang="ko-KR" dirty="0">
                <a:hlinkClick r:id="rId4"/>
              </a:rPr>
              <a:t>http://www.makelinux.net/ldd3/chp-11-sect-5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6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source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include/litmus/</a:t>
            </a:r>
            <a:r>
              <a:rPr lang="en-US" dirty="0" err="1" smtClean="0"/>
              <a:t>litmus.h</a:t>
            </a:r>
            <a:endParaRPr lang="en-US" dirty="0" smtClean="0"/>
          </a:p>
          <a:p>
            <a:pPr lvl="1"/>
            <a:r>
              <a:rPr lang="en-US" dirty="0" smtClean="0"/>
              <a:t>Macros for getting task or job parameters.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litmus </a:t>
            </a:r>
            <a:r>
              <a:rPr lang="en-US" dirty="0"/>
              <a:t>: LITMUS plugin source code</a:t>
            </a:r>
            <a:r>
              <a:rPr lang="en-US" dirty="0" smtClean="0"/>
              <a:t>.</a:t>
            </a:r>
          </a:p>
          <a:p>
            <a:pPr lvl="1"/>
            <a:r>
              <a:rPr lang="en-US" altLang="ko-KR" dirty="0" smtClean="0"/>
              <a:t>litmus/</a:t>
            </a:r>
            <a:r>
              <a:rPr lang="en-US" altLang="ko-KR" dirty="0" err="1" smtClean="0"/>
              <a:t>sched</a:t>
            </a:r>
            <a:r>
              <a:rPr lang="en-US" altLang="ko-KR" dirty="0"/>
              <a:t>_*.c : litmus scheduling plugins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 err="1" smtClean="0"/>
              <a:t>sched_gsn_edf.c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sched_psn_edf.c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sched_cedf.c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sched_pfair.c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sched_pfp.c</a:t>
            </a:r>
            <a:endParaRPr lang="en-US" altLang="ko-KR" dirty="0" smtClean="0"/>
          </a:p>
          <a:p>
            <a:r>
              <a:rPr lang="en-US" altLang="ko-KR" dirty="0" smtClean="0"/>
              <a:t>Never start from scratch.</a:t>
            </a:r>
          </a:p>
          <a:p>
            <a:pPr lvl="1"/>
            <a:endParaRPr lang="en-US" altLang="ko-KR" dirty="0" smtClean="0"/>
          </a:p>
          <a:p>
            <a:pPr lvl="2"/>
            <a:endParaRPr lang="en-US" altLang="ko-KR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set of event handlers are defined to be called by SCHED_LITMUS.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162" y="2637533"/>
            <a:ext cx="73056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static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sched_plugin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gsn_edf_plugin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__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cacheline_aligned_in_smp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{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= "GSN-EDF",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.tick    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gsnedf_tick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.schedule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gsnedf_schedule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activate_plugin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deactivate_plugin</a:t>
            </a:r>
            <a:r>
              <a:rPr lang="en-US" dirty="0" smtClean="0"/>
              <a:t>: called when the user enables/disables the plugin.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admit_task</a:t>
            </a:r>
            <a:r>
              <a:rPr lang="en-US" dirty="0" smtClean="0"/>
              <a:t>: determine if the plugin can admit this task. It is used to verify parameters.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task_new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task_exit</a:t>
            </a:r>
            <a:r>
              <a:rPr lang="en-US" dirty="0" smtClean="0"/>
              <a:t>: called when an admitted task enters/exits SCHED_LITMUS.</a:t>
            </a:r>
          </a:p>
        </p:txBody>
      </p:sp>
    </p:spTree>
    <p:extLst>
      <p:ext uri="{BB962C8B-B14F-4D97-AF65-F5344CB8AC3E}">
        <p14:creationId xmlns:p14="http://schemas.microsoft.com/office/powerpoint/2010/main" val="403806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Scheduling event handlers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schedule</a:t>
            </a:r>
            <a:r>
              <a:rPr lang="en-US" altLang="ko-KR" dirty="0"/>
              <a:t>: called whenever CPU needs to schedule tasks</a:t>
            </a:r>
            <a:r>
              <a:rPr lang="en-US" altLang="ko-KR" dirty="0" smtClean="0"/>
              <a:t>. The function makes scheduling decisions.</a:t>
            </a:r>
            <a:endParaRPr lang="en-US" altLang="ko-KR" dirty="0"/>
          </a:p>
          <a:p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err="1" smtClean="0">
                <a:solidFill>
                  <a:srgbClr val="FF0000"/>
                </a:solidFill>
              </a:rPr>
              <a:t>task_block</a:t>
            </a:r>
            <a:r>
              <a:rPr lang="en-US" altLang="ko-KR" dirty="0" smtClean="0">
                <a:solidFill>
                  <a:srgbClr val="FF0000"/>
                </a:solidFill>
              </a:rPr>
              <a:t>/</a:t>
            </a:r>
            <a:r>
              <a:rPr lang="en-US" altLang="ko-KR" dirty="0" err="1" smtClean="0">
                <a:solidFill>
                  <a:srgbClr val="FF0000"/>
                </a:solidFill>
              </a:rPr>
              <a:t>task_wake_up</a:t>
            </a:r>
            <a:r>
              <a:rPr lang="en-US" altLang="ko-KR" dirty="0"/>
              <a:t>: called when a task blocks/resumes.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788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28650" y="4133850"/>
            <a:ext cx="75057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827818" y="4133850"/>
            <a:ext cx="61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37955" y="3771034"/>
            <a:ext cx="1652154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49396" y="3771033"/>
            <a:ext cx="1339778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153391" y="3674533"/>
            <a:ext cx="0" cy="459317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534391" y="3262744"/>
            <a:ext cx="0" cy="87110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75419" y="3262745"/>
            <a:ext cx="0" cy="87110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4904" y="3343063"/>
            <a:ext cx="90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admit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47774" y="2948928"/>
            <a:ext cx="654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43080" y="2405788"/>
            <a:ext cx="103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85339" y="2893412"/>
            <a:ext cx="5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exit</a:t>
            </a:r>
            <a:endParaRPr lang="en-US" dirty="0"/>
          </a:p>
        </p:txBody>
      </p:sp>
      <p:cxnSp>
        <p:nvCxnSpPr>
          <p:cNvPr id="27" name="Curved Connector 26"/>
          <p:cNvCxnSpPr>
            <a:stCxn id="19" idx="1"/>
          </p:cNvCxnSpPr>
          <p:nvPr/>
        </p:nvCxnSpPr>
        <p:spPr>
          <a:xfrm rot="10800000" flipV="1">
            <a:off x="2336440" y="2590454"/>
            <a:ext cx="1206640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619502" y="4870545"/>
            <a:ext cx="7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3983185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05820" y="4870545"/>
            <a:ext cx="105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wake_up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5319800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19" idx="1"/>
          </p:cNvCxnSpPr>
          <p:nvPr/>
        </p:nvCxnSpPr>
        <p:spPr>
          <a:xfrm rot="10800000" flipV="1">
            <a:off x="942978" y="2590454"/>
            <a:ext cx="2600103" cy="1541428"/>
          </a:xfrm>
          <a:prstGeom prst="curvedConnector3">
            <a:avLst>
              <a:gd name="adj1" fmla="val 112195"/>
            </a:avLst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067823" y="3771033"/>
            <a:ext cx="1465338" cy="33077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24" name="Curved Connector 23"/>
          <p:cNvCxnSpPr>
            <a:stCxn id="19" idx="3"/>
          </p:cNvCxnSpPr>
          <p:nvPr/>
        </p:nvCxnSpPr>
        <p:spPr>
          <a:xfrm>
            <a:off x="4582173" y="2590454"/>
            <a:ext cx="967222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072442" y="2751172"/>
            <a:ext cx="0" cy="141133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9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Litmus API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Git</a:t>
            </a:r>
            <a:r>
              <a:rPr lang="en-US" altLang="ko-KR" dirty="0" smtClean="0"/>
              <a:t> repository</a:t>
            </a:r>
          </a:p>
          <a:p>
            <a:pPr lvl="1"/>
            <a:r>
              <a:rPr lang="en-US" altLang="ko-KR" dirty="0">
                <a:hlinkClick r:id="rId3"/>
              </a:rPr>
              <a:t>https://</a:t>
            </a:r>
            <a:r>
              <a:rPr lang="en-US" altLang="ko-KR" dirty="0" smtClean="0">
                <a:hlinkClick r:id="rId3"/>
              </a:rPr>
              <a:t>github.com/LITMUS-RT/liblitmus.git</a:t>
            </a:r>
            <a:endParaRPr lang="en-US" altLang="ko-KR" dirty="0" smtClean="0"/>
          </a:p>
          <a:p>
            <a:r>
              <a:rPr lang="en-US" altLang="ko-KR" dirty="0" smtClean="0"/>
              <a:t>User-space library for LITMUS</a:t>
            </a:r>
            <a:r>
              <a:rPr lang="en-US" altLang="ko-KR" baseline="30000" dirty="0" smtClean="0"/>
              <a:t>RT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Programs</a:t>
            </a:r>
          </a:p>
          <a:p>
            <a:pPr lvl="1"/>
            <a:r>
              <a:rPr lang="en-US" altLang="ko-KR" dirty="0" err="1" smtClean="0"/>
              <a:t>setsched</a:t>
            </a:r>
            <a:r>
              <a:rPr lang="en-US" altLang="ko-KR" dirty="0" smtClean="0"/>
              <a:t> / </a:t>
            </a:r>
            <a:r>
              <a:rPr lang="en-US" altLang="ko-KR" dirty="0" err="1" smtClean="0"/>
              <a:t>showsched</a:t>
            </a:r>
            <a:r>
              <a:rPr lang="en-US" altLang="ko-KR" dirty="0" smtClean="0"/>
              <a:t> : set/show the active plugin. Need a root privilege.</a:t>
            </a:r>
          </a:p>
          <a:p>
            <a:pPr lvl="1"/>
            <a:r>
              <a:rPr lang="en-US" altLang="ko-KR" dirty="0" err="1" smtClean="0"/>
              <a:t>rtspin</a:t>
            </a:r>
            <a:r>
              <a:rPr lang="en-US" altLang="ko-KR" dirty="0" smtClean="0"/>
              <a:t> : a simple loop program.</a:t>
            </a:r>
          </a:p>
          <a:p>
            <a:pPr lvl="1"/>
            <a:r>
              <a:rPr lang="en-US" altLang="ko-KR" dirty="0" err="1" smtClean="0"/>
              <a:t>release_ts</a:t>
            </a:r>
            <a:r>
              <a:rPr lang="en-US" altLang="ko-KR" dirty="0" smtClean="0"/>
              <a:t> : Release the task system. Used for synchronous task releases.</a:t>
            </a:r>
          </a:p>
          <a:p>
            <a:pPr lvl="1"/>
            <a:r>
              <a:rPr lang="en-US" altLang="ko-KR" dirty="0" err="1" smtClean="0"/>
              <a:t>base_task</a:t>
            </a:r>
            <a:r>
              <a:rPr lang="en-US" altLang="ko-KR" dirty="0"/>
              <a:t> </a:t>
            </a:r>
            <a:r>
              <a:rPr lang="en-US" altLang="ko-KR" dirty="0" smtClean="0"/>
              <a:t>: Example single-threaded real-time task. </a:t>
            </a:r>
          </a:p>
          <a:p>
            <a:pPr lvl="1"/>
            <a:r>
              <a:rPr lang="en-US" altLang="ko-KR" dirty="0" err="1" smtClean="0"/>
              <a:t>base_mt_task</a:t>
            </a:r>
            <a:r>
              <a:rPr lang="en-US" altLang="ko-KR" dirty="0" smtClean="0"/>
              <a:t> : Example multi-threaded real-time task.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84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TODO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Join our LITMUS</a:t>
            </a:r>
            <a:r>
              <a:rPr lang="en-US" altLang="ko-KR" baseline="30000" dirty="0" smtClean="0"/>
              <a:t>RT</a:t>
            </a:r>
            <a:r>
              <a:rPr lang="en-US" altLang="ko-KR" dirty="0" smtClean="0"/>
              <a:t> mailing list.</a:t>
            </a:r>
          </a:p>
          <a:p>
            <a:pPr lvl="1"/>
            <a:r>
              <a:rPr lang="en-US" altLang="ko-KR" dirty="0" smtClean="0">
                <a:hlinkClick r:id="rId3"/>
              </a:rPr>
              <a:t>litmus-rt@listserv.unc.edu</a:t>
            </a:r>
            <a:endParaRPr lang="en-US" altLang="ko-KR" dirty="0" smtClean="0"/>
          </a:p>
          <a:p>
            <a:pPr lvl="1"/>
            <a:r>
              <a:rPr lang="en-US" altLang="ko-KR" dirty="0">
                <a:hlinkClick r:id="rId4"/>
              </a:rPr>
              <a:t>http://help.unc.edu/help/subscribing-to-a-list</a:t>
            </a:r>
            <a:r>
              <a:rPr lang="en-US" altLang="ko-KR" dirty="0" smtClean="0">
                <a:hlinkClick r:id="rId4"/>
              </a:rPr>
              <a:t>/</a:t>
            </a:r>
            <a:endParaRPr lang="en-US" altLang="ko-KR" dirty="0" smtClean="0"/>
          </a:p>
          <a:p>
            <a:r>
              <a:rPr lang="en-US" altLang="ko-KR" dirty="0" smtClean="0"/>
              <a:t>Send me your preferred user name for servers.</a:t>
            </a:r>
          </a:p>
          <a:p>
            <a:pPr lvl="1"/>
            <a:r>
              <a:rPr lang="en-US" altLang="ko-KR" dirty="0" smtClean="0"/>
              <a:t>namhoonk@cs.unc.edu</a:t>
            </a:r>
          </a:p>
          <a:p>
            <a:r>
              <a:rPr lang="en-US" altLang="ko-KR" dirty="0" smtClean="0"/>
              <a:t>Get the copies of Litmus code.</a:t>
            </a:r>
          </a:p>
          <a:p>
            <a:r>
              <a:rPr lang="en-US" altLang="ko-KR" dirty="0" smtClean="0"/>
              <a:t>Read </a:t>
            </a:r>
            <a:r>
              <a:rPr lang="en-US" altLang="ko-KR" dirty="0" err="1" smtClean="0"/>
              <a:t>git</a:t>
            </a:r>
            <a:r>
              <a:rPr lang="en-US" altLang="ko-KR" dirty="0" smtClean="0"/>
              <a:t> basics.</a:t>
            </a:r>
          </a:p>
          <a:p>
            <a:pPr lvl="1"/>
            <a:r>
              <a:rPr lang="en-US" altLang="ko-KR" dirty="0">
                <a:hlinkClick r:id="rId5"/>
              </a:rPr>
              <a:t>https://</a:t>
            </a:r>
            <a:r>
              <a:rPr lang="en-US" altLang="ko-KR" dirty="0" smtClean="0">
                <a:hlinkClick r:id="rId5"/>
              </a:rPr>
              <a:t>git-scm.com/book/en/v2/Getting-Started-Git-Basics</a:t>
            </a:r>
            <a:endParaRPr lang="en-US" altLang="ko-KR" dirty="0" smtClean="0"/>
          </a:p>
          <a:p>
            <a:r>
              <a:rPr lang="en-US" altLang="ko-KR" dirty="0" smtClean="0"/>
              <a:t>Read </a:t>
            </a:r>
            <a:r>
              <a:rPr lang="en-US" altLang="ko-KR" dirty="0" err="1" smtClean="0"/>
              <a:t>kvm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qemu</a:t>
            </a:r>
            <a:r>
              <a:rPr lang="en-US" altLang="ko-KR" dirty="0" smtClean="0"/>
              <a:t>) basics (about running a guest OS).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502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7348</TotalTime>
  <Words>717</Words>
  <Application>Microsoft Office PowerPoint</Application>
  <PresentationFormat>On-screen Show (4:3)</PresentationFormat>
  <Paragraphs>169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Calibri</vt:lpstr>
      <vt:lpstr>Calibri Light</vt:lpstr>
      <vt:lpstr>Consolas</vt:lpstr>
      <vt:lpstr>Office Theme</vt:lpstr>
      <vt:lpstr>Introduction to LITMUSRT</vt:lpstr>
      <vt:lpstr>What is LITMUSRT?</vt:lpstr>
      <vt:lpstr>Components</vt:lpstr>
      <vt:lpstr>Why you should use LITMUSRT</vt:lpstr>
      <vt:lpstr>Getting the code</vt:lpstr>
      <vt:lpstr>Litmus plugins</vt:lpstr>
      <vt:lpstr>Litmus source code</vt:lpstr>
      <vt:lpstr>Real-time tasks in Litmus</vt:lpstr>
      <vt:lpstr>Useful kernel macros</vt:lpstr>
      <vt:lpstr>LITMUS source code</vt:lpstr>
      <vt:lpstr>Scheduling plugins</vt:lpstr>
      <vt:lpstr>Event handlers</vt:lpstr>
      <vt:lpstr>Scheduling event handlers</vt:lpstr>
      <vt:lpstr>Event handlers</vt:lpstr>
      <vt:lpstr>Litmus API</vt:lpstr>
      <vt:lpstr>TODO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LITMUSRT</dc:title>
  <dc:creator>Namhoon Kim</dc:creator>
  <cp:lastModifiedBy>Namhoon Kim</cp:lastModifiedBy>
  <cp:revision>65</cp:revision>
  <dcterms:created xsi:type="dcterms:W3CDTF">2014-08-22T17:36:56Z</dcterms:created>
  <dcterms:modified xsi:type="dcterms:W3CDTF">2016-09-19T17:47:45Z</dcterms:modified>
</cp:coreProperties>
</file>