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5" r:id="rId22"/>
    <p:sldId id="266" r:id="rId23"/>
    <p:sldId id="267" r:id="rId24"/>
    <p:sldId id="268" r:id="rId25"/>
    <p:sldId id="269" r:id="rId26"/>
    <p:sldId id="271" r:id="rId27"/>
    <p:sldId id="270" r:id="rId28"/>
    <p:sldId id="272" r:id="rId29"/>
    <p:sldId id="274" r:id="rId30"/>
    <p:sldId id="273" r:id="rId31"/>
    <p:sldId id="26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06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F5D59-19CC-4DC7-9F26-AE25C98A2F73}" type="datetimeFigureOut">
              <a:rPr lang="ko-KR" altLang="en-US" smtClean="0"/>
              <a:t>2015-11-02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F2FAE-F680-44F8-BD60-9F48FFAA24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434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6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5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24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4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4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2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0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8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5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7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0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7D3FD-BD3A-44D3-8E88-AA1D1BDBC79F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2024-0DB5-4387-968A-E95B1D95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0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cs.unc.edu/~mollison/unit-trace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.edu/~anderson/real-time/lunch/2010-09-13-LitmusGFIFOTutorial.docx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litmus-rt.org/litmus/Tracing" TargetMode="External"/><Relationship Id="rId2" Type="http://schemas.openxmlformats.org/officeDocument/2006/relationships/hyperlink" Target="https://sourceware.org/gdb/current/onlinedocs/gdb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.unc.edu/~mollison/unit-tra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Debugging and Tracing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11/02/2015</a:t>
            </a:r>
          </a:p>
          <a:p>
            <a:r>
              <a:rPr lang="en-US" dirty="0" smtClean="0"/>
              <a:t>Namhoon </a:t>
            </a:r>
            <a:r>
              <a:rPr lang="en-US" dirty="0" smtClean="0"/>
              <a:t>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09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git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checkout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github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/master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-b demo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This will check out master branch from </a:t>
            </a:r>
            <a:r>
              <a:rPr lang="en-US" dirty="0" err="1" smtClean="0">
                <a:cs typeface="Consolas" panose="020B0609020204030204" pitchFamily="49" charset="0"/>
              </a:rPr>
              <a:t>github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and create a demo branch.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../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configs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/v4.1.3/litmus-kvm-x86_64-debug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base version of current LITMUS is </a:t>
            </a:r>
            <a:r>
              <a:rPr lang="en-US" dirty="0" smtClean="0">
                <a:cs typeface="Consolas" panose="020B0609020204030204" pitchFamily="49" charset="0"/>
              </a:rPr>
              <a:t>4.1.3, </a:t>
            </a:r>
            <a:r>
              <a:rPr lang="en-US" dirty="0" smtClean="0">
                <a:cs typeface="Consolas" panose="020B0609020204030204" pitchFamily="49" charset="0"/>
              </a:rPr>
              <a:t>so we use the default configuration for </a:t>
            </a:r>
            <a:r>
              <a:rPr lang="en-US" dirty="0" smtClean="0">
                <a:cs typeface="Consolas" panose="020B0609020204030204" pitchFamily="49" charset="0"/>
              </a:rPr>
              <a:t>v4.1.3.</a:t>
            </a:r>
            <a:endParaRPr lang="en-US" dirty="0" smtClean="0"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menuconfig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Change kernel options.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 -j 4 </a:t>
            </a:r>
            <a:r>
              <a:rPr 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use 4 </a:t>
            </a:r>
            <a:r>
              <a:rPr lang="en-US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endParaRPr lang="en-US" dirty="0" smtClean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Compile the kernel source.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After the kernel successfully compiled, you should have the kernel image (</a:t>
            </a:r>
            <a:r>
              <a:rPr lang="en-US" dirty="0" smtClean="0">
                <a:solidFill>
                  <a:srgbClr val="FF0000"/>
                </a:solidFill>
                <a:cs typeface="Consolas" panose="020B0609020204030204" pitchFamily="49" charset="0"/>
              </a:rPr>
              <a:t>arch/x86/boot/</a:t>
            </a:r>
            <a:r>
              <a:rPr lang="en-US" dirty="0" err="1" smtClean="0">
                <a:solidFill>
                  <a:srgbClr val="FF0000"/>
                </a:solidFill>
                <a:cs typeface="Consolas" panose="020B0609020204030204" pitchFamily="49" charset="0"/>
              </a:rPr>
              <a:t>bzImage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23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 </a:t>
            </a:r>
            <a:r>
              <a:rPr lang="en-US" dirty="0" smtClean="0"/>
              <a:t>setup.</a:t>
            </a:r>
            <a:endParaRPr lang="en-US" dirty="0" smtClean="0"/>
          </a:p>
          <a:p>
            <a:pPr lvl="1"/>
            <a:r>
              <a:rPr lang="en-US" dirty="0" smtClean="0"/>
              <a:t>Change Local version strings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Disable “Control Group support”.</a:t>
            </a:r>
            <a:endParaRPr lang="en-US" dirty="0" smtClean="0"/>
          </a:p>
          <a:p>
            <a:r>
              <a:rPr lang="en-US" dirty="0" smtClean="0"/>
              <a:t>In processor type and </a:t>
            </a:r>
            <a:r>
              <a:rPr lang="en-US" dirty="0" smtClean="0"/>
              <a:t>features.</a:t>
            </a:r>
            <a:endParaRPr lang="en-US" dirty="0" smtClean="0"/>
          </a:p>
          <a:p>
            <a:pPr lvl="1"/>
            <a:r>
              <a:rPr lang="en-US" dirty="0" smtClean="0"/>
              <a:t>Choose “</a:t>
            </a:r>
            <a:r>
              <a:rPr lang="en-US" dirty="0" err="1" smtClean="0"/>
              <a:t>Preemptible</a:t>
            </a:r>
            <a:r>
              <a:rPr lang="en-US" dirty="0" smtClean="0"/>
              <a:t> Kernel” </a:t>
            </a:r>
            <a:r>
              <a:rPr lang="en-US" dirty="0" smtClean="0"/>
              <a:t>for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Preemption Model.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In Power management and ACPI </a:t>
            </a:r>
            <a:r>
              <a:rPr lang="en-US" dirty="0" smtClean="0">
                <a:cs typeface="Consolas" panose="020B0609020204030204" pitchFamily="49" charset="0"/>
              </a:rPr>
              <a:t>options.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Disable </a:t>
            </a:r>
            <a:r>
              <a:rPr lang="en-US" dirty="0" smtClean="0">
                <a:cs typeface="Consolas" panose="020B0609020204030204" pitchFamily="49" charset="0"/>
              </a:rPr>
              <a:t>power management options like frequency scaling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In Kernel hacking.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Disable “Write protect kernel read-only data structures”.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88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Compiling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liblitmus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cd ~/demo/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lvl="2"/>
            <a:r>
              <a:rPr lang="en-US" dirty="0" smtClean="0"/>
              <a:t>Compile user-space library for interacting LITMUS kernel.</a:t>
            </a:r>
          </a:p>
          <a:p>
            <a:endParaRPr lang="en-US" dirty="0" smtClean="0"/>
          </a:p>
          <a:p>
            <a:r>
              <a:rPr lang="en-US" dirty="0" smtClean="0"/>
              <a:t>feather-trace-tools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cd ~/demo/feather-trace-tools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make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27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LITMUS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cd ~/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demo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./run_kvm-x86_64_nograp_sshbind.sh litmus-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/arch/x86/boot/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bzImage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Change the redirection port number </a:t>
            </a:r>
            <a:r>
              <a:rPr lang="en-US" dirty="0" smtClean="0">
                <a:cs typeface="Consolas" panose="020B0609020204030204" pitchFamily="49" charset="0"/>
              </a:rPr>
              <a:t>and the disk image parameter (-</a:t>
            </a:r>
            <a:r>
              <a:rPr lang="en-US" dirty="0" err="1" smtClean="0">
                <a:cs typeface="Consolas" panose="020B0609020204030204" pitchFamily="49" charset="0"/>
              </a:rPr>
              <a:t>hda</a:t>
            </a:r>
            <a:r>
              <a:rPr lang="en-US" dirty="0" smtClean="0">
                <a:cs typeface="Consolas" panose="020B0609020204030204" pitchFamily="49" charset="0"/>
              </a:rPr>
              <a:t> option) before </a:t>
            </a:r>
            <a:r>
              <a:rPr lang="en-US" dirty="0" smtClean="0">
                <a:cs typeface="Consolas" panose="020B0609020204030204" pitchFamily="49" charset="0"/>
              </a:rPr>
              <a:t>you run the script.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ko-KR" dirty="0"/>
              <a:t>Copy feather-trace-tools to VM if needed.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5415" y="5003728"/>
            <a:ext cx="689316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yourlogin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ludwig.cs.unc.edu:demo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63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real-time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/</a:t>
            </a:r>
            <a:r>
              <a:rPr lang="en-US" dirty="0" err="1"/>
              <a:t>proc</a:t>
            </a:r>
            <a:r>
              <a:rPr lang="en-US" dirty="0"/>
              <a:t>/litmus</a:t>
            </a:r>
            <a:r>
              <a:rPr lang="en-US" dirty="0" smtClean="0"/>
              <a:t>/ : LITMUS information.</a:t>
            </a:r>
          </a:p>
          <a:p>
            <a:pPr lvl="1"/>
            <a:r>
              <a:rPr lang="en-US" dirty="0" err="1" smtClean="0"/>
              <a:t>active_plugin</a:t>
            </a:r>
            <a:r>
              <a:rPr lang="en-US" dirty="0" smtClean="0"/>
              <a:t>: the currently activated plugin.</a:t>
            </a:r>
          </a:p>
          <a:p>
            <a:pPr lvl="1"/>
            <a:r>
              <a:rPr lang="en-US" dirty="0" smtClean="0"/>
              <a:t>plugins/loaded: all available plugins.</a:t>
            </a:r>
          </a:p>
          <a:p>
            <a:r>
              <a:rPr lang="en-US" dirty="0" smtClean="0"/>
              <a:t>Switching plugin.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9244" y="3594602"/>
            <a:ext cx="7405511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echo “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&gt;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active_plugin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cat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active_plugin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setsched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showsched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GSN-EDF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6851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real-time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rtspin</a:t>
            </a:r>
            <a:r>
              <a:rPr lang="en-US" dirty="0" smtClean="0"/>
              <a:t>: run a real-time task.</a:t>
            </a:r>
          </a:p>
          <a:p>
            <a:pPr lvl="1"/>
            <a:r>
              <a:rPr lang="en-US" dirty="0" smtClean="0"/>
              <a:t>usage: </a:t>
            </a:r>
            <a:r>
              <a:rPr lang="en-US" dirty="0" err="1" smtClean="0"/>
              <a:t>rtspin</a:t>
            </a:r>
            <a:r>
              <a:rPr lang="en-US" dirty="0" smtClean="0"/>
              <a:t> [-w] &lt;WCET(</a:t>
            </a:r>
            <a:r>
              <a:rPr lang="en-US" dirty="0" err="1" smtClean="0"/>
              <a:t>ms</a:t>
            </a:r>
            <a:r>
              <a:rPr lang="en-US" dirty="0" smtClean="0"/>
              <a:t>)&gt; &lt;PERIOD(</a:t>
            </a:r>
            <a:r>
              <a:rPr lang="en-US" dirty="0" err="1" smtClean="0"/>
              <a:t>ms</a:t>
            </a:r>
            <a:r>
              <a:rPr lang="en-US" dirty="0" smtClean="0"/>
              <a:t>)&gt; &lt;DURATION(s)&gt;</a:t>
            </a:r>
          </a:p>
          <a:p>
            <a:pPr lvl="1"/>
            <a:r>
              <a:rPr lang="en-US" dirty="0" smtClean="0"/>
              <a:t>-w: queue up for a synchronous release.</a:t>
            </a:r>
          </a:p>
          <a:p>
            <a:pPr lvl="1"/>
            <a:endParaRPr lang="en-US" dirty="0"/>
          </a:p>
          <a:p>
            <a:r>
              <a:rPr lang="en-US" dirty="0" err="1" smtClean="0"/>
              <a:t>release_ts</a:t>
            </a:r>
            <a:r>
              <a:rPr lang="en-US" dirty="0" smtClean="0"/>
              <a:t>: release real-time tasks.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76300" y="4422637"/>
            <a:ext cx="73914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50 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60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70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 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cat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proc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/litmus/stats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release_ts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3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Logging debug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/</a:t>
            </a:r>
            <a:r>
              <a:rPr lang="en-US" dirty="0" err="1" smtClean="0"/>
              <a:t>dev</a:t>
            </a:r>
            <a:r>
              <a:rPr lang="en-US" dirty="0" smtClean="0"/>
              <a:t>/litmus/log: trace buffers for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litmus_log</a:t>
            </a:r>
            <a:r>
              <a:rPr lang="en-US" sz="2400" dirty="0" smtClean="0"/>
              <a:t> </a:t>
            </a:r>
            <a:r>
              <a:rPr lang="en-US" dirty="0" smtClean="0"/>
              <a:t>trace.</a:t>
            </a:r>
          </a:p>
          <a:p>
            <a:pPr lvl="1"/>
            <a:r>
              <a:rPr lang="en-US" dirty="0" smtClean="0"/>
              <a:t>Can be read by opening the file and reading.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 cat 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/litmus/log &gt; log.txt &amp;</a:t>
            </a:r>
          </a:p>
          <a:p>
            <a:pPr marL="457200" lvl="1" indent="0"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08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Plugins are implemented as kernel modules.</a:t>
            </a:r>
          </a:p>
          <a:p>
            <a:endParaRPr lang="en-US" dirty="0" smtClean="0"/>
          </a:p>
          <a:p>
            <a:r>
              <a:rPr lang="en-US" dirty="0" smtClean="0"/>
              <a:t>Global-FIFO </a:t>
            </a:r>
            <a:r>
              <a:rPr lang="en-US" dirty="0" smtClean="0"/>
              <a:t>scheduler.</a:t>
            </a:r>
            <a:endParaRPr lang="en-US" dirty="0" smtClean="0"/>
          </a:p>
          <a:p>
            <a:pPr lvl="1"/>
            <a:r>
              <a:rPr lang="en-US" dirty="0" smtClean="0"/>
              <a:t>Similar to GSN-EDF.</a:t>
            </a:r>
          </a:p>
          <a:p>
            <a:pPr lvl="1"/>
            <a:r>
              <a:rPr lang="en-US" dirty="0" smtClean="0"/>
              <a:t>Tasks are scheduled in the order that they arrive.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303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Global-FIFO </a:t>
            </a:r>
            <a:r>
              <a:rPr lang="en-US" dirty="0" smtClean="0">
                <a:cs typeface="Consolas" panose="020B0609020204030204" pitchFamily="49" charset="0"/>
              </a:rPr>
              <a:t>plugin.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include/litmus/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sz="2000" dirty="0" smtClean="0"/>
              <a:t> </a:t>
            </a:r>
            <a:r>
              <a:rPr lang="en-US" dirty="0" smtClean="0"/>
              <a:t>: header file.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fifo_common.c</a:t>
            </a:r>
            <a:r>
              <a:rPr lang="en-US" sz="2000" dirty="0" smtClean="0"/>
              <a:t> </a:t>
            </a:r>
            <a:r>
              <a:rPr lang="en-US" dirty="0" smtClean="0"/>
              <a:t>: common </a:t>
            </a:r>
            <a:r>
              <a:rPr lang="en-US" dirty="0" err="1" smtClean="0"/>
              <a:t>fuctions</a:t>
            </a:r>
            <a:r>
              <a:rPr lang="en-US" dirty="0" smtClean="0"/>
              <a:t>.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sched_gsn_fifo.c</a:t>
            </a:r>
            <a:r>
              <a:rPr lang="en-US" sz="2000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gsn-fifo</a:t>
            </a:r>
            <a:r>
              <a:rPr lang="en-US" dirty="0" smtClean="0"/>
              <a:t> plugin.</a:t>
            </a:r>
          </a:p>
          <a:p>
            <a:endParaRPr lang="en-US" dirty="0" smtClean="0"/>
          </a:p>
          <a:p>
            <a:r>
              <a:rPr lang="en-US" dirty="0" smtClean="0"/>
              <a:t>Update </a:t>
            </a:r>
            <a:r>
              <a:rPr lang="en-US" dirty="0" err="1" smtClean="0"/>
              <a:t>Makefile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Add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fifo_common.o</a:t>
            </a:r>
            <a:r>
              <a:rPr lang="en-US" sz="2000" dirty="0" smtClean="0"/>
              <a:t> </a:t>
            </a:r>
            <a:r>
              <a:rPr lang="en-US" dirty="0" smtClean="0"/>
              <a:t>and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sched_gsn_fifo.o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1"/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Compile and run.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37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reuse GSN-EDF plugin source </a:t>
            </a:r>
            <a:r>
              <a:rPr lang="en-US" dirty="0" smtClean="0"/>
              <a:t>codes.</a:t>
            </a:r>
            <a:endParaRPr lang="en-US" dirty="0" smtClean="0"/>
          </a:p>
          <a:p>
            <a:r>
              <a:rPr lang="en-US" dirty="0" smtClean="0"/>
              <a:t>Make 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sz="2400" dirty="0" smtClean="0"/>
              <a:t> </a:t>
            </a:r>
            <a:r>
              <a:rPr lang="en-US" dirty="0" smtClean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Rename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 smtClean="0">
                <a:cs typeface="Consolas" panose="020B0609020204030204" pitchFamily="49" charset="0"/>
              </a:rPr>
              <a:t>* to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r>
              <a:rPr lang="en-US" dirty="0"/>
              <a:t>Make 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edf_common.c</a:t>
            </a:r>
            <a:r>
              <a:rPr lang="en-US" sz="2400" dirty="0" smtClean="0"/>
              <a:t> </a:t>
            </a:r>
            <a:r>
              <a:rPr lang="en-US" dirty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fifo_common.c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Rename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>
                <a:cs typeface="Consolas" panose="020B0609020204030204" pitchFamily="49" charset="0"/>
              </a:rPr>
              <a:t>* to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Include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dirty="0" smtClean="0">
                <a:cs typeface="Consolas" panose="020B0609020204030204" pitchFamily="49" charset="0"/>
              </a:rPr>
              <a:t>&gt; instead of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dirty="0" smtClean="0"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fifo_higher_prio</a:t>
            </a:r>
            <a:r>
              <a:rPr lang="en-US" dirty="0" smtClean="0">
                <a:cs typeface="Consolas" panose="020B0609020204030204" pitchFamily="49" charset="0"/>
              </a:rPr>
              <a:t>(),</a:t>
            </a:r>
          </a:p>
          <a:p>
            <a:pPr lvl="2"/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earlier_deadline</a:t>
            </a:r>
            <a:r>
              <a:rPr lang="en-US" dirty="0" smtClean="0">
                <a:cs typeface="Consolas" panose="020B0609020204030204" pitchFamily="49" charset="0"/>
              </a:rPr>
              <a:t>() -&gt;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earlier_release</a:t>
            </a:r>
            <a:r>
              <a:rPr lang="en-US" dirty="0" smtClean="0">
                <a:cs typeface="Consolas" panose="020B0609020204030204" pitchFamily="49" charset="0"/>
              </a:rPr>
              <a:t>()</a:t>
            </a:r>
          </a:p>
          <a:p>
            <a:pPr lvl="2"/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get_deadline</a:t>
            </a:r>
            <a:r>
              <a:rPr lang="en-US" dirty="0" smtClean="0">
                <a:cs typeface="Consolas" panose="020B0609020204030204" pitchFamily="49" charset="0"/>
              </a:rPr>
              <a:t>() -&gt;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get_release</a:t>
            </a:r>
            <a:r>
              <a:rPr lang="en-US" dirty="0" smtClean="0">
                <a:cs typeface="Consolas" panose="020B0609020204030204" pitchFamily="49" charset="0"/>
              </a:rPr>
              <a:t>()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81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/>
              <a:t>copy of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sched_gsn_edf.c</a:t>
            </a:r>
            <a:r>
              <a:rPr lang="en-US" sz="2400" dirty="0" smtClean="0"/>
              <a:t> </a:t>
            </a:r>
            <a:r>
              <a:rPr lang="en-US" dirty="0"/>
              <a:t>to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sched_gsn_fifo.c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Rename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dirty="0">
                <a:cs typeface="Consolas" panose="020B0609020204030204" pitchFamily="49" charset="0"/>
              </a:rPr>
              <a:t>* to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dirty="0" smtClean="0"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Replace all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edf_higher_prio</a:t>
            </a:r>
            <a:r>
              <a:rPr lang="en-US" dirty="0" smtClean="0">
                <a:cs typeface="Consolas" panose="020B0609020204030204" pitchFamily="49" charset="0"/>
              </a:rPr>
              <a:t>() to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fifo_higher_prio</a:t>
            </a:r>
            <a:r>
              <a:rPr lang="en-US" dirty="0" smtClean="0">
                <a:cs typeface="Consolas" panose="020B0609020204030204" pitchFamily="49" charset="0"/>
              </a:rPr>
              <a:t>().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Update all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smtClean="0">
                <a:cs typeface="Consolas" panose="020B0609020204030204" pitchFamily="49" charset="0"/>
              </a:rPr>
              <a:t> function calls to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Include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fifo_common.h</a:t>
            </a:r>
            <a:r>
              <a:rPr lang="en-US" dirty="0" smtClean="0">
                <a:cs typeface="Consolas" panose="020B0609020204030204" pitchFamily="49" charset="0"/>
              </a:rPr>
              <a:t>&gt; instead of &lt;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edf_common.h</a:t>
            </a:r>
            <a:r>
              <a:rPr lang="en-US" dirty="0" smtClean="0"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Remove all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ifdef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CONFIG_LITMUS_LOCKING </a:t>
            </a:r>
            <a:r>
              <a:rPr lang="en-US" dirty="0" smtClean="0">
                <a:cs typeface="Consolas" panose="020B0609020204030204" pitchFamily="49" charset="0"/>
              </a:rPr>
              <a:t>block.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Rename .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plugin_name</a:t>
            </a:r>
            <a:r>
              <a:rPr lang="en-US" sz="2000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to “GSN-FIFO”.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49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the kernel</a:t>
            </a:r>
          </a:p>
          <a:p>
            <a:pPr lvl="1"/>
            <a:r>
              <a:rPr lang="en-US" dirty="0" smtClean="0"/>
              <a:t>make -j 4</a:t>
            </a:r>
          </a:p>
          <a:p>
            <a:pPr lvl="2"/>
            <a:r>
              <a:rPr lang="en-US" dirty="0" smtClean="0"/>
              <a:t>Make sure that you have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fifo_common.o</a:t>
            </a:r>
            <a:r>
              <a:rPr lang="en-US" sz="1800" dirty="0" smtClean="0"/>
              <a:t> </a:t>
            </a:r>
            <a:r>
              <a:rPr lang="en-US" dirty="0" smtClean="0"/>
              <a:t>and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sched_gsn_fifo.o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litmus </a:t>
            </a:r>
            <a:r>
              <a:rPr lang="en-US" dirty="0" smtClean="0">
                <a:cs typeface="Consolas" panose="020B0609020204030204" pitchFamily="49" charset="0"/>
              </a:rPr>
              <a:t>directory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Run the VM and check that your GSN-FIFO plugin is loaded.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cat /</a:t>
            </a:r>
            <a:r>
              <a:rPr lang="en-US" dirty="0" err="1" smtClean="0">
                <a:cs typeface="Consolas" panose="020B0609020204030204" pitchFamily="49" charset="0"/>
              </a:rPr>
              <a:t>proc</a:t>
            </a:r>
            <a:r>
              <a:rPr lang="en-US" dirty="0" smtClean="0">
                <a:cs typeface="Consolas" panose="020B0609020204030204" pitchFamily="49" charset="0"/>
              </a:rPr>
              <a:t>/litmus/plugins/loaded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8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 using GDB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GDB?</a:t>
            </a:r>
          </a:p>
          <a:p>
            <a:pPr lvl="1"/>
            <a:r>
              <a:rPr lang="en-US" dirty="0" smtClean="0"/>
              <a:t>GDB (The GNU Debugger) is a popular debugging tool.</a:t>
            </a:r>
          </a:p>
          <a:p>
            <a:pPr lvl="1"/>
            <a:r>
              <a:rPr lang="en-US" dirty="0"/>
              <a:t>http://www.gnu.org/software/gdb/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Allow the user to examine variables and state.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1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Compile with debug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kernel configuration, enable “Compile the kernel with debug info”.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Enabled by default (assuming </a:t>
            </a:r>
            <a:r>
              <a:rPr lang="en-US" dirty="0"/>
              <a:t>that you use </a:t>
            </a:r>
            <a:r>
              <a:rPr lang="en-US" i="1" dirty="0" smtClean="0"/>
              <a:t>litmus-kvm-x86_64-debug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40793" y="3138655"/>
            <a:ext cx="586241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cd ~/demo/litmus-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make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menuconfig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Kernel Hacking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 Compile the kernel with debug info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6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Enable GDB stub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Invoke </a:t>
            </a:r>
            <a:r>
              <a:rPr lang="en-US" dirty="0" err="1" smtClean="0"/>
              <a:t>qemu</a:t>
            </a:r>
            <a:r>
              <a:rPr lang="en-US" dirty="0" smtClean="0"/>
              <a:t> with -s and -S options</a:t>
            </a:r>
          </a:p>
          <a:p>
            <a:pPr lvl="1"/>
            <a:r>
              <a:rPr lang="en-US" dirty="0" smtClean="0"/>
              <a:t>-s provides a </a:t>
            </a:r>
            <a:r>
              <a:rPr lang="en-US" dirty="0" err="1" smtClean="0"/>
              <a:t>gdb</a:t>
            </a:r>
            <a:r>
              <a:rPr lang="en-US" dirty="0" smtClean="0"/>
              <a:t> stub</a:t>
            </a:r>
            <a:r>
              <a:rPr lang="en-US" dirty="0"/>
              <a:t>. (shorthand for -</a:t>
            </a:r>
            <a:r>
              <a:rPr lang="en-US" dirty="0" err="1"/>
              <a:t>gdb</a:t>
            </a:r>
            <a:r>
              <a:rPr lang="en-US" dirty="0"/>
              <a:t> </a:t>
            </a:r>
            <a:r>
              <a:rPr lang="en-US" dirty="0" err="1"/>
              <a:t>tcp</a:t>
            </a:r>
            <a:r>
              <a:rPr lang="en-US" dirty="0"/>
              <a:t>::</a:t>
            </a:r>
            <a:r>
              <a:rPr lang="en-US" dirty="0" smtClean="0"/>
              <a:t>1234)</a:t>
            </a:r>
          </a:p>
          <a:p>
            <a:pPr lvl="1"/>
            <a:r>
              <a:rPr lang="en-US" dirty="0" smtClean="0"/>
              <a:t>-S freezes the CPU on startup.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VM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</a:t>
            </a:r>
            <a:r>
              <a:rPr lang="en-US" dirty="0" err="1" smtClean="0"/>
              <a:t>qemu</a:t>
            </a:r>
            <a:r>
              <a:rPr lang="en-US" dirty="0" smtClean="0"/>
              <a:t> with -s and -S options.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cd ~/demo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qemu-system-x86_64 -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smp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core2duo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hda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debian_x86_64.qcow2 -m 2000 -net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nic,model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=e1000 -net user -k en-us -kernel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litmus-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/arch/x86/boot/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bzImage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-append "console=ttyS0 root=/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/hda1"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nographic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-serial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stdio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redir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tcp:2222::22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-s -S</a:t>
            </a:r>
          </a:p>
        </p:txBody>
      </p:sp>
    </p:spTree>
    <p:extLst>
      <p:ext uri="{BB962C8B-B14F-4D97-AF65-F5344CB8AC3E}">
        <p14:creationId xmlns:p14="http://schemas.microsoft.com/office/powerpoint/2010/main" val="394052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VM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GDB in another window.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3125" y="2249618"/>
            <a:ext cx="7417749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Load GDB for debugging this kernel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~/demo/litmus-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vmlinux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Reading symbols from /home/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namhoonk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/demo/litmus-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vmlinux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...done.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Connect to the local VM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target remote localhost:1234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Continue a paused VM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c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Pause the VM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&lt;ctrl-c&gt;</a:t>
            </a:r>
          </a:p>
        </p:txBody>
      </p:sp>
    </p:spTree>
    <p:extLst>
      <p:ext uri="{BB962C8B-B14F-4D97-AF65-F5344CB8AC3E}">
        <p14:creationId xmlns:p14="http://schemas.microsoft.com/office/powerpoint/2010/main" val="140665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</a:t>
            </a:r>
            <a:r>
              <a:rPr lang="en-US" dirty="0"/>
              <a:t>breakpoints </a:t>
            </a:r>
            <a:r>
              <a:rPr lang="en-US" dirty="0" smtClean="0"/>
              <a:t>in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gsnfifo_admit_task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b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gsnfifo_admit_task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Continue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c</a:t>
            </a:r>
          </a:p>
        </p:txBody>
      </p:sp>
    </p:spTree>
    <p:extLst>
      <p:ext uri="{BB962C8B-B14F-4D97-AF65-F5344CB8AC3E}">
        <p14:creationId xmlns:p14="http://schemas.microsoft.com/office/powerpoint/2010/main" val="426526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Stack traces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4759" y="2290270"/>
            <a:ext cx="7417749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backtrace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all stack frames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bt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all stack frames with the local variables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full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the 2nd frame 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f 2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and print stack frame that called this one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up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Select and print stack frame called by this one.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down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Print value of the variable name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p &lt;variable-name&gt;</a:t>
            </a:r>
          </a:p>
        </p:txBody>
      </p:sp>
    </p:spTree>
    <p:extLst>
      <p:ext uri="{BB962C8B-B14F-4D97-AF65-F5344CB8AC3E}">
        <p14:creationId xmlns:p14="http://schemas.microsoft.com/office/powerpoint/2010/main" val="308919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Tracing and 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tracing </a:t>
            </a:r>
            <a:r>
              <a:rPr lang="en-US" dirty="0" smtClean="0"/>
              <a:t>mechanisms</a:t>
            </a:r>
          </a:p>
          <a:p>
            <a:pPr lvl="1"/>
            <a:r>
              <a:rPr lang="en-US" dirty="0" smtClean="0"/>
              <a:t>Debug traces.</a:t>
            </a:r>
            <a:endParaRPr lang="en-US" dirty="0" smtClean="0"/>
          </a:p>
          <a:p>
            <a:pPr lvl="2"/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/litmus/log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Scheduling traces.</a:t>
            </a:r>
          </a:p>
          <a:p>
            <a:pPr lvl="2"/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dev/litmus/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sched_traceX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/>
              <a:t>Overhead traces.</a:t>
            </a:r>
          </a:p>
          <a:p>
            <a:pPr lvl="2"/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/dev/litmus/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ft_cpu_traceX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altLang="ko-K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/dev/litmus/</a:t>
            </a:r>
            <a:r>
              <a:rPr lang="en-US" altLang="ko-K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ft_msg_traceX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4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TRACE() macro.</a:t>
            </a:r>
          </a:p>
          <a:p>
            <a:pPr lvl="1"/>
            <a:r>
              <a:rPr lang="en-US" dirty="0" smtClean="0"/>
              <a:t>Print messages (like </a:t>
            </a:r>
            <a:r>
              <a:rPr lang="en-US" dirty="0" err="1" smtClean="0"/>
              <a:t>printk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It can be used in any context.</a:t>
            </a:r>
          </a:p>
          <a:p>
            <a:endParaRPr lang="en-US" dirty="0"/>
          </a:p>
          <a:p>
            <a:r>
              <a:rPr lang="en-US" dirty="0" smtClean="0"/>
              <a:t>Recording debug traces.</a:t>
            </a:r>
          </a:p>
          <a:p>
            <a:endParaRPr lang="en-US" dirty="0"/>
          </a:p>
          <a:p>
            <a:r>
              <a:rPr lang="en-US" dirty="0" smtClean="0"/>
              <a:t>Kill the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cat</a:t>
            </a:r>
            <a:r>
              <a:rPr lang="en-US" sz="2000" dirty="0" smtClean="0"/>
              <a:t> </a:t>
            </a:r>
            <a:r>
              <a:rPr lang="en-US" dirty="0" smtClean="0"/>
              <a:t>process to stop recording.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5415" y="4097980"/>
            <a:ext cx="689316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cat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/litmus/log &gt; log.txt &amp;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12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seq</a:t>
            </a:r>
            <a:r>
              <a:rPr lang="en-US" sz="2400" dirty="0" smtClean="0"/>
              <a:t>#&gt; &lt;</a:t>
            </a:r>
            <a:r>
              <a:rPr lang="en-US" sz="2400" dirty="0" err="1" smtClean="0"/>
              <a:t>cpu</a:t>
            </a:r>
            <a:r>
              <a:rPr lang="en-US" sz="2400" dirty="0" smtClean="0"/>
              <a:t>&gt; &lt;[</a:t>
            </a:r>
            <a:r>
              <a:rPr lang="en-US" sz="2400" dirty="0" err="1" smtClean="0"/>
              <a:t>function@file:line</a:t>
            </a:r>
            <a:r>
              <a:rPr lang="en-US" sz="2400" dirty="0" smtClean="0"/>
              <a:t>]:&gt; &lt;</a:t>
            </a:r>
            <a:r>
              <a:rPr lang="en-US" sz="2400" dirty="0" err="1" smtClean="0"/>
              <a:t>trace_message</a:t>
            </a:r>
            <a:r>
              <a:rPr lang="en-US" sz="2400" dirty="0" smtClean="0"/>
              <a:t>&gt;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22" t="23624" r="4576" b="62944"/>
          <a:stretch/>
        </p:blipFill>
        <p:spPr>
          <a:xfrm>
            <a:off x="289736" y="2361363"/>
            <a:ext cx="8566370" cy="15638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67798" y="2346750"/>
            <a:ext cx="396845" cy="211783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81453" y="2348428"/>
            <a:ext cx="396845" cy="211783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105157" y="2360154"/>
            <a:ext cx="5597094" cy="198379"/>
          </a:xfrm>
          <a:prstGeom prst="round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799540" y="2357708"/>
            <a:ext cx="1762766" cy="202503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67797" y="2578629"/>
            <a:ext cx="2163903" cy="182880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7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Scheduling traces are recorded using feather-trace-tools.</a:t>
            </a:r>
          </a:p>
          <a:p>
            <a:r>
              <a:rPr lang="en-US" dirty="0" smtClean="0"/>
              <a:t>The </a:t>
            </a:r>
            <a:r>
              <a:rPr lang="en-US" dirty="0"/>
              <a:t>definition and an explanation of the format can be found in the file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include/litmus/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sched_trace.h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71850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binary-encoded scheduling event information. </a:t>
            </a:r>
          </a:p>
          <a:p>
            <a:endParaRPr lang="en-US" dirty="0" smtClean="0"/>
          </a:p>
          <a:p>
            <a:r>
              <a:rPr lang="en-US" dirty="0" smtClean="0"/>
              <a:t>Copy feather-trace-tools to </a:t>
            </a:r>
            <a:r>
              <a:rPr lang="en-US" dirty="0" smtClean="0"/>
              <a:t>VM if needed.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5415" y="3439429"/>
            <a:ext cx="689316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yourlogin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ludwig.cs.unc.edu:demo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/feather-trace-tools 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5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traces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Recording scheduling traces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The tag is used to assign a unique name to the trace files.</a:t>
            </a:r>
          </a:p>
          <a:p>
            <a:endParaRPr lang="en-US" dirty="0"/>
          </a:p>
          <a:p>
            <a:r>
              <a:rPr lang="en-US" dirty="0"/>
              <a:t>Run </a:t>
            </a:r>
            <a:r>
              <a:rPr lang="en-US" dirty="0" err="1"/>
              <a:t>rtspin</a:t>
            </a:r>
            <a:r>
              <a:rPr lang="en-US" dirty="0"/>
              <a:t> in another window.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5414" y="2936312"/>
            <a:ext cx="689316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cd ~/feather-trace-tools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st_trace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tag_name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5414" y="4098692"/>
            <a:ext cx="689316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setsched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GSN-EDF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50 500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20 200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10 100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rtspin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-w 5 50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release_ts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4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Recorded traces can be analyzed with Unit-Trace (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://cs.unc.edu/~mollison/unit-trace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).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Installing Unit-Trace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5367" y="4047986"/>
            <a:ext cx="677258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Download Unit-Trace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cd ~/demo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wget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http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://cs.unc.edu/~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mollison/unit-trace/unit-trace.tar.gz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Decompress 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tar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zxvf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unit-trace.tar.gz</a:t>
            </a:r>
          </a:p>
        </p:txBody>
      </p:sp>
    </p:spTree>
    <p:extLst>
      <p:ext uri="{BB962C8B-B14F-4D97-AF65-F5344CB8AC3E}">
        <p14:creationId xmlns:p14="http://schemas.microsoft.com/office/powerpoint/2010/main" val="234641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Unit-Trace use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5270" y="2350998"/>
            <a:ext cx="69534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Copy .bin files (recorded data) out of the VM.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@VM&gt;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*.bin 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your_login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&gt;@ludwig.cs.unc.edu:~/demo/unit-trace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5269" y="3774172"/>
            <a:ext cx="6953459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Run unit-trace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-v: visualize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-c: don’t show data before synchronous release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You need the X Window System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ludwig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&gt;./unit-trace -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*.bin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61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Unit-trace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90689"/>
            <a:ext cx="7900389" cy="413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To-Do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GSN-FIFO plugin.</a:t>
            </a:r>
          </a:p>
          <a:p>
            <a:pPr lvl="1"/>
            <a:r>
              <a:rPr lang="en-US" dirty="0">
                <a:hlinkClick r:id="rId2"/>
              </a:rPr>
              <a:t>http://www.cs.unc.edu/~</a:t>
            </a:r>
            <a:r>
              <a:rPr lang="en-US" dirty="0" smtClean="0">
                <a:hlinkClick r:id="rId2"/>
              </a:rPr>
              <a:t>anderson/real-time/lunch/2010-09-13-LitmusGFIFOTutorial.docx</a:t>
            </a:r>
            <a:endParaRPr lang="en-US" dirty="0" smtClean="0"/>
          </a:p>
          <a:p>
            <a:r>
              <a:rPr lang="en-US" dirty="0" smtClean="0"/>
              <a:t>Run real-time tasks under GSN-FIFO and </a:t>
            </a:r>
            <a:r>
              <a:rPr lang="en-US" dirty="0" smtClean="0"/>
              <a:t>GSN-EDF </a:t>
            </a:r>
            <a:r>
              <a:rPr lang="en-US" dirty="0" smtClean="0"/>
              <a:t>(use debug traces and scheduling traces</a:t>
            </a:r>
            <a:r>
              <a:rPr lang="en-US" dirty="0" smtClean="0"/>
              <a:t>).</a:t>
            </a:r>
            <a:endParaRPr lang="en-US" dirty="0" smtClean="0"/>
          </a:p>
          <a:p>
            <a:r>
              <a:rPr lang="en-US" dirty="0" smtClean="0"/>
              <a:t>Check the differences between FIFO and EDF </a:t>
            </a:r>
            <a:r>
              <a:rPr lang="en-US" dirty="0" smtClean="0"/>
              <a:t>scheduling</a:t>
            </a:r>
            <a:r>
              <a:rPr lang="en-US" dirty="0"/>
              <a:t> </a:t>
            </a:r>
            <a:r>
              <a:rPr lang="en-US" dirty="0" smtClean="0"/>
              <a:t>with tracing tools.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87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GDB User manual</a:t>
            </a:r>
          </a:p>
          <a:p>
            <a:pPr lvl="1"/>
            <a:r>
              <a:rPr lang="en-US" dirty="0">
                <a:hlinkClick r:id="rId2"/>
              </a:rPr>
              <a:t>https://sourceware.org/gdb/current/onlinedocs/gdb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LITMUS Tracing Tutorial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wiki.litmus-rt.org/litmus/Tracing</a:t>
            </a:r>
            <a:endParaRPr lang="en-US" dirty="0" smtClean="0"/>
          </a:p>
          <a:p>
            <a:r>
              <a:rPr lang="en-US" dirty="0" smtClean="0"/>
              <a:t>Unit-Trace</a:t>
            </a:r>
          </a:p>
          <a:p>
            <a:pPr lvl="1"/>
            <a:r>
              <a:rPr lang="en-US" dirty="0">
                <a:hlinkClick r:id="rId4"/>
              </a:rPr>
              <a:t>http://cs.unc.edu/~mollison/unit-trace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499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</TotalTime>
  <Words>1330</Words>
  <Application>Microsoft Office PowerPoint</Application>
  <PresentationFormat>On-screen Show (4:3)</PresentationFormat>
  <Paragraphs>246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맑은 고딕</vt:lpstr>
      <vt:lpstr>Arial</vt:lpstr>
      <vt:lpstr>Calibri</vt:lpstr>
      <vt:lpstr>Calibri Light</vt:lpstr>
      <vt:lpstr>Consolas</vt:lpstr>
      <vt:lpstr>Courier New</vt:lpstr>
      <vt:lpstr>Wingdings</vt:lpstr>
      <vt:lpstr>Office Theme</vt:lpstr>
      <vt:lpstr>Debugging and Tracing</vt:lpstr>
      <vt:lpstr>Building the kernel</vt:lpstr>
      <vt:lpstr>Kernel configurations</vt:lpstr>
      <vt:lpstr>Compiling API</vt:lpstr>
      <vt:lpstr>Running LITMUS</vt:lpstr>
      <vt:lpstr>Running real-time tasks</vt:lpstr>
      <vt:lpstr>Running real-time tasks</vt:lpstr>
      <vt:lpstr>Logging debug messages</vt:lpstr>
      <vt:lpstr>Adding a new plugin</vt:lpstr>
      <vt:lpstr>Adding a new plugin</vt:lpstr>
      <vt:lpstr>Adding a new plugin</vt:lpstr>
      <vt:lpstr>Adding a new plugin</vt:lpstr>
      <vt:lpstr>Adding a new plugin</vt:lpstr>
      <vt:lpstr>Debugging plugins using GDB</vt:lpstr>
      <vt:lpstr>Compile with debug information</vt:lpstr>
      <vt:lpstr>Enable GDB stub</vt:lpstr>
      <vt:lpstr>Starting VM</vt:lpstr>
      <vt:lpstr>Starting VM</vt:lpstr>
      <vt:lpstr>Debugging plugins</vt:lpstr>
      <vt:lpstr>Debugging plugins</vt:lpstr>
      <vt:lpstr>Tracing and logging</vt:lpstr>
      <vt:lpstr>Debug Traces</vt:lpstr>
      <vt:lpstr>Debug Traces</vt:lpstr>
      <vt:lpstr>Scheduling traces</vt:lpstr>
      <vt:lpstr>Scheduling traces</vt:lpstr>
      <vt:lpstr>Scheduling traces</vt:lpstr>
      <vt:lpstr>Scheduling traces</vt:lpstr>
      <vt:lpstr>Scheduling traces</vt:lpstr>
      <vt:lpstr>Unit-trace</vt:lpstr>
      <vt:lpstr>To-Do</vt:lpstr>
      <vt:lpstr>Appendix</vt:lpstr>
    </vt:vector>
  </TitlesOfParts>
  <Company>UNC 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Debugging and Tracing</dc:title>
  <dc:creator>Namhoon Kim</dc:creator>
  <cp:lastModifiedBy>Namhoon Kim</cp:lastModifiedBy>
  <cp:revision>27</cp:revision>
  <dcterms:created xsi:type="dcterms:W3CDTF">2014-09-08T12:03:34Z</dcterms:created>
  <dcterms:modified xsi:type="dcterms:W3CDTF">2015-11-02T15:23:00Z</dcterms:modified>
</cp:coreProperties>
</file>