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03"/>
  </p:notesMasterIdLst>
  <p:handoutMasterIdLst>
    <p:handoutMasterId r:id="rId104"/>
  </p:handoutMasterIdLst>
  <p:sldIdLst>
    <p:sldId id="1126" r:id="rId2"/>
    <p:sldId id="1421" r:id="rId3"/>
    <p:sldId id="1423" r:id="rId4"/>
    <p:sldId id="1424" r:id="rId5"/>
    <p:sldId id="1415" r:id="rId6"/>
    <p:sldId id="1416" r:id="rId7"/>
    <p:sldId id="1439" r:id="rId8"/>
    <p:sldId id="1426" r:id="rId9"/>
    <p:sldId id="1427" r:id="rId10"/>
    <p:sldId id="1428" r:id="rId11"/>
    <p:sldId id="1429" r:id="rId12"/>
    <p:sldId id="1430" r:id="rId13"/>
    <p:sldId id="1431" r:id="rId14"/>
    <p:sldId id="1432" r:id="rId15"/>
    <p:sldId id="1433" r:id="rId16"/>
    <p:sldId id="1434" r:id="rId17"/>
    <p:sldId id="1435" r:id="rId18"/>
    <p:sldId id="1436" r:id="rId19"/>
    <p:sldId id="1441" r:id="rId20"/>
    <p:sldId id="1442" r:id="rId21"/>
    <p:sldId id="1472" r:id="rId22"/>
    <p:sldId id="1374" r:id="rId23"/>
    <p:sldId id="1375" r:id="rId24"/>
    <p:sldId id="1376" r:id="rId25"/>
    <p:sldId id="1414" r:id="rId26"/>
    <p:sldId id="1425" r:id="rId27"/>
    <p:sldId id="1339" r:id="rId28"/>
    <p:sldId id="1341" r:id="rId29"/>
    <p:sldId id="1342" r:id="rId30"/>
    <p:sldId id="1420" r:id="rId31"/>
    <p:sldId id="1419" r:id="rId32"/>
    <p:sldId id="1344" r:id="rId33"/>
    <p:sldId id="1345" r:id="rId34"/>
    <p:sldId id="1351" r:id="rId35"/>
    <p:sldId id="1476" r:id="rId36"/>
    <p:sldId id="1477" r:id="rId37"/>
    <p:sldId id="1379" r:id="rId38"/>
    <p:sldId id="1508" r:id="rId39"/>
    <p:sldId id="1509" r:id="rId40"/>
    <p:sldId id="1510" r:id="rId41"/>
    <p:sldId id="1511" r:id="rId42"/>
    <p:sldId id="1512" r:id="rId43"/>
    <p:sldId id="1513" r:id="rId44"/>
    <p:sldId id="1514" r:id="rId45"/>
    <p:sldId id="1515" r:id="rId46"/>
    <p:sldId id="1404" r:id="rId47"/>
    <p:sldId id="1473" r:id="rId48"/>
    <p:sldId id="1446" r:id="rId49"/>
    <p:sldId id="1448" r:id="rId50"/>
    <p:sldId id="1453" r:id="rId51"/>
    <p:sldId id="1449" r:id="rId52"/>
    <p:sldId id="1454" r:id="rId53"/>
    <p:sldId id="1468" r:id="rId54"/>
    <p:sldId id="1474" r:id="rId55"/>
    <p:sldId id="1444" r:id="rId56"/>
    <p:sldId id="1455" r:id="rId57"/>
    <p:sldId id="1471" r:id="rId58"/>
    <p:sldId id="1463" r:id="rId59"/>
    <p:sldId id="1461" r:id="rId60"/>
    <p:sldId id="1475" r:id="rId61"/>
    <p:sldId id="1467" r:id="rId62"/>
    <p:sldId id="1171" r:id="rId63"/>
    <p:sldId id="1469" r:id="rId64"/>
    <p:sldId id="1507" r:id="rId65"/>
    <p:sldId id="1343" r:id="rId66"/>
    <p:sldId id="1349" r:id="rId67"/>
    <p:sldId id="1350" r:id="rId68"/>
    <p:sldId id="1447" r:id="rId69"/>
    <p:sldId id="1462" r:id="rId70"/>
    <p:sldId id="1479" r:id="rId71"/>
    <p:sldId id="1480" r:id="rId72"/>
    <p:sldId id="1481" r:id="rId73"/>
    <p:sldId id="1482" r:id="rId74"/>
    <p:sldId id="1483" r:id="rId75"/>
    <p:sldId id="1484" r:id="rId76"/>
    <p:sldId id="1485" r:id="rId77"/>
    <p:sldId id="1486" r:id="rId78"/>
    <p:sldId id="1487" r:id="rId79"/>
    <p:sldId id="1488" r:id="rId80"/>
    <p:sldId id="1489" r:id="rId81"/>
    <p:sldId id="1490" r:id="rId82"/>
    <p:sldId id="1491" r:id="rId83"/>
    <p:sldId id="1492" r:id="rId84"/>
    <p:sldId id="1493" r:id="rId85"/>
    <p:sldId id="1494" r:id="rId86"/>
    <p:sldId id="1495" r:id="rId87"/>
    <p:sldId id="1496" r:id="rId88"/>
    <p:sldId id="1497" r:id="rId89"/>
    <p:sldId id="1498" r:id="rId90"/>
    <p:sldId id="1499" r:id="rId91"/>
    <p:sldId id="1500" r:id="rId92"/>
    <p:sldId id="1501" r:id="rId93"/>
    <p:sldId id="1502" r:id="rId94"/>
    <p:sldId id="1503" r:id="rId95"/>
    <p:sldId id="1504" r:id="rId96"/>
    <p:sldId id="1505" r:id="rId97"/>
    <p:sldId id="1506" r:id="rId98"/>
    <p:sldId id="1516" r:id="rId99"/>
    <p:sldId id="1517" r:id="rId100"/>
    <p:sldId id="1518" r:id="rId101"/>
    <p:sldId id="1519" r:id="rId102"/>
  </p:sldIdLst>
  <p:sldSz cx="9144000" cy="6858000" type="screen4x3"/>
  <p:notesSz cx="6992938" cy="92789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rgbClr val="0000CC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" initials="A" lastIdx="1" clrIdx="0"/>
  <p:cmAuthor id="1" name="Bryan Ward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CC"/>
    <a:srgbClr val="006600"/>
    <a:srgbClr val="CCECFF"/>
    <a:srgbClr val="0000CC"/>
    <a:srgbClr val="CCFFCC"/>
    <a:srgbClr val="CCFFFF"/>
    <a:srgbClr val="FFFF99"/>
    <a:srgbClr val="C00000"/>
    <a:srgbClr val="FFCCFF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754" autoAdjust="0"/>
  </p:normalViewPr>
  <p:slideViewPr>
    <p:cSldViewPr snapToGrid="0">
      <p:cViewPr>
        <p:scale>
          <a:sx n="86" d="100"/>
          <a:sy n="86" d="100"/>
        </p:scale>
        <p:origin x="-906" y="-564"/>
      </p:cViewPr>
      <p:guideLst>
        <p:guide orient="horz" pos="2281"/>
        <p:guide pos="1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650" y="-90"/>
      </p:cViewPr>
      <p:guideLst>
        <p:guide orient="horz" pos="2922"/>
        <p:guide pos="2203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03-07T22:39:46.758" idx="1">
    <p:pos x="1348" y="3007"/>
    <p:text>Shouldn't this be best known, we G-LP ties or beats G-FL.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03-07T22:39:46.758" idx="2">
    <p:pos x="1348" y="3007"/>
    <p:text>Shouldn't this be best known, we G-LP ties or beats G-FL.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521450" y="8880475"/>
            <a:ext cx="4000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729" tIns="45059" rIns="91729" bIns="45059" anchor="ctr">
            <a:spAutoFit/>
          </a:bodyPr>
          <a:lstStyle/>
          <a:p>
            <a:pPr algn="r" defTabSz="927100" eaLnBrk="0" hangingPunct="0">
              <a:defRPr/>
            </a:pPr>
            <a:fld id="{ADA1A8A8-EDE8-4032-887E-74F0249F691B}" type="slidenum">
              <a:rPr lang="en-US" sz="1400">
                <a:solidFill>
                  <a:schemeClr val="tx1"/>
                </a:solidFill>
                <a:latin typeface="Arial" charset="0"/>
                <a:cs typeface="+mn-cs"/>
              </a:rPr>
              <a:pPr algn="r" defTabSz="927100" eaLnBrk="0" hangingPunct="0">
                <a:defRPr/>
              </a:pPr>
              <a:t>‹#›</a:t>
            </a:fld>
            <a:endParaRPr lang="en-US" sz="1400">
              <a:solidFill>
                <a:schemeClr val="tx1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8563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6900"/>
            <a:ext cx="5126038" cy="417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29" tIns="45059" rIns="91729" bIns="45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589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1675"/>
            <a:ext cx="4624388" cy="3468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521450" y="8880475"/>
            <a:ext cx="4000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729" tIns="45059" rIns="91729" bIns="45059" anchor="ctr">
            <a:spAutoFit/>
          </a:bodyPr>
          <a:lstStyle/>
          <a:p>
            <a:pPr algn="r" defTabSz="927100" eaLnBrk="0" hangingPunct="0">
              <a:defRPr/>
            </a:pPr>
            <a:fld id="{48F1073C-0600-4A89-96B9-9C264B9FB914}" type="slidenum">
              <a:rPr lang="en-US" sz="1400">
                <a:solidFill>
                  <a:schemeClr val="tx1"/>
                </a:solidFill>
                <a:latin typeface="Arial" charset="0"/>
                <a:cs typeface="+mn-cs"/>
              </a:rPr>
              <a:pPr algn="r" defTabSz="927100" eaLnBrk="0" hangingPunct="0">
                <a:defRPr/>
              </a:pPr>
              <a:t>‹#›</a:t>
            </a:fld>
            <a:endParaRPr lang="en-US" sz="1400">
              <a:solidFill>
                <a:schemeClr val="tx1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579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0262" cy="3479800"/>
          </a:xfrm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6900"/>
            <a:ext cx="5594350" cy="4176713"/>
          </a:xfrm>
        </p:spPr>
        <p:txBody>
          <a:bodyPr/>
          <a:lstStyle/>
          <a:p>
            <a:r>
              <a:rPr lang="en-US"/>
              <a:t>To do that, we require the prioritization function ki to have values withing some finite interval including the release and</a:t>
            </a:r>
          </a:p>
          <a:p>
            <a:r>
              <a:rPr lang="en-US"/>
              <a:t>the deadine of the job. The picture illustrates how the priority of the job can vary with time.</a:t>
            </a:r>
          </a:p>
          <a:p>
            <a:r>
              <a:rPr lang="en-US"/>
              <a:t>All the algorithms that we described above, EDF, FIFO, LLF, EDZL, and NPEDF have this property.</a:t>
            </a:r>
          </a:p>
          <a:p>
            <a:endParaRPr lang="en-US"/>
          </a:p>
          <a:p>
            <a:r>
              <a:rPr lang="en-US"/>
              <a:t>If either condition is violated, then there exist a scheme with unbonded tardiness. For global  RM the left inequality does not hold, because after sufficiently long time the release time of the job will be bigger than its number.</a:t>
            </a:r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0262" cy="3479800"/>
          </a:xfrm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6900"/>
            <a:ext cx="5594350" cy="4176713"/>
          </a:xfrm>
        </p:spPr>
        <p:txBody>
          <a:bodyPr/>
          <a:lstStyle/>
          <a:p>
            <a:r>
              <a:rPr lang="en-US"/>
              <a:t>To do that, we require the prioritization function ki to have values withing some finite interval including the release and</a:t>
            </a:r>
          </a:p>
          <a:p>
            <a:r>
              <a:rPr lang="en-US"/>
              <a:t>the deadine of the job. The picture illustrates how the priority of the job can vary with time.</a:t>
            </a:r>
          </a:p>
          <a:p>
            <a:r>
              <a:rPr lang="en-US"/>
              <a:t>All the algorithms that we described above, EDF, FIFO, LLF, EDZL, and NPEDF have this property.</a:t>
            </a:r>
          </a:p>
          <a:p>
            <a:endParaRPr lang="en-US"/>
          </a:p>
          <a:p>
            <a:r>
              <a:rPr lang="en-US"/>
              <a:t>If either condition is violated, then there exist a scheme with unbonded tardiness. For global  RM the left inequality does not hold, because after sufficiently long time the release time of the job will be bigger than its number.</a:t>
            </a:r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0262" cy="3479800"/>
          </a:xfrm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6900"/>
            <a:ext cx="5594350" cy="4176713"/>
          </a:xfrm>
        </p:spPr>
        <p:txBody>
          <a:bodyPr/>
          <a:lstStyle/>
          <a:p>
            <a:r>
              <a:rPr lang="en-US"/>
              <a:t>To do that, we require the prioritization function ki to have values withing some finite interval including the release and</a:t>
            </a:r>
          </a:p>
          <a:p>
            <a:r>
              <a:rPr lang="en-US"/>
              <a:t>the deadine of the job. The picture illustrates how the priority of the job can vary with time.</a:t>
            </a:r>
          </a:p>
          <a:p>
            <a:r>
              <a:rPr lang="en-US"/>
              <a:t>All the algorithms that we described above, EDF, FIFO, LLF, EDZL, and NPEDF have this property.</a:t>
            </a:r>
          </a:p>
          <a:p>
            <a:endParaRPr lang="en-US"/>
          </a:p>
          <a:p>
            <a:r>
              <a:rPr lang="en-US"/>
              <a:t>If either condition is violated, then there exist a scheme with unbonded tardiness. For global  RM the left inequality does not hold, because after sufficiently long time the release time of the job will be bigger than its number.</a:t>
            </a:r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0262" cy="3479800"/>
          </a:xfrm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6900"/>
            <a:ext cx="5594350" cy="4176713"/>
          </a:xfrm>
        </p:spPr>
        <p:txBody>
          <a:bodyPr/>
          <a:lstStyle/>
          <a:p>
            <a:r>
              <a:rPr lang="en-US"/>
              <a:t>To do that, we require the prioritization function ki to have values withing some finite interval including the release and</a:t>
            </a:r>
          </a:p>
          <a:p>
            <a:r>
              <a:rPr lang="en-US"/>
              <a:t>the deadine of the job. The picture illustrates how the priority of the job can vary with time.</a:t>
            </a:r>
          </a:p>
          <a:p>
            <a:r>
              <a:rPr lang="en-US"/>
              <a:t>All the algorithms that we described above, EDF, FIFO, LLF, EDZL, and NPEDF have this property.</a:t>
            </a:r>
          </a:p>
          <a:p>
            <a:endParaRPr lang="en-US"/>
          </a:p>
          <a:p>
            <a:r>
              <a:rPr lang="en-US"/>
              <a:t>If either condition is violated, then there exist a scheme with unbonded tardiness. For global  RM the left inequality does not hold, because after sufficiently long time the release time of the job will be bigger than its number.</a:t>
            </a:r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0"/>
            <a:ext cx="19812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0"/>
            <a:ext cx="57912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848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78486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1366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0066FF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250950"/>
            <a:ext cx="9132888" cy="38100"/>
          </a:xfrm>
          <a:prstGeom prst="rect">
            <a:avLst/>
          </a:prstGeom>
          <a:solidFill>
            <a:srgbClr val="000066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0"/>
            <a:ext cx="78486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2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972425" y="6610350"/>
            <a:ext cx="947738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900" b="1">
                <a:latin typeface="Arial" charset="0"/>
                <a:cs typeface="+mn-cs"/>
              </a:rPr>
              <a:t>Jim Anderson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809038" y="6618288"/>
            <a:ext cx="320675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fld id="{33A00C9C-DA69-4E2E-BF32-B2E0D18F1872}" type="slidenum">
              <a:rPr lang="en-US" sz="900">
                <a:latin typeface="Arial" charset="0"/>
                <a:cs typeface="+mn-cs"/>
              </a:rPr>
              <a:pPr eaLnBrk="0" hangingPunct="0">
                <a:defRPr/>
              </a:pPr>
              <a:t>‹#›</a:t>
            </a:fld>
            <a:endParaRPr lang="en-US" sz="900">
              <a:solidFill>
                <a:schemeClr val="tx2"/>
              </a:solidFill>
              <a:latin typeface="Arial" charset="0"/>
              <a:cs typeface="+mn-cs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5725" y="6564313"/>
            <a:ext cx="2029403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1000" b="1" dirty="0" smtClean="0">
                <a:latin typeface="Arial" charset="0"/>
                <a:cs typeface="+mn-cs"/>
              </a:rPr>
              <a:t>Wash U Colloquium</a:t>
            </a:r>
            <a:r>
              <a:rPr lang="en-US" sz="1000" b="1" baseline="0" dirty="0" smtClean="0">
                <a:latin typeface="Arial" charset="0"/>
                <a:cs typeface="+mn-cs"/>
              </a:rPr>
              <a:t>, Oct. </a:t>
            </a:r>
            <a:r>
              <a:rPr lang="en-US" sz="1000" b="1" dirty="0" smtClean="0">
                <a:latin typeface="Arial" charset="0"/>
                <a:cs typeface="+mn-cs"/>
              </a:rPr>
              <a:t>2013</a:t>
            </a:r>
          </a:p>
          <a:p>
            <a:pPr eaLnBrk="0" hangingPunct="0">
              <a:defRPr/>
            </a:pPr>
            <a:endParaRPr lang="en-US" sz="1000" b="1" dirty="0"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SzPct val="100000"/>
        <a:buFont typeface="Arial" pitchFamily="34" charset="0"/>
        <a:buChar char="•"/>
        <a:defRPr sz="3200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800">
          <a:solidFill>
            <a:srgbClr val="000000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Char char="–"/>
        <a:defRPr sz="2400">
          <a:solidFill>
            <a:srgbClr val="000000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Monotype Sorts"/>
        <a:buChar char="l"/>
        <a:defRPr sz="2000">
          <a:solidFill>
            <a:srgbClr val="000000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000">
          <a:solidFill>
            <a:srgbClr val="000000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000">
          <a:solidFill>
            <a:srgbClr val="000000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000">
          <a:solidFill>
            <a:srgbClr val="000000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000">
          <a:solidFill>
            <a:srgbClr val="000000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10000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0013"/>
            <a:ext cx="7772400" cy="2070100"/>
          </a:xfrm>
          <a:noFill/>
        </p:spPr>
        <p:txBody>
          <a:bodyPr anchor="ctr"/>
          <a:lstStyle/>
          <a:p>
            <a:r>
              <a:rPr lang="en-US" dirty="0" smtClean="0"/>
              <a:t>An Emerging Theory of Soft Real-Time on </a:t>
            </a:r>
            <a:r>
              <a:rPr lang="en-US" dirty="0" err="1" smtClean="0"/>
              <a:t>Multicore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206875"/>
            <a:ext cx="8305800" cy="1643063"/>
          </a:xfrm>
          <a:noFill/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en-US" sz="2800" dirty="0" smtClean="0"/>
              <a:t>Jim Anderson</a:t>
            </a:r>
          </a:p>
          <a:p>
            <a:pPr marL="342900" indent="-342900">
              <a:lnSpc>
                <a:spcPct val="80000"/>
              </a:lnSpc>
            </a:pPr>
            <a:endParaRPr lang="en-US" sz="2800" dirty="0" smtClean="0"/>
          </a:p>
          <a:p>
            <a:pPr marL="342900" indent="-342900">
              <a:lnSpc>
                <a:spcPct val="80000"/>
              </a:lnSpc>
            </a:pPr>
            <a:r>
              <a:rPr lang="en-US" sz="2800" dirty="0" smtClean="0"/>
              <a:t>University of North Carolina at Chapel Hill</a:t>
            </a:r>
          </a:p>
          <a:p>
            <a:pPr marL="342900" indent="-342900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2052" name="Down Arrow 3"/>
          <p:cNvSpPr>
            <a:spLocks noChangeArrowheads="1"/>
          </p:cNvSpPr>
          <p:nvPr/>
        </p:nvSpPr>
        <p:spPr bwMode="auto">
          <a:xfrm>
            <a:off x="1597025" y="712788"/>
            <a:ext cx="1665288" cy="2559050"/>
          </a:xfrm>
          <a:prstGeom prst="downArrow">
            <a:avLst>
              <a:gd name="adj1" fmla="val 50000"/>
              <a:gd name="adj2" fmla="val 49971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/>
          <a:lstStyle/>
          <a:p>
            <a:r>
              <a:rPr lang="en-US" dirty="0" smtClean="0"/>
              <a:t>A Brief History of Real-Time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8" y="1387299"/>
            <a:ext cx="8700940" cy="4114800"/>
          </a:xfrm>
        </p:spPr>
        <p:txBody>
          <a:bodyPr/>
          <a:lstStyle/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C00000"/>
                </a:solidFill>
              </a:rPr>
              <a:t>real-time system</a:t>
            </a:r>
            <a:r>
              <a:rPr lang="en-US" dirty="0" smtClean="0"/>
              <a:t>, tasks (programs) have </a:t>
            </a:r>
            <a:r>
              <a:rPr lang="en-US" dirty="0" smtClean="0">
                <a:solidFill>
                  <a:srgbClr val="C00000"/>
                </a:solidFill>
              </a:rPr>
              <a:t>deadline constraints </a:t>
            </a:r>
            <a:r>
              <a:rPr lang="en-US" dirty="0" smtClean="0"/>
              <a:t>(more on this later).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468553" y="5646154"/>
            <a:ext cx="8430355" cy="960930"/>
            <a:chOff x="468553" y="5646154"/>
            <a:chExt cx="8430355" cy="960930"/>
          </a:xfrm>
        </p:grpSpPr>
        <p:cxnSp>
          <p:nvCxnSpPr>
            <p:cNvPr id="5" name="Straight Arrow Connector 4"/>
            <p:cNvCxnSpPr/>
            <p:nvPr/>
          </p:nvCxnSpPr>
          <p:spPr bwMode="auto">
            <a:xfrm>
              <a:off x="620486" y="5646154"/>
              <a:ext cx="8278422" cy="0"/>
            </a:xfrm>
            <a:prstGeom prst="straightConnector1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903929" y="5646154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823839" y="5648318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2743749" y="5650482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657127" y="5652646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4567239" y="5651544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5483883" y="5650442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400527" y="5649340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7313905" y="5648238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8227283" y="5650402"/>
              <a:ext cx="0" cy="499265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18" name="TextBox 17"/>
            <p:cNvSpPr txBox="1"/>
            <p:nvPr/>
          </p:nvSpPr>
          <p:spPr bwMode="auto">
            <a:xfrm>
              <a:off x="468553" y="6145419"/>
              <a:ext cx="870751" cy="46166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2"/>
                  </a:solidFill>
                </a:rPr>
                <a:t>1970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2308283" y="6145415"/>
              <a:ext cx="870751" cy="46166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2"/>
                  </a:solidFill>
                </a:rPr>
                <a:t>1980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4137127" y="6145411"/>
              <a:ext cx="870751" cy="46166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2"/>
                  </a:solidFill>
                </a:rPr>
                <a:t>1990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5965971" y="6145407"/>
              <a:ext cx="870751" cy="46166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2"/>
                  </a:solidFill>
                </a:rPr>
                <a:t>2000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783929" y="6145403"/>
              <a:ext cx="870751" cy="46166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2"/>
                  </a:solidFill>
                </a:rPr>
                <a:t>2010</a:t>
              </a:r>
            </a:p>
          </p:txBody>
        </p:sp>
      </p:grpSp>
      <p:sp>
        <p:nvSpPr>
          <p:cNvPr id="23" name="Rectangular Callout 22"/>
          <p:cNvSpPr/>
          <p:nvPr/>
        </p:nvSpPr>
        <p:spPr bwMode="auto">
          <a:xfrm>
            <a:off x="239883" y="4463141"/>
            <a:ext cx="3233197" cy="1017185"/>
          </a:xfrm>
          <a:prstGeom prst="wedgeRectCallout">
            <a:avLst>
              <a:gd name="adj1" fmla="val -11069"/>
              <a:gd name="adj2" fmla="val 65710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“Liu &amp; </a:t>
            </a:r>
            <a:r>
              <a:rPr lang="en-US" dirty="0" err="1" smtClean="0"/>
              <a:t>Layland</a:t>
            </a:r>
            <a:r>
              <a:rPr lang="en-US" dirty="0" smtClean="0"/>
              <a:t>” published.</a:t>
            </a:r>
          </a:p>
          <a:p>
            <a:pPr algn="ctr"/>
            <a:r>
              <a:rPr lang="en-US" dirty="0" smtClean="0"/>
              <a:t>The formal study of</a:t>
            </a:r>
          </a:p>
          <a:p>
            <a:pPr algn="ctr"/>
            <a:r>
              <a:rPr lang="en-US" dirty="0" smtClean="0"/>
              <a:t>real-time systems begins.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1339304" y="3374571"/>
            <a:ext cx="5974601" cy="2271583"/>
          </a:xfrm>
          <a:prstGeom prst="rightArrow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Many papers published on resource</a:t>
            </a:r>
          </a:p>
          <a:p>
            <a:pPr algn="ctr"/>
            <a:r>
              <a:rPr lang="en-US" dirty="0" smtClean="0"/>
              <a:t>allocation methods and analysis</a:t>
            </a:r>
          </a:p>
          <a:p>
            <a:pPr algn="ctr"/>
            <a:r>
              <a:rPr lang="en-US" dirty="0" smtClean="0"/>
              <a:t>techniques for real-time systems.</a:t>
            </a:r>
            <a:endParaRPr lang="en-US" dirty="0"/>
          </a:p>
        </p:txBody>
      </p:sp>
      <p:sp>
        <p:nvSpPr>
          <p:cNvPr id="26" name="Cloud Callout 25"/>
          <p:cNvSpPr/>
          <p:nvPr/>
        </p:nvSpPr>
        <p:spPr bwMode="auto">
          <a:xfrm>
            <a:off x="903929" y="1452615"/>
            <a:ext cx="6057580" cy="2139675"/>
          </a:xfrm>
          <a:prstGeom prst="cloudCallou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Most of this work focused on</a:t>
            </a:r>
          </a:p>
          <a:p>
            <a:pPr algn="ctr"/>
            <a:r>
              <a:rPr lang="en-US" b="1" dirty="0" err="1" smtClean="0"/>
              <a:t>uniprocessor</a:t>
            </a:r>
            <a:r>
              <a:rPr lang="en-US" dirty="0" smtClean="0"/>
              <a:t> systems.  Many major</a:t>
            </a:r>
          </a:p>
          <a:p>
            <a:pPr algn="ctr"/>
            <a:r>
              <a:rPr lang="en-US" dirty="0" smtClean="0"/>
              <a:t>successes: rate-monotonic analysis,</a:t>
            </a:r>
          </a:p>
          <a:p>
            <a:pPr algn="ctr"/>
            <a:r>
              <a:rPr lang="en-US" dirty="0" smtClean="0"/>
              <a:t>the priority ceiling protocol, etc. etc.</a:t>
            </a: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6368785" y="4626429"/>
            <a:ext cx="2405141" cy="853897"/>
          </a:xfrm>
          <a:prstGeom prst="wedgeRectCallout">
            <a:avLst>
              <a:gd name="adj1" fmla="val -11069"/>
              <a:gd name="adj2" fmla="val 65710"/>
            </a:avLst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The </a:t>
            </a:r>
            <a:r>
              <a:rPr lang="en-US" dirty="0" err="1" smtClean="0"/>
              <a:t>multicore</a:t>
            </a:r>
            <a:endParaRPr lang="en-US" dirty="0" smtClean="0"/>
          </a:p>
          <a:p>
            <a:pPr algn="ctr"/>
            <a:r>
              <a:rPr lang="en-US" dirty="0" smtClean="0"/>
              <a:t>revolution begins.</a:t>
            </a:r>
            <a:endParaRPr lang="en-US" dirty="0"/>
          </a:p>
        </p:txBody>
      </p:sp>
      <p:sp>
        <p:nvSpPr>
          <p:cNvPr id="28" name="Cloud Callout 27"/>
          <p:cNvSpPr/>
          <p:nvPr/>
        </p:nvSpPr>
        <p:spPr bwMode="auto">
          <a:xfrm>
            <a:off x="6412329" y="1926773"/>
            <a:ext cx="2743200" cy="2329541"/>
          </a:xfrm>
          <a:prstGeom prst="cloudCallou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Why was this</a:t>
            </a:r>
          </a:p>
          <a:p>
            <a:pPr algn="ctr"/>
            <a:r>
              <a:rPr lang="en-US" dirty="0" smtClean="0"/>
              <a:t>important?  After</a:t>
            </a:r>
          </a:p>
          <a:p>
            <a:pPr algn="ctr"/>
            <a:r>
              <a:rPr lang="en-US" dirty="0" smtClean="0"/>
              <a:t>all, we had</a:t>
            </a:r>
          </a:p>
          <a:p>
            <a:pPr algn="ctr"/>
            <a:r>
              <a:rPr lang="en-US" dirty="0" smtClean="0"/>
              <a:t>multiprocessors</a:t>
            </a:r>
          </a:p>
          <a:p>
            <a:pPr algn="ctr"/>
            <a:r>
              <a:rPr lang="en-US" dirty="0" smtClean="0"/>
              <a:t>before!</a:t>
            </a:r>
            <a:endParaRPr lang="en-US" dirty="0"/>
          </a:p>
        </p:txBody>
      </p:sp>
      <p:sp>
        <p:nvSpPr>
          <p:cNvPr id="29" name="Right Arrow 28"/>
          <p:cNvSpPr/>
          <p:nvPr/>
        </p:nvSpPr>
        <p:spPr bwMode="auto">
          <a:xfrm>
            <a:off x="7313905" y="3516071"/>
            <a:ext cx="1841624" cy="2797629"/>
          </a:xfrm>
          <a:prstGeom prst="rightArrow">
            <a:avLst/>
          </a:prstGeom>
          <a:solidFill>
            <a:srgbClr val="CCFF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Research</a:t>
            </a:r>
          </a:p>
          <a:p>
            <a:pPr algn="ctr"/>
            <a:r>
              <a:rPr lang="en-US" dirty="0" smtClean="0"/>
              <a:t>focus</a:t>
            </a:r>
          </a:p>
          <a:p>
            <a:pPr algn="ctr"/>
            <a:r>
              <a:rPr lang="en-US" dirty="0" smtClean="0"/>
              <a:t>shifts to</a:t>
            </a:r>
          </a:p>
          <a:p>
            <a:pPr algn="ctr"/>
            <a:r>
              <a:rPr lang="en-US" dirty="0" err="1" smtClean="0"/>
              <a:t>multiprocs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0" name="Cloud Callout 29"/>
          <p:cNvSpPr/>
          <p:nvPr/>
        </p:nvSpPr>
        <p:spPr bwMode="auto">
          <a:xfrm>
            <a:off x="5780314" y="1387299"/>
            <a:ext cx="3375215" cy="2422701"/>
          </a:xfrm>
          <a:prstGeom prst="cloudCallout">
            <a:avLst>
              <a:gd name="adj1" fmla="val 6904"/>
              <a:gd name="adj2" fmla="val 63848"/>
            </a:avLst>
          </a:prstGeom>
          <a:solidFill>
            <a:srgbClr val="CCFF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Almost </a:t>
            </a:r>
            <a:r>
              <a:rPr lang="en-US" u="sng" dirty="0" smtClean="0"/>
              <a:t>all</a:t>
            </a:r>
            <a:r>
              <a:rPr lang="en-US" dirty="0" smtClean="0"/>
              <a:t> of</a:t>
            </a:r>
          </a:p>
          <a:p>
            <a:pPr algn="ctr"/>
            <a:r>
              <a:rPr lang="en-US" dirty="0" smtClean="0"/>
              <a:t>this work has</a:t>
            </a:r>
          </a:p>
          <a:p>
            <a:pPr algn="ctr"/>
            <a:r>
              <a:rPr lang="en-US" dirty="0" smtClean="0"/>
              <a:t>focused on</a:t>
            </a:r>
          </a:p>
          <a:p>
            <a:pPr algn="ctr"/>
            <a:r>
              <a:rPr lang="en-US" b="1" dirty="0" smtClean="0"/>
              <a:t>hard real-time (HRT)</a:t>
            </a:r>
          </a:p>
          <a:p>
            <a:pPr algn="ctr"/>
            <a:r>
              <a:rPr lang="en-US" dirty="0" smtClean="0"/>
              <a:t>systems.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2982686" y="1142999"/>
            <a:ext cx="4376057" cy="1600201"/>
            <a:chOff x="2982686" y="1142999"/>
            <a:chExt cx="4376057" cy="1600201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6030686" y="1632857"/>
              <a:ext cx="1328057" cy="1110343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2" name="Rectangle 31"/>
            <p:cNvSpPr/>
            <p:nvPr/>
          </p:nvSpPr>
          <p:spPr bwMode="auto">
            <a:xfrm>
              <a:off x="2982686" y="1142999"/>
              <a:ext cx="3777343" cy="511629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dirty="0" smtClean="0"/>
                <a:t>No deadline can </a:t>
              </a:r>
              <a:r>
                <a:rPr lang="en-US" u="sng" dirty="0" smtClean="0"/>
                <a:t>ever</a:t>
              </a:r>
              <a:r>
                <a:rPr lang="en-US" dirty="0" smtClean="0"/>
                <a:t> be missed.</a:t>
              </a:r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Is </a:t>
            </a:r>
            <a:r>
              <a:rPr lang="en-US" dirty="0" err="1" smtClean="0"/>
              <a:t>Multicore</a:t>
            </a:r>
            <a:r>
              <a:rPr lang="en-US" dirty="0" smtClean="0"/>
              <a:t> Ready for </a:t>
            </a:r>
            <a:r>
              <a:rPr lang="en-US" i="1" dirty="0" smtClean="0"/>
              <a:t>True</a:t>
            </a:r>
            <a:r>
              <a:rPr lang="en-US" dirty="0" smtClean="0"/>
              <a:t> HRT?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1794" y="1471831"/>
            <a:ext cx="8836025" cy="4629150"/>
          </a:xfrm>
        </p:spPr>
        <p:txBody>
          <a:bodyPr/>
          <a:lstStyle/>
          <a:p>
            <a:r>
              <a:rPr lang="en-US" dirty="0" smtClean="0"/>
              <a:t>To ensure hard                                                  deadlines, </a:t>
            </a:r>
            <a:r>
              <a:rPr lang="en-US" dirty="0" smtClean="0">
                <a:solidFill>
                  <a:srgbClr val="C00000"/>
                </a:solidFill>
              </a:rPr>
              <a:t>bounds</a:t>
            </a:r>
            <a:r>
              <a:rPr lang="en-US" dirty="0" smtClean="0"/>
              <a:t>                                                 </a:t>
            </a:r>
            <a:r>
              <a:rPr lang="en-US" dirty="0" smtClean="0">
                <a:solidFill>
                  <a:srgbClr val="C00000"/>
                </a:solidFill>
              </a:rPr>
              <a:t>on worst-case task                                               execution times </a:t>
            </a:r>
            <a:r>
              <a:rPr lang="en-US" dirty="0" smtClean="0"/>
              <a:t>are                                          needed.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Timing analysis tools                                       </a:t>
            </a:r>
            <a:r>
              <a:rPr lang="en-US" dirty="0" smtClean="0"/>
              <a:t>are used to obtain such                                 bounds. </a:t>
            </a:r>
          </a:p>
          <a:p>
            <a:r>
              <a:rPr lang="en-US" i="1" dirty="0" smtClean="0"/>
              <a:t>Adequate tools for </a:t>
            </a:r>
            <a:r>
              <a:rPr lang="en-US" i="1" dirty="0" err="1" smtClean="0"/>
              <a:t>multicore</a:t>
            </a:r>
            <a:r>
              <a:rPr lang="en-US" i="1" dirty="0" smtClean="0"/>
              <a:t> currently do not exist!</a:t>
            </a: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>
            <a:off x="4163788" y="1401763"/>
            <a:ext cx="4965700" cy="31638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3600"/>
          </a:p>
        </p:txBody>
      </p:sp>
      <p:sp>
        <p:nvSpPr>
          <p:cNvPr id="80901" name="Oval 5"/>
          <p:cNvSpPr>
            <a:spLocks noChangeArrowheads="1"/>
          </p:cNvSpPr>
          <p:nvPr/>
        </p:nvSpPr>
        <p:spPr bwMode="auto">
          <a:xfrm>
            <a:off x="4719413" y="1533525"/>
            <a:ext cx="1068388" cy="1089025"/>
          </a:xfrm>
          <a:prstGeom prst="ellipse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Core 1</a:t>
            </a:r>
          </a:p>
        </p:txBody>
      </p:sp>
      <p:sp>
        <p:nvSpPr>
          <p:cNvPr id="80902" name="Oval 6"/>
          <p:cNvSpPr>
            <a:spLocks noChangeArrowheads="1"/>
          </p:cNvSpPr>
          <p:nvPr/>
        </p:nvSpPr>
        <p:spPr bwMode="auto">
          <a:xfrm>
            <a:off x="7180038" y="1533525"/>
            <a:ext cx="1068388" cy="1089025"/>
          </a:xfrm>
          <a:prstGeom prst="ellipse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Core 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5508401" y="2768600"/>
            <a:ext cx="566737" cy="593725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L1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8002363" y="2778125"/>
            <a:ext cx="566738" cy="593725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L1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4571776" y="3541713"/>
            <a:ext cx="4160837" cy="831850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L2</a:t>
            </a:r>
          </a:p>
        </p:txBody>
      </p:sp>
      <p:sp>
        <p:nvSpPr>
          <p:cNvPr id="80906" name="Line 10"/>
          <p:cNvSpPr>
            <a:spLocks noChangeShapeType="1"/>
          </p:cNvSpPr>
          <p:nvPr/>
        </p:nvSpPr>
        <p:spPr bwMode="auto">
          <a:xfrm>
            <a:off x="5233763" y="2622550"/>
            <a:ext cx="0" cy="9239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>
            <a:off x="5233763" y="3089275"/>
            <a:ext cx="274638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>
            <a:off x="7719788" y="2620963"/>
            <a:ext cx="0" cy="9239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7719788" y="3087688"/>
            <a:ext cx="274638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6175151" y="1604963"/>
            <a:ext cx="6413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Is </a:t>
            </a:r>
            <a:r>
              <a:rPr lang="en-US" dirty="0" err="1" smtClean="0"/>
              <a:t>Multicore</a:t>
            </a:r>
            <a:r>
              <a:rPr lang="en-US" dirty="0" smtClean="0"/>
              <a:t> Ready for </a:t>
            </a:r>
            <a:r>
              <a:rPr lang="en-US" i="1" dirty="0" smtClean="0"/>
              <a:t>True</a:t>
            </a:r>
            <a:r>
              <a:rPr lang="en-US" dirty="0" smtClean="0"/>
              <a:t> HRT?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1794" y="1471831"/>
            <a:ext cx="8836025" cy="462915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Why not?</a:t>
            </a:r>
            <a:endParaRPr lang="en-US" b="1" i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Interactions across                                    cores through                                          </a:t>
            </a:r>
            <a:r>
              <a:rPr lang="en-US" dirty="0" smtClean="0">
                <a:solidFill>
                  <a:schemeClr val="hlink"/>
                </a:solidFill>
              </a:rPr>
              <a:t>shared hardware</a:t>
            </a:r>
            <a:r>
              <a:rPr lang="en-US" dirty="0" smtClean="0"/>
              <a:t>                                  (caches, buses,                                           etc.) are difficult to                                  predict.</a:t>
            </a:r>
          </a:p>
          <a:p>
            <a:r>
              <a:rPr lang="en-US" dirty="0" smtClean="0"/>
              <a:t>Can lead to execution-time predictions that are so conservative, </a:t>
            </a:r>
            <a:r>
              <a:rPr lang="en-US" dirty="0" smtClean="0">
                <a:solidFill>
                  <a:srgbClr val="C00000"/>
                </a:solidFill>
              </a:rPr>
              <a:t>the extra capacity of additional cores is negated!</a:t>
            </a: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>
            <a:off x="4163788" y="1401763"/>
            <a:ext cx="4965700" cy="31638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3600"/>
          </a:p>
        </p:txBody>
      </p:sp>
      <p:sp>
        <p:nvSpPr>
          <p:cNvPr id="80901" name="Oval 5"/>
          <p:cNvSpPr>
            <a:spLocks noChangeArrowheads="1"/>
          </p:cNvSpPr>
          <p:nvPr/>
        </p:nvSpPr>
        <p:spPr bwMode="auto">
          <a:xfrm>
            <a:off x="4719413" y="1533525"/>
            <a:ext cx="1068388" cy="1089025"/>
          </a:xfrm>
          <a:prstGeom prst="ellipse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Core 1</a:t>
            </a:r>
          </a:p>
        </p:txBody>
      </p:sp>
      <p:sp>
        <p:nvSpPr>
          <p:cNvPr id="80902" name="Oval 6"/>
          <p:cNvSpPr>
            <a:spLocks noChangeArrowheads="1"/>
          </p:cNvSpPr>
          <p:nvPr/>
        </p:nvSpPr>
        <p:spPr bwMode="auto">
          <a:xfrm>
            <a:off x="7180038" y="1533525"/>
            <a:ext cx="1068388" cy="1089025"/>
          </a:xfrm>
          <a:prstGeom prst="ellipse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Core 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5508401" y="2768600"/>
            <a:ext cx="566737" cy="593725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L1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8002363" y="2778125"/>
            <a:ext cx="566738" cy="593725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L1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4571776" y="3541713"/>
            <a:ext cx="4160837" cy="831850"/>
          </a:xfrm>
          <a:prstGeom prst="rect">
            <a:avLst/>
          </a:prstGeom>
          <a:solidFill>
            <a:srgbClr val="FFDDDD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L2</a:t>
            </a:r>
          </a:p>
        </p:txBody>
      </p:sp>
      <p:sp>
        <p:nvSpPr>
          <p:cNvPr id="80906" name="Line 10"/>
          <p:cNvSpPr>
            <a:spLocks noChangeShapeType="1"/>
          </p:cNvSpPr>
          <p:nvPr/>
        </p:nvSpPr>
        <p:spPr bwMode="auto">
          <a:xfrm>
            <a:off x="5233763" y="2622550"/>
            <a:ext cx="0" cy="9239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>
            <a:off x="5233763" y="3089275"/>
            <a:ext cx="274638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>
            <a:off x="7719788" y="2620963"/>
            <a:ext cx="0" cy="9239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7719788" y="3087688"/>
            <a:ext cx="274638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6175151" y="1604963"/>
            <a:ext cx="6413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…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453" y="1627981"/>
            <a:ext cx="7848600" cy="4861874"/>
          </a:xfrm>
        </p:spPr>
        <p:txBody>
          <a:bodyPr/>
          <a:lstStyle/>
          <a:p>
            <a:r>
              <a:rPr lang="en-US" dirty="0" smtClean="0"/>
              <a:t>I will attempt to show that a </a:t>
            </a:r>
            <a:r>
              <a:rPr lang="en-US" dirty="0" smtClean="0">
                <a:solidFill>
                  <a:srgbClr val="C00000"/>
                </a:solidFill>
              </a:rPr>
              <a:t>rich theory exists </a:t>
            </a:r>
            <a:r>
              <a:rPr lang="en-US" u="sng" dirty="0" smtClean="0">
                <a:solidFill>
                  <a:srgbClr val="C00000"/>
                </a:solidFill>
              </a:rPr>
              <a:t>now</a:t>
            </a:r>
            <a:r>
              <a:rPr lang="en-US" dirty="0" smtClean="0">
                <a:solidFill>
                  <a:srgbClr val="C00000"/>
                </a:solidFill>
              </a:rPr>
              <a:t> for the support of soft real-time (SRT) applications on </a:t>
            </a:r>
            <a:r>
              <a:rPr lang="en-US" dirty="0" err="1" smtClean="0">
                <a:solidFill>
                  <a:srgbClr val="C00000"/>
                </a:solidFill>
              </a:rPr>
              <a:t>multicore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Soft = some deadline misses are tolerable.</a:t>
            </a:r>
          </a:p>
          <a:p>
            <a:pPr lvl="1"/>
            <a:r>
              <a:rPr lang="en-US" dirty="0" smtClean="0"/>
              <a:t>SRT tasks can be provisioned less pessimistically.</a:t>
            </a:r>
          </a:p>
          <a:p>
            <a:r>
              <a:rPr lang="en-US" dirty="0" smtClean="0"/>
              <a:t>And we should care why?...</a:t>
            </a:r>
          </a:p>
          <a:p>
            <a:pPr lvl="1"/>
            <a:r>
              <a:rPr lang="en-US" dirty="0" smtClean="0"/>
              <a:t>SRT constraints are common in practice.</a:t>
            </a:r>
          </a:p>
          <a:p>
            <a:pPr lvl="1"/>
            <a:r>
              <a:rPr lang="en-US" dirty="0" smtClean="0"/>
              <a:t>Even in many safety-critical systems!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6" y="1309523"/>
            <a:ext cx="9144000" cy="506137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Background.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AKA “Real-Time 101.”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Tardiness bounds for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Early bounds and several later improvements.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Scalability of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Or, what happens when you really implement one…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Other issues.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Enabling non-worst-case </a:t>
            </a:r>
            <a:r>
              <a:rPr lang="en-US" dirty="0" err="1" smtClean="0">
                <a:solidFill>
                  <a:srgbClr val="0000CC"/>
                </a:solidFill>
              </a:rPr>
              <a:t>provisionings</a:t>
            </a:r>
            <a:r>
              <a:rPr lang="en-US" dirty="0" smtClean="0">
                <a:solidFill>
                  <a:srgbClr val="0000CC"/>
                </a:solidFill>
              </a:rPr>
              <a:t>, dealing with I/O, precedence constraints, etc.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Future and ongoing work.</a:t>
            </a:r>
            <a:endParaRPr lang="en-US" sz="28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352550"/>
            <a:ext cx="8715375" cy="2305050"/>
          </a:xfrm>
        </p:spPr>
        <p:txBody>
          <a:bodyPr/>
          <a:lstStyle/>
          <a:p>
            <a:r>
              <a:rPr lang="en-US" altLang="en-US" smtClean="0"/>
              <a:t>A system with a dual notion of correctness:</a:t>
            </a:r>
          </a:p>
          <a:p>
            <a:pPr lvl="1"/>
            <a:r>
              <a:rPr lang="en-US" altLang="en-US" sz="2400" i="1" smtClean="0">
                <a:solidFill>
                  <a:srgbClr val="C00000"/>
                </a:solidFill>
              </a:rPr>
              <a:t>Logical</a:t>
            </a:r>
            <a:r>
              <a:rPr lang="en-US" altLang="en-US" sz="2400" smtClean="0">
                <a:solidFill>
                  <a:srgbClr val="C00000"/>
                </a:solidFill>
              </a:rPr>
              <a:t> correctness </a:t>
            </a:r>
            <a:r>
              <a:rPr lang="en-US" altLang="en-US" sz="2400" smtClean="0"/>
              <a:t>(“it does the right thing”);</a:t>
            </a:r>
          </a:p>
          <a:p>
            <a:pPr lvl="1"/>
            <a:r>
              <a:rPr lang="en-US" altLang="en-US" sz="2400" i="1" smtClean="0">
                <a:solidFill>
                  <a:srgbClr val="C00000"/>
                </a:solidFill>
              </a:rPr>
              <a:t>Temporal</a:t>
            </a:r>
            <a:r>
              <a:rPr lang="en-US" altLang="en-US" sz="2400" smtClean="0">
                <a:solidFill>
                  <a:srgbClr val="C00000"/>
                </a:solidFill>
              </a:rPr>
              <a:t> correctness </a:t>
            </a:r>
            <a:r>
              <a:rPr lang="en-US" altLang="en-US" sz="2400" smtClean="0"/>
              <a:t>(“it does it on time”).</a:t>
            </a:r>
          </a:p>
          <a:p>
            <a:r>
              <a:rPr lang="en-US" altLang="en-US" smtClean="0"/>
              <a:t>A system wherein </a:t>
            </a:r>
            <a:r>
              <a:rPr lang="en-US" altLang="en-US" i="1" smtClean="0">
                <a:solidFill>
                  <a:srgbClr val="C00000"/>
                </a:solidFill>
              </a:rPr>
              <a:t>predictability</a:t>
            </a:r>
            <a:r>
              <a:rPr lang="en-US" altLang="en-US" smtClean="0"/>
              <a:t> is as important as </a:t>
            </a:r>
            <a:r>
              <a:rPr lang="en-US" altLang="en-US" i="1" smtClean="0">
                <a:solidFill>
                  <a:srgbClr val="C00000"/>
                </a:solidFill>
              </a:rPr>
              <a:t>performance</a:t>
            </a:r>
            <a:r>
              <a:rPr lang="en-US" altLang="en-US" i="1" smtClean="0"/>
              <a:t>.</a:t>
            </a:r>
          </a:p>
          <a:p>
            <a:r>
              <a:rPr lang="en-US" altLang="en-US" b="1" smtClean="0">
                <a:solidFill>
                  <a:srgbClr val="C00000"/>
                </a:solidFill>
              </a:rPr>
              <a:t>A Simple Example:</a:t>
            </a:r>
            <a:r>
              <a:rPr lang="en-US" altLang="en-US" smtClean="0">
                <a:solidFill>
                  <a:srgbClr val="C00000"/>
                </a:solidFill>
              </a:rPr>
              <a:t> </a:t>
            </a:r>
            <a:r>
              <a:rPr lang="en-US" altLang="en-US" smtClean="0"/>
              <a:t>A robot arm picking up objects from a conveyor belt.</a:t>
            </a:r>
          </a:p>
        </p:txBody>
      </p:sp>
      <p:sp>
        <p:nvSpPr>
          <p:cNvPr id="14339" name="Rectangle 2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What is a Real-Time System?</a:t>
            </a:r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>
            <a:off x="3341688" y="5357813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03688" y="5357813"/>
            <a:ext cx="1143000" cy="457200"/>
            <a:chOff x="2496" y="3168"/>
            <a:chExt cx="720" cy="288"/>
          </a:xfrm>
        </p:grpSpPr>
        <p:sp>
          <p:nvSpPr>
            <p:cNvPr id="14357" name="Line 8"/>
            <p:cNvSpPr>
              <a:spLocks noChangeShapeType="1"/>
            </p:cNvSpPr>
            <p:nvPr/>
          </p:nvSpPr>
          <p:spPr bwMode="auto">
            <a:xfrm>
              <a:off x="2496" y="316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358" name="Line 9"/>
            <p:cNvSpPr>
              <a:spLocks noChangeShapeType="1"/>
            </p:cNvSpPr>
            <p:nvPr/>
          </p:nvSpPr>
          <p:spPr bwMode="auto">
            <a:xfrm>
              <a:off x="2736" y="316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359" name="Line 10"/>
            <p:cNvSpPr>
              <a:spLocks noChangeShapeType="1"/>
            </p:cNvSpPr>
            <p:nvPr/>
          </p:nvSpPr>
          <p:spPr bwMode="auto">
            <a:xfrm>
              <a:off x="2976" y="316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360" name="Line 11"/>
            <p:cNvSpPr>
              <a:spLocks noChangeShapeType="1"/>
            </p:cNvSpPr>
            <p:nvPr/>
          </p:nvSpPr>
          <p:spPr bwMode="auto">
            <a:xfrm>
              <a:off x="3216" y="316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36" name="Line 12"/>
          <p:cNvSpPr>
            <a:spLocks noChangeShapeType="1"/>
          </p:cNvSpPr>
          <p:nvPr/>
        </p:nvSpPr>
        <p:spPr bwMode="auto">
          <a:xfrm>
            <a:off x="5627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3" name="Line 13"/>
          <p:cNvSpPr>
            <a:spLocks noChangeShapeType="1"/>
          </p:cNvSpPr>
          <p:nvPr/>
        </p:nvSpPr>
        <p:spPr bwMode="auto">
          <a:xfrm>
            <a:off x="3341688" y="5815013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4" name="Line 14"/>
          <p:cNvSpPr>
            <a:spLocks noChangeShapeType="1"/>
          </p:cNvSpPr>
          <p:nvPr/>
        </p:nvSpPr>
        <p:spPr bwMode="auto">
          <a:xfrm>
            <a:off x="3341688" y="5357813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45" name="Line 15"/>
          <p:cNvSpPr>
            <a:spLocks noChangeShapeType="1"/>
          </p:cNvSpPr>
          <p:nvPr/>
        </p:nvSpPr>
        <p:spPr bwMode="auto">
          <a:xfrm>
            <a:off x="3341688" y="5815013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0" name="Line 16"/>
          <p:cNvSpPr>
            <a:spLocks noChangeShapeType="1"/>
          </p:cNvSpPr>
          <p:nvPr/>
        </p:nvSpPr>
        <p:spPr bwMode="auto">
          <a:xfrm>
            <a:off x="3722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1" name="Line 17"/>
          <p:cNvSpPr>
            <a:spLocks noChangeShapeType="1"/>
          </p:cNvSpPr>
          <p:nvPr/>
        </p:nvSpPr>
        <p:spPr bwMode="auto">
          <a:xfrm>
            <a:off x="5246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>
            <a:off x="4865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3" name="Line 19"/>
          <p:cNvSpPr>
            <a:spLocks noChangeShapeType="1"/>
          </p:cNvSpPr>
          <p:nvPr/>
        </p:nvSpPr>
        <p:spPr bwMode="auto">
          <a:xfrm>
            <a:off x="4484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4" name="Line 20"/>
          <p:cNvSpPr>
            <a:spLocks noChangeShapeType="1"/>
          </p:cNvSpPr>
          <p:nvPr/>
        </p:nvSpPr>
        <p:spPr bwMode="auto">
          <a:xfrm>
            <a:off x="4103688" y="5357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5" name="Oval 21"/>
          <p:cNvSpPr>
            <a:spLocks noChangeArrowheads="1"/>
          </p:cNvSpPr>
          <p:nvPr/>
        </p:nvSpPr>
        <p:spPr bwMode="auto">
          <a:xfrm>
            <a:off x="4560888" y="5510213"/>
            <a:ext cx="152400" cy="1524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" name="Oval 22"/>
          <p:cNvSpPr>
            <a:spLocks noChangeArrowheads="1"/>
          </p:cNvSpPr>
          <p:nvPr/>
        </p:nvSpPr>
        <p:spPr bwMode="auto">
          <a:xfrm>
            <a:off x="4941888" y="5510213"/>
            <a:ext cx="152400" cy="1524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" name="Oval 23"/>
          <p:cNvSpPr>
            <a:spLocks noChangeArrowheads="1"/>
          </p:cNvSpPr>
          <p:nvPr/>
        </p:nvSpPr>
        <p:spPr bwMode="auto">
          <a:xfrm>
            <a:off x="5322888" y="5510213"/>
            <a:ext cx="152400" cy="1524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027488" y="5510213"/>
            <a:ext cx="685800" cy="838200"/>
            <a:chOff x="2448" y="3120"/>
            <a:chExt cx="432" cy="528"/>
          </a:xfrm>
        </p:grpSpPr>
        <p:sp>
          <p:nvSpPr>
            <p:cNvPr id="14355" name="AutoShape 25"/>
            <p:cNvSpPr>
              <a:spLocks noChangeArrowheads="1"/>
            </p:cNvSpPr>
            <p:nvPr/>
          </p:nvSpPr>
          <p:spPr bwMode="auto">
            <a:xfrm rot="-5400000">
              <a:off x="2400" y="3168"/>
              <a:ext cx="528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50" name="Oval 26"/>
            <p:cNvSpPr>
              <a:spLocks noChangeArrowheads="1"/>
            </p:cNvSpPr>
            <p:nvPr/>
          </p:nvSpPr>
          <p:spPr bwMode="auto">
            <a:xfrm>
              <a:off x="2592" y="3120"/>
              <a:ext cx="96" cy="96"/>
            </a:xfrm>
            <a:prstGeom prst="ellipse">
              <a:avLst/>
            </a:prstGeom>
            <a:solidFill>
              <a:srgbClr val="CC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46821E-7 L -0.04583 -3.46821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6821E-7 L -0.04167 -3.46821E-7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73988E-6 L -0.04167 -4.73988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73988E-6 L -0.04166 -4.73988E-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167 -3.33333E-6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6" grpId="0" animBg="1"/>
      <p:bldP spid="47" grpId="0" animBg="1"/>
      <p:bldP spid="4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1038340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0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1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3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4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5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6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3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4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5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6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7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8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89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0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1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2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3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4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5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6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8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15399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15400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15401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02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04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05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15407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15408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15409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15410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15429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0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1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2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3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4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413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14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15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17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15425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6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7" name="Rectangle 68"/>
            <p:cNvSpPr>
              <a:spLocks noChangeArrowheads="1"/>
            </p:cNvSpPr>
            <p:nvPr/>
          </p:nvSpPr>
          <p:spPr bwMode="auto">
            <a:xfrm>
              <a:off x="3298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28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419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20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5421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422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5423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47625" y="1381125"/>
            <a:ext cx="9239250" cy="208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lvl="0" indent="-342900" eaLnBrk="0" hangingPunct="0">
              <a:spcBef>
                <a:spcPct val="20000"/>
              </a:spcBef>
              <a:buClr>
                <a:srgbClr val="000066"/>
              </a:buClr>
              <a:buSzPct val="100000"/>
              <a:buFont typeface="Arial" pitchFamily="34" charset="0"/>
              <a:buChar char="•"/>
            </a:pPr>
            <a:r>
              <a:rPr lang="en-US" sz="2800" kern="0" dirty="0" smtClean="0">
                <a:solidFill>
                  <a:srgbClr val="000000"/>
                </a:solidFill>
                <a:latin typeface="Arial"/>
                <a:cs typeface="+mn-cs"/>
              </a:rPr>
              <a:t>Consider a set </a:t>
            </a:r>
            <a:r>
              <a:rPr lang="en-US" sz="2800" kern="0" dirty="0" smtClean="0">
                <a:latin typeface="Arial"/>
                <a:cs typeface="+mn-cs"/>
                <a:sym typeface="Symbol" pitchFamily="18" charset="2"/>
              </a:rPr>
              <a:t></a:t>
            </a:r>
            <a:r>
              <a:rPr lang="en-US" sz="2800" kern="0" dirty="0" smtClean="0">
                <a:solidFill>
                  <a:srgbClr val="000000"/>
                </a:solidFill>
                <a:latin typeface="Arial"/>
                <a:cs typeface="+mn-cs"/>
              </a:rPr>
              <a:t> of </a:t>
            </a:r>
            <a:r>
              <a:rPr lang="en-US" sz="2800" u="sng" kern="0" dirty="0" smtClean="0">
                <a:solidFill>
                  <a:srgbClr val="000000"/>
                </a:solidFill>
                <a:latin typeface="Arial"/>
                <a:cs typeface="+mn-cs"/>
              </a:rPr>
              <a:t>n</a:t>
            </a:r>
            <a:r>
              <a:rPr lang="en-US" sz="2800" kern="0" dirty="0" smtClean="0">
                <a:solidFill>
                  <a:srgbClr val="CF0E30"/>
                </a:solidFill>
                <a:latin typeface="Arial"/>
                <a:cs typeface="+mn-cs"/>
              </a:rPr>
              <a:t> </a:t>
            </a:r>
            <a:r>
              <a:rPr lang="en-US" sz="2800" kern="0" dirty="0" smtClean="0">
                <a:solidFill>
                  <a:srgbClr val="C00000"/>
                </a:solidFill>
                <a:latin typeface="Arial"/>
                <a:cs typeface="+mn-cs"/>
              </a:rPr>
              <a:t>sporadic tasks </a:t>
            </a:r>
            <a:r>
              <a:rPr lang="en-US" sz="2800" kern="0" dirty="0" smtClean="0">
                <a:solidFill>
                  <a:srgbClr val="000000"/>
                </a:solidFill>
                <a:latin typeface="Arial"/>
                <a:cs typeface="+mn-cs"/>
              </a:rPr>
              <a:t>on </a:t>
            </a:r>
            <a:r>
              <a:rPr lang="en-US" sz="2800" u="sng" kern="0" dirty="0" smtClean="0">
                <a:solidFill>
                  <a:srgbClr val="000000"/>
                </a:solidFill>
                <a:latin typeface="Arial"/>
                <a:cs typeface="+mn-cs"/>
              </a:rPr>
              <a:t>m</a:t>
            </a:r>
            <a:r>
              <a:rPr lang="en-US" sz="2800" kern="0" dirty="0" smtClean="0">
                <a:solidFill>
                  <a:srgbClr val="000000"/>
                </a:solidFill>
                <a:latin typeface="Arial"/>
                <a:cs typeface="+mn-cs"/>
              </a:rPr>
              <a:t> processors</a:t>
            </a:r>
            <a:r>
              <a:rPr lang="en-US" sz="2800" kern="0" dirty="0" smtClean="0">
                <a:solidFill>
                  <a:srgbClr val="020202"/>
                </a:solidFill>
                <a:latin typeface="Arial"/>
                <a:cs typeface="+mn-cs"/>
              </a:rPr>
              <a:t>:</a:t>
            </a:r>
          </a:p>
        </p:txBody>
      </p:sp>
      <p:sp>
        <p:nvSpPr>
          <p:cNvPr id="15406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11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97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03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15416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7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8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2" name="TextBox 81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08915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</p:txBody>
      </p:sp>
      <p:sp>
        <p:nvSpPr>
          <p:cNvPr id="959492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8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19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0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1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16426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7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9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31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16432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16433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16434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16453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4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5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6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7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8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437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38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39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16449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0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52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442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443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444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445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6446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16447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16448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16428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35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30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5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6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78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9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1" name="TextBox 80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08915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</p:txBody>
      </p:sp>
      <p:sp>
        <p:nvSpPr>
          <p:cNvPr id="1040388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0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1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2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7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17448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17449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17450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1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5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17456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17457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17458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17486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87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88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89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0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1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61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62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63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17482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83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85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66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7467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468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69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7470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17471" name="Oval 75"/>
          <p:cNvSpPr>
            <a:spLocks noChangeArrowheads="1"/>
          </p:cNvSpPr>
          <p:nvPr/>
        </p:nvSpPr>
        <p:spPr bwMode="auto">
          <a:xfrm>
            <a:off x="2087507" y="1793875"/>
            <a:ext cx="1677988" cy="665163"/>
          </a:xfrm>
          <a:prstGeom prst="ellipse">
            <a:avLst/>
          </a:prstGeom>
          <a:noFill/>
          <a:ln w="28575" algn="ctr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2" name="Oval 76"/>
          <p:cNvSpPr>
            <a:spLocks noChangeArrowheads="1"/>
          </p:cNvSpPr>
          <p:nvPr/>
        </p:nvSpPr>
        <p:spPr bwMode="auto">
          <a:xfrm>
            <a:off x="4994275" y="1847850"/>
            <a:ext cx="733425" cy="534988"/>
          </a:xfrm>
          <a:prstGeom prst="ellipse">
            <a:avLst/>
          </a:prstGeom>
          <a:noFill/>
          <a:ln w="28575" algn="ctr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3" name="Freeform 77"/>
          <p:cNvSpPr>
            <a:spLocks/>
          </p:cNvSpPr>
          <p:nvPr/>
        </p:nvSpPr>
        <p:spPr bwMode="auto">
          <a:xfrm>
            <a:off x="482600" y="2326658"/>
            <a:ext cx="1755775" cy="2083418"/>
          </a:xfrm>
          <a:custGeom>
            <a:avLst/>
            <a:gdLst>
              <a:gd name="T0" fmla="*/ 2147483647 w 999"/>
              <a:gd name="T1" fmla="*/ 0 h 1234"/>
              <a:gd name="T2" fmla="*/ 2147483647 w 999"/>
              <a:gd name="T3" fmla="*/ 2147483647 h 1234"/>
              <a:gd name="T4" fmla="*/ 2147483647 w 999"/>
              <a:gd name="T5" fmla="*/ 2147483647 h 1234"/>
              <a:gd name="T6" fmla="*/ 0 w 999"/>
              <a:gd name="T7" fmla="*/ 2147483647 h 1234"/>
              <a:gd name="T8" fmla="*/ 0 60000 65536"/>
              <a:gd name="T9" fmla="*/ 0 60000 65536"/>
              <a:gd name="T10" fmla="*/ 0 60000 65536"/>
              <a:gd name="T11" fmla="*/ 0 60000 65536"/>
              <a:gd name="T12" fmla="*/ 0 w 999"/>
              <a:gd name="T13" fmla="*/ 0 h 1234"/>
              <a:gd name="T14" fmla="*/ 999 w 999"/>
              <a:gd name="T15" fmla="*/ 1234 h 12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9" h="1234">
                <a:moveTo>
                  <a:pt x="999" y="0"/>
                </a:moveTo>
                <a:cubicBezTo>
                  <a:pt x="918" y="30"/>
                  <a:pt x="837" y="61"/>
                  <a:pt x="717" y="180"/>
                </a:cubicBezTo>
                <a:cubicBezTo>
                  <a:pt x="597" y="299"/>
                  <a:pt x="397" y="536"/>
                  <a:pt x="277" y="712"/>
                </a:cubicBezTo>
                <a:cubicBezTo>
                  <a:pt x="157" y="888"/>
                  <a:pt x="78" y="1061"/>
                  <a:pt x="0" y="1234"/>
                </a:cubicBezTo>
              </a:path>
            </a:pathLst>
          </a:custGeom>
          <a:noFill/>
          <a:ln w="28575" cap="flat" cmpd="sng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4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17475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17476" name="Freeform 102"/>
          <p:cNvSpPr>
            <a:spLocks/>
          </p:cNvSpPr>
          <p:nvPr/>
        </p:nvSpPr>
        <p:spPr bwMode="auto">
          <a:xfrm>
            <a:off x="1957388" y="2235994"/>
            <a:ext cx="3076575" cy="2012156"/>
          </a:xfrm>
          <a:custGeom>
            <a:avLst/>
            <a:gdLst>
              <a:gd name="T0" fmla="*/ 2398898 w 2382982"/>
              <a:gd name="T1" fmla="*/ 0 h 1995054"/>
              <a:gd name="T2" fmla="*/ 1450499 w 2382982"/>
              <a:gd name="T3" fmla="*/ 798466 h 1995054"/>
              <a:gd name="T4" fmla="*/ 511393 w 2382982"/>
              <a:gd name="T5" fmla="*/ 1138045 h 1995054"/>
              <a:gd name="T6" fmla="*/ 0 w 2382982"/>
              <a:gd name="T7" fmla="*/ 1982397 h 1995054"/>
              <a:gd name="T8" fmla="*/ 0 60000 65536"/>
              <a:gd name="T9" fmla="*/ 0 60000 65536"/>
              <a:gd name="T10" fmla="*/ 0 60000 65536"/>
              <a:gd name="T11" fmla="*/ 0 60000 65536"/>
              <a:gd name="T12" fmla="*/ 0 w 2382982"/>
              <a:gd name="T13" fmla="*/ 0 h 1995054"/>
              <a:gd name="T14" fmla="*/ 2382982 w 2382982"/>
              <a:gd name="T15" fmla="*/ 1995054 h 19950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82982" h="1995054">
                <a:moveTo>
                  <a:pt x="2382982" y="0"/>
                </a:moveTo>
                <a:cubicBezTo>
                  <a:pt x="2068176" y="306339"/>
                  <a:pt x="1753370" y="612678"/>
                  <a:pt x="1440873" y="803563"/>
                </a:cubicBezTo>
                <a:cubicBezTo>
                  <a:pt x="1128376" y="994448"/>
                  <a:pt x="748146" y="946727"/>
                  <a:pt x="508000" y="1145309"/>
                </a:cubicBezTo>
                <a:cubicBezTo>
                  <a:pt x="267855" y="1343891"/>
                  <a:pt x="133927" y="1669472"/>
                  <a:pt x="0" y="1995054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77" name="Freeform 105"/>
          <p:cNvSpPr>
            <a:spLocks/>
          </p:cNvSpPr>
          <p:nvPr/>
        </p:nvSpPr>
        <p:spPr bwMode="auto">
          <a:xfrm>
            <a:off x="2965450" y="2262189"/>
            <a:ext cx="2105815" cy="2024062"/>
          </a:xfrm>
          <a:custGeom>
            <a:avLst/>
            <a:gdLst>
              <a:gd name="T0" fmla="*/ 1486795 w 1496291"/>
              <a:gd name="T1" fmla="*/ 0 h 1939637"/>
              <a:gd name="T2" fmla="*/ 1009550 w 1496291"/>
              <a:gd name="T3" fmla="*/ 638354 h 1939637"/>
              <a:gd name="T4" fmla="*/ 449708 w 1496291"/>
              <a:gd name="T5" fmla="*/ 1091673 h 1939637"/>
              <a:gd name="T6" fmla="*/ 0 w 1496291"/>
              <a:gd name="T7" fmla="*/ 1942805 h 1939637"/>
              <a:gd name="T8" fmla="*/ 0 60000 65536"/>
              <a:gd name="T9" fmla="*/ 0 60000 65536"/>
              <a:gd name="T10" fmla="*/ 0 60000 65536"/>
              <a:gd name="T11" fmla="*/ 0 60000 65536"/>
              <a:gd name="T12" fmla="*/ 0 w 1496291"/>
              <a:gd name="T13" fmla="*/ 0 h 1939637"/>
              <a:gd name="T14" fmla="*/ 1496291 w 1496291"/>
              <a:gd name="T15" fmla="*/ 1939637 h 19396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96291" h="1939637">
                <a:moveTo>
                  <a:pt x="1496291" y="0"/>
                </a:moveTo>
                <a:cubicBezTo>
                  <a:pt x="1343121" y="227830"/>
                  <a:pt x="1189952" y="455661"/>
                  <a:pt x="1016000" y="637309"/>
                </a:cubicBezTo>
                <a:cubicBezTo>
                  <a:pt x="842049" y="818958"/>
                  <a:pt x="621915" y="872836"/>
                  <a:pt x="452582" y="1089891"/>
                </a:cubicBezTo>
                <a:cubicBezTo>
                  <a:pt x="283249" y="1306946"/>
                  <a:pt x="141624" y="1623291"/>
                  <a:pt x="0" y="1939637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79" name="Freeform 107"/>
          <p:cNvSpPr>
            <a:spLocks/>
          </p:cNvSpPr>
          <p:nvPr/>
        </p:nvSpPr>
        <p:spPr bwMode="auto">
          <a:xfrm flipH="1">
            <a:off x="5256211" y="2382837"/>
            <a:ext cx="45719" cy="1939925"/>
          </a:xfrm>
          <a:custGeom>
            <a:avLst/>
            <a:gdLst>
              <a:gd name="T0" fmla="*/ 0 w 526473"/>
              <a:gd name="T1" fmla="*/ 0 h 1930400"/>
              <a:gd name="T2" fmla="*/ 364584 w 526473"/>
              <a:gd name="T3" fmla="*/ 1256146 h 1930400"/>
              <a:gd name="T4" fmla="*/ 532855 w 526473"/>
              <a:gd name="T5" fmla="*/ 1930400 h 1930400"/>
              <a:gd name="T6" fmla="*/ 0 60000 65536"/>
              <a:gd name="T7" fmla="*/ 0 60000 65536"/>
              <a:gd name="T8" fmla="*/ 0 60000 65536"/>
              <a:gd name="T9" fmla="*/ 0 w 526473"/>
              <a:gd name="T10" fmla="*/ 0 h 1930400"/>
              <a:gd name="T11" fmla="*/ 526473 w 526473"/>
              <a:gd name="T12" fmla="*/ 1930400 h 19304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6473" h="1930400">
                <a:moveTo>
                  <a:pt x="0" y="0"/>
                </a:moveTo>
                <a:cubicBezTo>
                  <a:pt x="136236" y="467206"/>
                  <a:pt x="272473" y="934413"/>
                  <a:pt x="360218" y="1256146"/>
                </a:cubicBezTo>
                <a:cubicBezTo>
                  <a:pt x="447964" y="1577879"/>
                  <a:pt x="487218" y="1754139"/>
                  <a:pt x="526473" y="1930400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80" name="Freeform 108"/>
          <p:cNvSpPr>
            <a:spLocks/>
          </p:cNvSpPr>
          <p:nvPr/>
        </p:nvSpPr>
        <p:spPr bwMode="auto">
          <a:xfrm>
            <a:off x="5451475" y="2382838"/>
            <a:ext cx="847725" cy="1939925"/>
          </a:xfrm>
          <a:custGeom>
            <a:avLst/>
            <a:gdLst>
              <a:gd name="T0" fmla="*/ 0 w 1468582"/>
              <a:gd name="T1" fmla="*/ 0 h 1939636"/>
              <a:gd name="T2" fmla="*/ 1162517 w 1468582"/>
              <a:gd name="T3" fmla="*/ 1378474 h 1939636"/>
              <a:gd name="T4" fmla="*/ 1466987 w 1468582"/>
              <a:gd name="T5" fmla="*/ 1942815 h 1939636"/>
              <a:gd name="T6" fmla="*/ 0 60000 65536"/>
              <a:gd name="T7" fmla="*/ 0 60000 65536"/>
              <a:gd name="T8" fmla="*/ 0 60000 65536"/>
              <a:gd name="T9" fmla="*/ 0 w 1468582"/>
              <a:gd name="T10" fmla="*/ 0 h 1939636"/>
              <a:gd name="T11" fmla="*/ 1468582 w 1468582"/>
              <a:gd name="T12" fmla="*/ 1939636 h 19396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8582" h="1939636">
                <a:moveTo>
                  <a:pt x="0" y="0"/>
                </a:moveTo>
                <a:cubicBezTo>
                  <a:pt x="459509" y="526472"/>
                  <a:pt x="919018" y="1052945"/>
                  <a:pt x="1163782" y="1376218"/>
                </a:cubicBezTo>
                <a:cubicBezTo>
                  <a:pt x="1408546" y="1699491"/>
                  <a:pt x="1438564" y="1819563"/>
                  <a:pt x="1468582" y="1939636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81" name="Freeform 109"/>
          <p:cNvSpPr>
            <a:spLocks/>
          </p:cNvSpPr>
          <p:nvPr/>
        </p:nvSpPr>
        <p:spPr bwMode="auto">
          <a:xfrm>
            <a:off x="5667376" y="2238446"/>
            <a:ext cx="2332038" cy="2103368"/>
          </a:xfrm>
          <a:custGeom>
            <a:avLst/>
            <a:gdLst>
              <a:gd name="T0" fmla="*/ 0 w 2974109"/>
              <a:gd name="T1" fmla="*/ 0 h 2078182"/>
              <a:gd name="T2" fmla="*/ 787611 w 2974109"/>
              <a:gd name="T3" fmla="*/ 511893 h 2078182"/>
              <a:gd name="T4" fmla="*/ 1881003 w 2974109"/>
              <a:gd name="T5" fmla="*/ 977251 h 2078182"/>
              <a:gd name="T6" fmla="*/ 2983654 w 2974109"/>
              <a:gd name="T7" fmla="*/ 2094110 h 2078182"/>
              <a:gd name="T8" fmla="*/ 0 60000 65536"/>
              <a:gd name="T9" fmla="*/ 0 60000 65536"/>
              <a:gd name="T10" fmla="*/ 0 60000 65536"/>
              <a:gd name="T11" fmla="*/ 0 60000 65536"/>
              <a:gd name="T12" fmla="*/ 0 w 2974109"/>
              <a:gd name="T13" fmla="*/ 0 h 2078182"/>
              <a:gd name="T14" fmla="*/ 2974109 w 2974109"/>
              <a:gd name="T15" fmla="*/ 2078182 h 20781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74109" h="2078182">
                <a:moveTo>
                  <a:pt x="0" y="0"/>
                </a:moveTo>
                <a:cubicBezTo>
                  <a:pt x="236297" y="173182"/>
                  <a:pt x="472594" y="346364"/>
                  <a:pt x="785091" y="508000"/>
                </a:cubicBezTo>
                <a:cubicBezTo>
                  <a:pt x="1097588" y="669636"/>
                  <a:pt x="1510146" y="708121"/>
                  <a:pt x="1874982" y="969818"/>
                </a:cubicBezTo>
                <a:cubicBezTo>
                  <a:pt x="2239818" y="1231515"/>
                  <a:pt x="2606963" y="1654848"/>
                  <a:pt x="2974109" y="2078182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4" name="Freeform 105"/>
          <p:cNvSpPr>
            <a:spLocks/>
          </p:cNvSpPr>
          <p:nvPr/>
        </p:nvSpPr>
        <p:spPr bwMode="auto">
          <a:xfrm>
            <a:off x="4752975" y="2326657"/>
            <a:ext cx="393700" cy="2051667"/>
          </a:xfrm>
          <a:custGeom>
            <a:avLst/>
            <a:gdLst>
              <a:gd name="T0" fmla="*/ 1486795 w 1496291"/>
              <a:gd name="T1" fmla="*/ 0 h 1939637"/>
              <a:gd name="T2" fmla="*/ 1009550 w 1496291"/>
              <a:gd name="T3" fmla="*/ 638354 h 1939637"/>
              <a:gd name="T4" fmla="*/ 449708 w 1496291"/>
              <a:gd name="T5" fmla="*/ 1091673 h 1939637"/>
              <a:gd name="T6" fmla="*/ 0 w 1496291"/>
              <a:gd name="T7" fmla="*/ 1942805 h 1939637"/>
              <a:gd name="T8" fmla="*/ 0 60000 65536"/>
              <a:gd name="T9" fmla="*/ 0 60000 65536"/>
              <a:gd name="T10" fmla="*/ 0 60000 65536"/>
              <a:gd name="T11" fmla="*/ 0 60000 65536"/>
              <a:gd name="T12" fmla="*/ 0 w 1496291"/>
              <a:gd name="T13" fmla="*/ 0 h 1939637"/>
              <a:gd name="T14" fmla="*/ 1496291 w 1496291"/>
              <a:gd name="T15" fmla="*/ 1939637 h 19396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96291" h="1939637">
                <a:moveTo>
                  <a:pt x="1496291" y="0"/>
                </a:moveTo>
                <a:cubicBezTo>
                  <a:pt x="1343121" y="227830"/>
                  <a:pt x="1189952" y="455661"/>
                  <a:pt x="1016000" y="637309"/>
                </a:cubicBezTo>
                <a:cubicBezTo>
                  <a:pt x="842049" y="818958"/>
                  <a:pt x="621915" y="872836"/>
                  <a:pt x="452582" y="1089891"/>
                </a:cubicBezTo>
                <a:cubicBezTo>
                  <a:pt x="283249" y="1306946"/>
                  <a:pt x="141624" y="1623291"/>
                  <a:pt x="0" y="1939637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2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9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54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5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6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TextBox 86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88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9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0" name="TextBox 89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91" name="TextBox 90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08915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</p:txBody>
      </p:sp>
      <p:sp>
        <p:nvSpPr>
          <p:cNvPr id="1040388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18472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18473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9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18480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18481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18482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18504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5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6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7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8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9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85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86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87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18500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1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3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0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8491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92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8493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8494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18495" name="Oval 76"/>
          <p:cNvSpPr>
            <a:spLocks noChangeArrowheads="1"/>
          </p:cNvSpPr>
          <p:nvPr/>
        </p:nvSpPr>
        <p:spPr bwMode="auto">
          <a:xfrm>
            <a:off x="4067175" y="2614613"/>
            <a:ext cx="733425" cy="534987"/>
          </a:xfrm>
          <a:prstGeom prst="ellipse">
            <a:avLst/>
          </a:prstGeom>
          <a:noFill/>
          <a:ln w="28575" algn="ctr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96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18497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18498" name="Text Box 77"/>
          <p:cNvSpPr txBox="1">
            <a:spLocks noChangeArrowheads="1"/>
          </p:cNvSpPr>
          <p:nvPr/>
        </p:nvSpPr>
        <p:spPr bwMode="auto">
          <a:xfrm>
            <a:off x="801688" y="4708525"/>
            <a:ext cx="62388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</a:rPr>
              <a:t>2/5</a:t>
            </a:r>
          </a:p>
        </p:txBody>
      </p:sp>
      <p:sp>
        <p:nvSpPr>
          <p:cNvPr id="18499" name="Freeform 86"/>
          <p:cNvSpPr>
            <a:spLocks/>
          </p:cNvSpPr>
          <p:nvPr/>
        </p:nvSpPr>
        <p:spPr bwMode="auto">
          <a:xfrm>
            <a:off x="1090613" y="3074988"/>
            <a:ext cx="3084512" cy="1644650"/>
          </a:xfrm>
          <a:custGeom>
            <a:avLst/>
            <a:gdLst>
              <a:gd name="T0" fmla="*/ 3080193 w 3084945"/>
              <a:gd name="T1" fmla="*/ 0 h 1644073"/>
              <a:gd name="T2" fmla="*/ 1503207 w 3084945"/>
              <a:gd name="T3" fmla="*/ 565597 h 1644073"/>
              <a:gd name="T4" fmla="*/ 424222 w 3084945"/>
              <a:gd name="T5" fmla="*/ 890119 h 1644073"/>
              <a:gd name="T6" fmla="*/ 0 w 3084945"/>
              <a:gd name="T7" fmla="*/ 1650431 h 1644073"/>
              <a:gd name="T8" fmla="*/ 0 60000 65536"/>
              <a:gd name="T9" fmla="*/ 0 60000 65536"/>
              <a:gd name="T10" fmla="*/ 0 60000 65536"/>
              <a:gd name="T11" fmla="*/ 0 60000 65536"/>
              <a:gd name="T12" fmla="*/ 0 w 3084945"/>
              <a:gd name="T13" fmla="*/ 0 h 1644073"/>
              <a:gd name="T14" fmla="*/ 3084945 w 3084945"/>
              <a:gd name="T15" fmla="*/ 1644073 h 16440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84945" h="1644073">
                <a:moveTo>
                  <a:pt x="3084945" y="0"/>
                </a:moveTo>
                <a:lnTo>
                  <a:pt x="1505527" y="563418"/>
                </a:lnTo>
                <a:cubicBezTo>
                  <a:pt x="1062182" y="711200"/>
                  <a:pt x="675794" y="706582"/>
                  <a:pt x="424873" y="886691"/>
                </a:cubicBezTo>
                <a:cubicBezTo>
                  <a:pt x="173952" y="1066800"/>
                  <a:pt x="86976" y="1355436"/>
                  <a:pt x="0" y="1644073"/>
                </a:cubicBezTo>
              </a:path>
            </a:pathLst>
          </a:custGeom>
          <a:noFill/>
          <a:ln w="25400" cap="flat" cmpd="sng" algn="ctr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6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83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78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8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9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81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3" name="TextBox 82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4" name="TextBox 83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735263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  <a:p>
            <a:pPr lvl="1"/>
            <a:r>
              <a:rPr lang="en-US" sz="2400" dirty="0" smtClean="0"/>
              <a:t>Each job of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has a </a:t>
            </a:r>
            <a:r>
              <a:rPr lang="en-US" sz="2400" i="1" dirty="0" smtClean="0">
                <a:solidFill>
                  <a:srgbClr val="C00000"/>
                </a:solidFill>
              </a:rPr>
              <a:t>relative</a:t>
            </a:r>
            <a:r>
              <a:rPr lang="en-US" sz="2400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deadline</a:t>
            </a:r>
            <a:r>
              <a:rPr lang="en-US" sz="2400" dirty="0" smtClean="0"/>
              <a:t> given by T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.</a:t>
            </a:r>
          </a:p>
        </p:txBody>
      </p:sp>
      <p:sp>
        <p:nvSpPr>
          <p:cNvPr id="1039364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 type="triangle"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19497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19498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9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01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03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19504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19505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19506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09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10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11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19521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2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4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14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515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9516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9517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9518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19519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19520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19500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19525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6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7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8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9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30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07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502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5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6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78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9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1" name="TextBox 80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735263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  <a:p>
            <a:pPr lvl="1"/>
            <a:r>
              <a:rPr lang="en-US" sz="2400" dirty="0" smtClean="0"/>
              <a:t>Each job of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has a </a:t>
            </a:r>
            <a:r>
              <a:rPr lang="en-US" sz="2400" i="1" dirty="0" smtClean="0">
                <a:solidFill>
                  <a:srgbClr val="C00000"/>
                </a:solidFill>
              </a:rPr>
              <a:t>relative</a:t>
            </a:r>
            <a:r>
              <a:rPr lang="en-US" sz="2400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deadline</a:t>
            </a:r>
            <a:r>
              <a:rPr lang="en-US" sz="2400" dirty="0" smtClean="0"/>
              <a:t> given by T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.</a:t>
            </a:r>
          </a:p>
        </p:txBody>
      </p:sp>
      <p:sp>
        <p:nvSpPr>
          <p:cNvPr id="1039364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6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7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8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2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3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6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7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9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20520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20521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20522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23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25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27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20528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20529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20530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20551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2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3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4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5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6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33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34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35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20547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8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0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38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539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540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541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0542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20543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20544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20545" name="Oval 75"/>
          <p:cNvSpPr>
            <a:spLocks noChangeArrowheads="1"/>
          </p:cNvSpPr>
          <p:nvPr/>
        </p:nvSpPr>
        <p:spPr bwMode="auto">
          <a:xfrm>
            <a:off x="3487737" y="3405188"/>
            <a:ext cx="2408238" cy="557212"/>
          </a:xfrm>
          <a:prstGeom prst="ellipse">
            <a:avLst/>
          </a:prstGeom>
          <a:noFill/>
          <a:ln w="28575" algn="ctr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6" name="Freeform 77"/>
          <p:cNvSpPr>
            <a:spLocks/>
          </p:cNvSpPr>
          <p:nvPr/>
        </p:nvSpPr>
        <p:spPr bwMode="auto">
          <a:xfrm>
            <a:off x="2725738" y="3709988"/>
            <a:ext cx="750887" cy="585787"/>
          </a:xfrm>
          <a:custGeom>
            <a:avLst/>
            <a:gdLst>
              <a:gd name="T0" fmla="*/ 2147483647 w 473"/>
              <a:gd name="T1" fmla="*/ 0 h 369"/>
              <a:gd name="T2" fmla="*/ 2147483647 w 473"/>
              <a:gd name="T3" fmla="*/ 2147483647 h 369"/>
              <a:gd name="T4" fmla="*/ 0 w 473"/>
              <a:gd name="T5" fmla="*/ 2147483647 h 369"/>
              <a:gd name="T6" fmla="*/ 0 60000 65536"/>
              <a:gd name="T7" fmla="*/ 0 60000 65536"/>
              <a:gd name="T8" fmla="*/ 0 60000 65536"/>
              <a:gd name="T9" fmla="*/ 0 w 473"/>
              <a:gd name="T10" fmla="*/ 0 h 369"/>
              <a:gd name="T11" fmla="*/ 473 w 473"/>
              <a:gd name="T12" fmla="*/ 369 h 3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3" h="369">
                <a:moveTo>
                  <a:pt x="473" y="0"/>
                </a:moveTo>
                <a:cubicBezTo>
                  <a:pt x="360" y="29"/>
                  <a:pt x="248" y="58"/>
                  <a:pt x="169" y="119"/>
                </a:cubicBezTo>
                <a:cubicBezTo>
                  <a:pt x="90" y="180"/>
                  <a:pt x="45" y="274"/>
                  <a:pt x="0" y="369"/>
                </a:cubicBezTo>
              </a:path>
            </a:pathLst>
          </a:custGeom>
          <a:noFill/>
          <a:ln w="28575" cap="flat" cmpd="sng">
            <a:solidFill>
              <a:srgbClr val="0066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31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18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524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7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8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TextBox 78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80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1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" name="TextBox 81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3" name="TextBox 82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 bwMode="auto">
          <a:xfrm>
            <a:off x="47625" y="5629275"/>
            <a:ext cx="1206111" cy="945885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Sporadic Task Systems</a:t>
            </a:r>
            <a:br>
              <a:rPr lang="en-US" dirty="0" smtClean="0"/>
            </a:br>
            <a:r>
              <a:rPr lang="en-US" sz="2400" dirty="0" smtClean="0"/>
              <a:t>(We’ll Limit Attention to Implicit Deadlines)</a:t>
            </a:r>
            <a:endParaRPr lang="en-US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" y="1381125"/>
            <a:ext cx="9096375" cy="2735263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Consider a set </a:t>
            </a:r>
            <a:r>
              <a:rPr lang="en-US" sz="2800" dirty="0" smtClean="0">
                <a:sym typeface="Symbol" pitchFamily="18" charset="2"/>
              </a:rPr>
              <a:t></a:t>
            </a:r>
            <a:r>
              <a:rPr lang="en-US" sz="2800" dirty="0" smtClean="0">
                <a:solidFill>
                  <a:srgbClr val="000000"/>
                </a:solidFill>
              </a:rPr>
              <a:t> of </a:t>
            </a:r>
            <a:r>
              <a:rPr lang="en-US" sz="2800" u="sng" dirty="0" smtClean="0">
                <a:solidFill>
                  <a:srgbClr val="000000"/>
                </a:solidFill>
              </a:rPr>
              <a:t>n</a:t>
            </a:r>
            <a:r>
              <a:rPr lang="en-US" sz="2800" dirty="0" smtClean="0">
                <a:solidFill>
                  <a:schemeClr val="hlink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sporadic tasks </a:t>
            </a:r>
            <a:r>
              <a:rPr lang="en-US" sz="2800" dirty="0" smtClean="0">
                <a:solidFill>
                  <a:schemeClr val="bg2"/>
                </a:solidFill>
              </a:rPr>
              <a:t>on </a:t>
            </a:r>
            <a:r>
              <a:rPr lang="en-US" sz="2800" u="sng" dirty="0" smtClean="0">
                <a:solidFill>
                  <a:schemeClr val="bg2"/>
                </a:solidFill>
              </a:rPr>
              <a:t>m</a:t>
            </a:r>
            <a:r>
              <a:rPr lang="en-US" sz="2800" dirty="0" smtClean="0">
                <a:solidFill>
                  <a:schemeClr val="bg2"/>
                </a:solidFill>
              </a:rPr>
              <a:t> processors</a:t>
            </a:r>
            <a:r>
              <a:rPr lang="en-US" sz="2800" dirty="0" smtClean="0">
                <a:solidFill>
                  <a:srgbClr val="020202"/>
                </a:solidFill>
              </a:rPr>
              <a:t>:</a:t>
            </a:r>
          </a:p>
          <a:p>
            <a:pPr lvl="1"/>
            <a:r>
              <a:rPr lang="en-US" sz="2400" dirty="0" smtClean="0"/>
              <a:t>Each task </a:t>
            </a:r>
            <a:r>
              <a:rPr lang="en-US" sz="24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>
                <a:solidFill>
                  <a:srgbClr val="0000CC"/>
                </a:solidFill>
              </a:rPr>
              <a:t> = 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err="1" smtClean="0">
                <a:solidFill>
                  <a:srgbClr val="0000CC"/>
                </a:solidFill>
              </a:rPr>
              <a:t>,T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dirty="0" smtClean="0">
                <a:solidFill>
                  <a:srgbClr val="0000CC"/>
                </a:solidFill>
              </a:rPr>
              <a:t>)</a:t>
            </a:r>
            <a:r>
              <a:rPr lang="en-US" sz="2400" i="1" dirty="0" smtClean="0"/>
              <a:t> </a:t>
            </a:r>
            <a:r>
              <a:rPr lang="en-US" sz="2400" dirty="0" smtClean="0"/>
              <a:t>releases a </a:t>
            </a:r>
            <a:r>
              <a:rPr lang="en-US" sz="2400" i="1" dirty="0" smtClean="0">
                <a:solidFill>
                  <a:srgbClr val="C00000"/>
                </a:solidFill>
              </a:rPr>
              <a:t>job</a:t>
            </a:r>
            <a:r>
              <a:rPr lang="en-US" sz="2400" dirty="0" smtClean="0"/>
              <a:t> with worst-case execution cost (WCET) </a:t>
            </a:r>
            <a:r>
              <a:rPr lang="en-US" sz="2400" dirty="0" err="1" smtClean="0">
                <a:solidFill>
                  <a:srgbClr val="0000CC"/>
                </a:solidFill>
              </a:rPr>
              <a:t>C</a:t>
            </a:r>
            <a:r>
              <a:rPr lang="en-US" sz="24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at least </a:t>
            </a:r>
            <a:r>
              <a:rPr lang="en-US" sz="2400" dirty="0" smtClean="0">
                <a:solidFill>
                  <a:srgbClr val="0000CC"/>
                </a:solidFill>
              </a:rPr>
              <a:t>T</a:t>
            </a:r>
            <a:r>
              <a:rPr lang="en-US" sz="2400" baseline="-25000" dirty="0" smtClean="0">
                <a:solidFill>
                  <a:srgbClr val="0000CC"/>
                </a:solidFill>
              </a:rPr>
              <a:t>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time units apart.</a:t>
            </a:r>
          </a:p>
          <a:p>
            <a:pPr lvl="2"/>
            <a:r>
              <a:rPr lang="en-US" sz="2000" dirty="0" smtClean="0">
                <a:sym typeface="Symbol"/>
              </a:rPr>
              <a:t></a:t>
            </a:r>
            <a:r>
              <a:rPr lang="en-US" sz="2000" baseline="-25000" dirty="0" err="1" smtClean="0"/>
              <a:t>i</a:t>
            </a:r>
            <a:r>
              <a:rPr lang="en-US" sz="2000" dirty="0" err="1" smtClean="0"/>
              <a:t>’s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utilization</a:t>
            </a:r>
            <a:r>
              <a:rPr lang="en-US" sz="2000" dirty="0" smtClean="0"/>
              <a:t> (or </a:t>
            </a:r>
            <a:r>
              <a:rPr lang="en-US" sz="2000" i="1" dirty="0" smtClean="0">
                <a:solidFill>
                  <a:srgbClr val="C00000"/>
                </a:solidFill>
              </a:rPr>
              <a:t>weight</a:t>
            </a:r>
            <a:r>
              <a:rPr lang="en-US" sz="2000" dirty="0" smtClean="0"/>
              <a:t>) is </a:t>
            </a:r>
            <a:r>
              <a:rPr lang="en-US" sz="2000" dirty="0" err="1" smtClean="0">
                <a:solidFill>
                  <a:srgbClr val="0000CC"/>
                </a:solidFill>
              </a:rPr>
              <a:t>U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=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</a:rPr>
              <a:t>i</a:t>
            </a:r>
            <a:r>
              <a:rPr lang="en-US" sz="2000" dirty="0" smtClean="0"/>
              <a:t>.</a:t>
            </a:r>
          </a:p>
          <a:p>
            <a:pPr lvl="2">
              <a:lnSpc>
                <a:spcPct val="70000"/>
              </a:lnSpc>
            </a:pPr>
            <a:r>
              <a:rPr lang="en-US" sz="2000" i="1" dirty="0" smtClean="0">
                <a:solidFill>
                  <a:srgbClr val="C00000"/>
                </a:solidFill>
              </a:rPr>
              <a:t>Total utilization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is </a:t>
            </a:r>
            <a:r>
              <a:rPr lang="en-US" sz="2000" dirty="0" smtClean="0">
                <a:solidFill>
                  <a:srgbClr val="0000CC"/>
                </a:solidFill>
              </a:rPr>
              <a:t>U(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</a:t>
            </a:r>
            <a:r>
              <a:rPr lang="en-US" sz="2000" dirty="0" smtClean="0">
                <a:solidFill>
                  <a:srgbClr val="0000CC"/>
                </a:solidFill>
              </a:rPr>
              <a:t>) =</a:t>
            </a:r>
            <a:r>
              <a:rPr lang="en-US" sz="2000" dirty="0" smtClean="0"/>
              <a:t> </a:t>
            </a:r>
            <a:r>
              <a:rPr lang="en-US" sz="2800" dirty="0" smtClean="0">
                <a:solidFill>
                  <a:srgbClr val="0000CC"/>
                </a:solidFill>
                <a:sym typeface="Symbol" pitchFamily="18" charset="2"/>
              </a:rPr>
              <a:t></a:t>
            </a:r>
            <a:r>
              <a:rPr lang="en-US" sz="2000" baseline="-25000" dirty="0" smtClean="0">
                <a:solidFill>
                  <a:srgbClr val="0000CC"/>
                </a:solidFill>
                <a:sym typeface="Symbol"/>
              </a:rPr>
              <a:t>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  <a:sym typeface="Symbol" pitchFamily="18" charset="2"/>
              </a:rPr>
              <a:t>C</a:t>
            </a:r>
            <a:r>
              <a:rPr lang="en-US" sz="2000" baseline="-25000" dirty="0" err="1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/T</a:t>
            </a:r>
            <a:r>
              <a:rPr lang="en-US" sz="2000" baseline="-25000" dirty="0" smtClean="0">
                <a:solidFill>
                  <a:srgbClr val="0000CC"/>
                </a:solidFill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.</a:t>
            </a:r>
          </a:p>
          <a:p>
            <a:pPr lvl="1"/>
            <a:r>
              <a:rPr lang="en-US" sz="2400" dirty="0" smtClean="0"/>
              <a:t>Each job of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has a </a:t>
            </a:r>
            <a:r>
              <a:rPr lang="en-US" sz="2400" i="1" dirty="0" smtClean="0">
                <a:solidFill>
                  <a:srgbClr val="C00000"/>
                </a:solidFill>
              </a:rPr>
              <a:t>relative</a:t>
            </a:r>
            <a:r>
              <a:rPr lang="en-US" sz="2400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deadline</a:t>
            </a:r>
            <a:r>
              <a:rPr lang="en-US" sz="2400" dirty="0" smtClean="0"/>
              <a:t> given by T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.</a:t>
            </a:r>
          </a:p>
        </p:txBody>
      </p:sp>
      <p:sp>
        <p:nvSpPr>
          <p:cNvPr id="1039364" name="Rectangle 4"/>
          <p:cNvSpPr>
            <a:spLocks noChangeArrowheads="1"/>
          </p:cNvSpPr>
          <p:nvPr/>
        </p:nvSpPr>
        <p:spPr bwMode="auto">
          <a:xfrm>
            <a:off x="1400175" y="4116388"/>
            <a:ext cx="7239000" cy="24272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1552575" y="60864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V="1">
            <a:off x="1565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392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1552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2238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2466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1781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>
            <a:off x="2009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2695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2924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3152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3381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3609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3838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4067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4295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4524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4752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4981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5210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5438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auto">
          <a:xfrm>
            <a:off x="5667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5895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auto">
          <a:xfrm>
            <a:off x="6124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6353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4" name="Line 30"/>
          <p:cNvSpPr>
            <a:spLocks noChangeShapeType="1"/>
          </p:cNvSpPr>
          <p:nvPr/>
        </p:nvSpPr>
        <p:spPr bwMode="auto">
          <a:xfrm>
            <a:off x="6581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5" name="Line 31"/>
          <p:cNvSpPr>
            <a:spLocks noChangeShapeType="1"/>
          </p:cNvSpPr>
          <p:nvPr/>
        </p:nvSpPr>
        <p:spPr bwMode="auto">
          <a:xfrm>
            <a:off x="6810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6" name="Line 32"/>
          <p:cNvSpPr>
            <a:spLocks noChangeShapeType="1"/>
          </p:cNvSpPr>
          <p:nvPr/>
        </p:nvSpPr>
        <p:spPr bwMode="auto">
          <a:xfrm>
            <a:off x="7038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7" name="Line 33"/>
          <p:cNvSpPr>
            <a:spLocks noChangeShapeType="1"/>
          </p:cNvSpPr>
          <p:nvPr/>
        </p:nvSpPr>
        <p:spPr bwMode="auto">
          <a:xfrm>
            <a:off x="7267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8" name="Line 34"/>
          <p:cNvSpPr>
            <a:spLocks noChangeShapeType="1"/>
          </p:cNvSpPr>
          <p:nvPr/>
        </p:nvSpPr>
        <p:spPr bwMode="auto">
          <a:xfrm>
            <a:off x="74961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39" name="Line 35"/>
          <p:cNvSpPr>
            <a:spLocks noChangeShapeType="1"/>
          </p:cNvSpPr>
          <p:nvPr/>
        </p:nvSpPr>
        <p:spPr bwMode="auto">
          <a:xfrm>
            <a:off x="77247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0" name="Line 36"/>
          <p:cNvSpPr>
            <a:spLocks noChangeShapeType="1"/>
          </p:cNvSpPr>
          <p:nvPr/>
        </p:nvSpPr>
        <p:spPr bwMode="auto">
          <a:xfrm>
            <a:off x="79533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1" name="Line 37"/>
          <p:cNvSpPr>
            <a:spLocks noChangeShapeType="1"/>
          </p:cNvSpPr>
          <p:nvPr/>
        </p:nvSpPr>
        <p:spPr bwMode="auto">
          <a:xfrm flipV="1">
            <a:off x="3851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3592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5878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8132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81819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7" name="Line 43"/>
          <p:cNvSpPr>
            <a:spLocks noChangeShapeType="1"/>
          </p:cNvSpPr>
          <p:nvPr/>
        </p:nvSpPr>
        <p:spPr bwMode="auto">
          <a:xfrm>
            <a:off x="8410575" y="6010275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1565275" y="4740275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51" name="Text Box 48"/>
          <p:cNvSpPr txBox="1">
            <a:spLocks noChangeArrowheads="1"/>
          </p:cNvSpPr>
          <p:nvPr/>
        </p:nvSpPr>
        <p:spPr bwMode="auto">
          <a:xfrm>
            <a:off x="2535238" y="60848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21552" name="Text Box 49"/>
          <p:cNvSpPr txBox="1">
            <a:spLocks noChangeArrowheads="1"/>
          </p:cNvSpPr>
          <p:nvPr/>
        </p:nvSpPr>
        <p:spPr bwMode="auto">
          <a:xfrm>
            <a:off x="473551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21553" name="Text Box 50"/>
          <p:cNvSpPr txBox="1">
            <a:spLocks noChangeArrowheads="1"/>
          </p:cNvSpPr>
          <p:nvPr/>
        </p:nvSpPr>
        <p:spPr bwMode="auto">
          <a:xfrm>
            <a:off x="6989763" y="60848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21554" name="Line 51"/>
          <p:cNvSpPr>
            <a:spLocks noChangeShapeType="1"/>
          </p:cNvSpPr>
          <p:nvPr/>
        </p:nvSpPr>
        <p:spPr bwMode="auto">
          <a:xfrm flipV="1">
            <a:off x="7280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565275" y="4486275"/>
            <a:ext cx="6858000" cy="254000"/>
            <a:chOff x="872" y="2640"/>
            <a:chExt cx="4320" cy="160"/>
          </a:xfrm>
          <a:solidFill>
            <a:srgbClr val="C00000"/>
          </a:solidFill>
        </p:grpSpPr>
        <p:sp>
          <p:nvSpPr>
            <p:cNvPr id="21574" name="Rectangle 54"/>
            <p:cNvSpPr>
              <a:spLocks noChangeArrowheads="1"/>
            </p:cNvSpPr>
            <p:nvPr/>
          </p:nvSpPr>
          <p:spPr bwMode="auto">
            <a:xfrm>
              <a:off x="375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5" name="Rectangle 55"/>
            <p:cNvSpPr>
              <a:spLocks noChangeArrowheads="1"/>
            </p:cNvSpPr>
            <p:nvPr/>
          </p:nvSpPr>
          <p:spPr bwMode="auto">
            <a:xfrm>
              <a:off x="274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6" name="Rectangle 56"/>
            <p:cNvSpPr>
              <a:spLocks noChangeArrowheads="1"/>
            </p:cNvSpPr>
            <p:nvPr/>
          </p:nvSpPr>
          <p:spPr bwMode="auto">
            <a:xfrm>
              <a:off x="87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7" name="Rectangle 57"/>
            <p:cNvSpPr>
              <a:spLocks noChangeArrowheads="1"/>
            </p:cNvSpPr>
            <p:nvPr/>
          </p:nvSpPr>
          <p:spPr bwMode="auto">
            <a:xfrm>
              <a:off x="159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8" name="Rectangle 58"/>
            <p:cNvSpPr>
              <a:spLocks noChangeArrowheads="1"/>
            </p:cNvSpPr>
            <p:nvPr/>
          </p:nvSpPr>
          <p:spPr bwMode="auto">
            <a:xfrm>
              <a:off x="3032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9" name="Rectangle 59"/>
            <p:cNvSpPr>
              <a:spLocks noChangeArrowheads="1"/>
            </p:cNvSpPr>
            <p:nvPr/>
          </p:nvSpPr>
          <p:spPr bwMode="auto">
            <a:xfrm>
              <a:off x="4904" y="2640"/>
              <a:ext cx="288" cy="160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 type="triangle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57" name="Line 60"/>
          <p:cNvSpPr>
            <a:spLocks noChangeShapeType="1"/>
          </p:cNvSpPr>
          <p:nvPr/>
        </p:nvSpPr>
        <p:spPr bwMode="auto">
          <a:xfrm>
            <a:off x="1552575" y="56134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58" name="Line 61"/>
          <p:cNvSpPr>
            <a:spLocks noChangeShapeType="1"/>
          </p:cNvSpPr>
          <p:nvPr/>
        </p:nvSpPr>
        <p:spPr bwMode="auto">
          <a:xfrm flipV="1">
            <a:off x="1552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59" name="Line 62"/>
          <p:cNvSpPr>
            <a:spLocks noChangeShapeType="1"/>
          </p:cNvSpPr>
          <p:nvPr/>
        </p:nvSpPr>
        <p:spPr bwMode="auto">
          <a:xfrm flipV="1">
            <a:off x="4981575" y="5232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009775" y="5384800"/>
            <a:ext cx="5943600" cy="228600"/>
            <a:chOff x="1152" y="3206"/>
            <a:chExt cx="3744" cy="144"/>
          </a:xfrm>
          <a:solidFill>
            <a:srgbClr val="C00000"/>
          </a:solidFill>
        </p:grpSpPr>
        <p:sp>
          <p:nvSpPr>
            <p:cNvPr id="21570" name="Rectangle 66"/>
            <p:cNvSpPr>
              <a:spLocks noChangeArrowheads="1"/>
            </p:cNvSpPr>
            <p:nvPr/>
          </p:nvSpPr>
          <p:spPr bwMode="auto">
            <a:xfrm>
              <a:off x="1152" y="3206"/>
              <a:ext cx="432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1" name="Rectangle 67"/>
            <p:cNvSpPr>
              <a:spLocks noChangeArrowheads="1"/>
            </p:cNvSpPr>
            <p:nvPr/>
          </p:nvSpPr>
          <p:spPr bwMode="auto">
            <a:xfrm>
              <a:off x="187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3" name="Rectangle 69"/>
            <p:cNvSpPr>
              <a:spLocks noChangeArrowheads="1"/>
            </p:cNvSpPr>
            <p:nvPr/>
          </p:nvSpPr>
          <p:spPr bwMode="auto">
            <a:xfrm>
              <a:off x="4032" y="3206"/>
              <a:ext cx="864" cy="144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62" name="Line 70"/>
          <p:cNvSpPr>
            <a:spLocks noChangeShapeType="1"/>
          </p:cNvSpPr>
          <p:nvPr/>
        </p:nvSpPr>
        <p:spPr bwMode="auto">
          <a:xfrm>
            <a:off x="1560513" y="4360863"/>
            <a:ext cx="449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1563" name="Text Box 71"/>
          <p:cNvSpPr txBox="1">
            <a:spLocks noChangeArrowheads="1"/>
          </p:cNvSpPr>
          <p:nvPr/>
        </p:nvSpPr>
        <p:spPr bwMode="auto">
          <a:xfrm>
            <a:off x="1633538" y="4035425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1564" name="Line 72"/>
          <p:cNvSpPr>
            <a:spLocks noChangeShapeType="1"/>
          </p:cNvSpPr>
          <p:nvPr/>
        </p:nvSpPr>
        <p:spPr bwMode="auto">
          <a:xfrm>
            <a:off x="2684463" y="4354513"/>
            <a:ext cx="11525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65" name="Text Box 73"/>
          <p:cNvSpPr txBox="1">
            <a:spLocks noChangeArrowheads="1"/>
          </p:cNvSpPr>
          <p:nvPr/>
        </p:nvSpPr>
        <p:spPr bwMode="auto">
          <a:xfrm>
            <a:off x="3132138" y="4030663"/>
            <a:ext cx="3254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1566" name="Text Box 74"/>
          <p:cNvSpPr txBox="1">
            <a:spLocks noChangeArrowheads="1"/>
          </p:cNvSpPr>
          <p:nvPr/>
        </p:nvSpPr>
        <p:spPr bwMode="auto">
          <a:xfrm>
            <a:off x="3575050" y="4830763"/>
            <a:ext cx="25209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One Processor Here</a:t>
            </a:r>
          </a:p>
        </p:txBody>
      </p:sp>
      <p:sp>
        <p:nvSpPr>
          <p:cNvPr id="21567" name="Text Box 46"/>
          <p:cNvSpPr txBox="1">
            <a:spLocks noChangeArrowheads="1"/>
          </p:cNvSpPr>
          <p:nvPr/>
        </p:nvSpPr>
        <p:spPr bwMode="auto">
          <a:xfrm>
            <a:off x="253559" y="437832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(2,5)</a:t>
            </a:r>
          </a:p>
        </p:txBody>
      </p:sp>
      <p:sp>
        <p:nvSpPr>
          <p:cNvPr id="21568" name="Text Box 64"/>
          <p:cNvSpPr txBox="1">
            <a:spLocks noChangeArrowheads="1"/>
          </p:cNvSpPr>
          <p:nvPr/>
        </p:nvSpPr>
        <p:spPr bwMode="auto">
          <a:xfrm>
            <a:off x="115550" y="5229225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(9,15)</a:t>
            </a:r>
          </a:p>
        </p:txBody>
      </p:sp>
      <p:sp>
        <p:nvSpPr>
          <p:cNvPr id="21569" name="TextBox 77"/>
          <p:cNvSpPr txBox="1">
            <a:spLocks noChangeArrowheads="1"/>
          </p:cNvSpPr>
          <p:nvPr/>
        </p:nvSpPr>
        <p:spPr bwMode="auto">
          <a:xfrm>
            <a:off x="272143" y="3646715"/>
            <a:ext cx="8686800" cy="460375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/>
              <a:t>This is an example of a </a:t>
            </a:r>
            <a:r>
              <a:rPr lang="en-US" sz="2400" dirty="0">
                <a:solidFill>
                  <a:srgbClr val="C00000"/>
                </a:solidFill>
              </a:rPr>
              <a:t>earliest-deadline-first (EDF) </a:t>
            </a:r>
            <a:r>
              <a:rPr lang="en-US" sz="2400" dirty="0"/>
              <a:t>schedule.</a:t>
            </a: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 flipV="1">
            <a:off x="8423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42" name="Line 38"/>
          <p:cNvSpPr>
            <a:spLocks noChangeShapeType="1"/>
          </p:cNvSpPr>
          <p:nvPr/>
        </p:nvSpPr>
        <p:spPr bwMode="auto">
          <a:xfrm flipV="1">
            <a:off x="6137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55" name="Line 52"/>
          <p:cNvSpPr>
            <a:spLocks noChangeShapeType="1"/>
          </p:cNvSpPr>
          <p:nvPr/>
        </p:nvSpPr>
        <p:spPr bwMode="auto">
          <a:xfrm flipV="1">
            <a:off x="4994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50" name="Line 47"/>
          <p:cNvSpPr>
            <a:spLocks noChangeShapeType="1"/>
          </p:cNvSpPr>
          <p:nvPr/>
        </p:nvSpPr>
        <p:spPr bwMode="auto">
          <a:xfrm flipV="1">
            <a:off x="2708275" y="43592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6" name="Line 63"/>
          <p:cNvSpPr>
            <a:spLocks noChangeShapeType="1"/>
          </p:cNvSpPr>
          <p:nvPr/>
        </p:nvSpPr>
        <p:spPr bwMode="auto">
          <a:xfrm flipV="1">
            <a:off x="5416910" y="52292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non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7" name="Rectangle 68"/>
          <p:cNvSpPr>
            <a:spLocks noChangeArrowheads="1"/>
          </p:cNvSpPr>
          <p:nvPr/>
        </p:nvSpPr>
        <p:spPr bwMode="auto">
          <a:xfrm>
            <a:off x="5416910" y="5384800"/>
            <a:ext cx="685800" cy="2286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/>
          <p:cNvSpPr txBox="1"/>
          <p:nvPr/>
        </p:nvSpPr>
        <p:spPr bwMode="auto">
          <a:xfrm>
            <a:off x="7953375" y="5048564"/>
            <a:ext cx="646331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</a:p>
        </p:txBody>
      </p:sp>
      <p:sp>
        <p:nvSpPr>
          <p:cNvPr id="79" name="Line 61"/>
          <p:cNvSpPr>
            <a:spLocks noChangeShapeType="1"/>
          </p:cNvSpPr>
          <p:nvPr/>
        </p:nvSpPr>
        <p:spPr bwMode="auto">
          <a:xfrm flipV="1">
            <a:off x="155425" y="565649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Line 62"/>
          <p:cNvSpPr>
            <a:spLocks noChangeShapeType="1"/>
          </p:cNvSpPr>
          <p:nvPr/>
        </p:nvSpPr>
        <p:spPr bwMode="auto">
          <a:xfrm flipV="1">
            <a:off x="155425" y="615880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 bwMode="auto">
          <a:xfrm>
            <a:off x="196306" y="6232565"/>
            <a:ext cx="1149674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deadline</a:t>
            </a:r>
          </a:p>
        </p:txBody>
      </p:sp>
      <p:sp>
        <p:nvSpPr>
          <p:cNvPr id="82" name="TextBox 81"/>
          <p:cNvSpPr txBox="1"/>
          <p:nvPr/>
        </p:nvSpPr>
        <p:spPr bwMode="auto">
          <a:xfrm>
            <a:off x="193830" y="5810110"/>
            <a:ext cx="1059906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job release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3668617" y="582190"/>
            <a:ext cx="3062689" cy="960171"/>
            <a:chOff x="3668617" y="582190"/>
            <a:chExt cx="3062689" cy="960171"/>
          </a:xfrm>
        </p:grpSpPr>
        <p:cxnSp>
          <p:nvCxnSpPr>
            <p:cNvPr id="87" name="Straight Arrow Connector 86"/>
            <p:cNvCxnSpPr>
              <a:stCxn id="85" idx="2"/>
            </p:cNvCxnSpPr>
            <p:nvPr/>
          </p:nvCxnSpPr>
          <p:spPr bwMode="auto">
            <a:xfrm flipH="1">
              <a:off x="3668617" y="1043855"/>
              <a:ext cx="1647779" cy="498506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9" name="Straight Arrow Connector 88"/>
            <p:cNvCxnSpPr>
              <a:stCxn id="85" idx="2"/>
            </p:cNvCxnSpPr>
            <p:nvPr/>
          </p:nvCxnSpPr>
          <p:spPr bwMode="auto">
            <a:xfrm>
              <a:off x="5316396" y="1043855"/>
              <a:ext cx="1414910" cy="465456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5" name="TextBox 77"/>
            <p:cNvSpPr txBox="1">
              <a:spLocks noChangeArrowheads="1"/>
            </p:cNvSpPr>
            <p:nvPr/>
          </p:nvSpPr>
          <p:spPr bwMode="auto">
            <a:xfrm>
              <a:off x="4137227" y="582190"/>
              <a:ext cx="2358338" cy="461665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dirty="0" smtClean="0"/>
                <a:t>Remember this.</a:t>
              </a:r>
              <a:endParaRPr lang="en-US" sz="2400" dirty="0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Multiprocessor Real-Time Scheduling</a:t>
            </a:r>
            <a:endParaRPr lang="en-US" sz="2400" dirty="0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957263" y="2549525"/>
            <a:ext cx="2590800" cy="205740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786063" y="2701925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786063" y="4073525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786063" y="3159125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786063" y="3616325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2252663" y="29305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2252663" y="33877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252663" y="38449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2252663" y="4302125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1490663" y="41497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338263" y="4149725"/>
            <a:ext cx="152400" cy="304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643063" y="4149725"/>
            <a:ext cx="152400" cy="3048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1795463" y="41497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2100263" y="4149725"/>
            <a:ext cx="152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1947863" y="4149725"/>
            <a:ext cx="1524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H="1">
            <a:off x="1185863" y="41497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 flipH="1">
            <a:off x="1185863" y="44545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1643063" y="36925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1490663" y="3692525"/>
            <a:ext cx="152400" cy="304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1338263" y="3692525"/>
            <a:ext cx="152400" cy="3048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2100263" y="36925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1947863" y="3692525"/>
            <a:ext cx="152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795463" y="3692525"/>
            <a:ext cx="1524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H="1">
            <a:off x="1185863" y="36925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 flipH="1">
            <a:off x="1185863" y="39973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1338263" y="32353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1490663" y="3235325"/>
            <a:ext cx="152400" cy="304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1947863" y="3235325"/>
            <a:ext cx="152400" cy="3048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1643063" y="32353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1795463" y="3235325"/>
            <a:ext cx="152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2100263" y="3235325"/>
            <a:ext cx="1524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 flipH="1">
            <a:off x="1185863" y="32353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 flipH="1">
            <a:off x="1185863" y="35401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1338263" y="27781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1490663" y="2778125"/>
            <a:ext cx="152400" cy="304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1643063" y="2778125"/>
            <a:ext cx="152400" cy="3048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1795463" y="2778125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1947863" y="2778125"/>
            <a:ext cx="152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2100263" y="2778125"/>
            <a:ext cx="1524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Line 42"/>
          <p:cNvSpPr>
            <a:spLocks noChangeShapeType="1"/>
          </p:cNvSpPr>
          <p:nvPr/>
        </p:nvSpPr>
        <p:spPr bwMode="auto">
          <a:xfrm flipH="1">
            <a:off x="1185863" y="27781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55" name="Line 43"/>
          <p:cNvSpPr>
            <a:spLocks noChangeShapeType="1"/>
          </p:cNvSpPr>
          <p:nvPr/>
        </p:nvSpPr>
        <p:spPr bwMode="auto">
          <a:xfrm flipH="1">
            <a:off x="1185863" y="3082925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2433205" y="1293813"/>
            <a:ext cx="4445063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Two </a:t>
            </a:r>
            <a:r>
              <a:rPr lang="en-US" sz="3200" dirty="0" smtClean="0"/>
              <a:t>Basic Approaches</a:t>
            </a:r>
            <a:r>
              <a:rPr lang="en-US" sz="3200" dirty="0"/>
              <a:t>:</a:t>
            </a:r>
          </a:p>
        </p:txBody>
      </p:sp>
      <p:sp>
        <p:nvSpPr>
          <p:cNvPr id="13357" name="Text Box 45"/>
          <p:cNvSpPr txBox="1">
            <a:spLocks noChangeArrowheads="1"/>
          </p:cNvSpPr>
          <p:nvPr/>
        </p:nvSpPr>
        <p:spPr bwMode="auto">
          <a:xfrm>
            <a:off x="549275" y="4652963"/>
            <a:ext cx="3884613" cy="1830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dirty="0">
                <a:solidFill>
                  <a:srgbClr val="C00000"/>
                </a:solidFill>
              </a:rPr>
              <a:t>Steps:</a:t>
            </a:r>
          </a:p>
          <a:p>
            <a:pPr marL="457200" indent="-457200">
              <a:buFontTx/>
              <a:buAutoNum type="arabicPeriod"/>
            </a:pPr>
            <a:r>
              <a:rPr lang="en-US" sz="1800" dirty="0"/>
              <a:t>Assign tasks to processors (</a:t>
            </a:r>
            <a:r>
              <a:rPr lang="en-US" sz="1800" dirty="0">
                <a:solidFill>
                  <a:srgbClr val="C00000"/>
                </a:solidFill>
              </a:rPr>
              <a:t>bin packing</a:t>
            </a:r>
            <a:r>
              <a:rPr lang="en-US" sz="1800" dirty="0"/>
              <a:t>).</a:t>
            </a:r>
          </a:p>
          <a:p>
            <a:pPr marL="457200" indent="-457200">
              <a:buFontTx/>
              <a:buAutoNum type="arabicPeriod"/>
            </a:pPr>
            <a:r>
              <a:rPr lang="en-US" sz="1800" dirty="0"/>
              <a:t>Schedule tasks on each processor using </a:t>
            </a:r>
            <a:r>
              <a:rPr lang="en-US" sz="1800" i="1" dirty="0" err="1">
                <a:solidFill>
                  <a:srgbClr val="C00000"/>
                </a:solidFill>
              </a:rPr>
              <a:t>uniprocessor</a:t>
            </a:r>
            <a:r>
              <a:rPr lang="en-US" sz="1800" dirty="0"/>
              <a:t> algorithms.</a:t>
            </a: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5875338" y="2535238"/>
            <a:ext cx="2590800" cy="205740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7704138" y="2687638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7704138" y="4059238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7704138" y="3144838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7704138" y="3602038"/>
            <a:ext cx="457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3" name="Line 51"/>
          <p:cNvSpPr>
            <a:spLocks noChangeShapeType="1"/>
          </p:cNvSpPr>
          <p:nvPr/>
        </p:nvSpPr>
        <p:spPr bwMode="auto">
          <a:xfrm>
            <a:off x="7170738" y="3562350"/>
            <a:ext cx="177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6256338" y="3409950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5" name="Rectangle 53"/>
          <p:cNvSpPr>
            <a:spLocks noChangeArrowheads="1"/>
          </p:cNvSpPr>
          <p:nvPr/>
        </p:nvSpPr>
        <p:spPr bwMode="auto">
          <a:xfrm>
            <a:off x="6408738" y="3409950"/>
            <a:ext cx="152400" cy="304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6" name="Rectangle 54"/>
          <p:cNvSpPr>
            <a:spLocks noChangeArrowheads="1"/>
          </p:cNvSpPr>
          <p:nvPr/>
        </p:nvSpPr>
        <p:spPr bwMode="auto">
          <a:xfrm>
            <a:off x="6865938" y="3409950"/>
            <a:ext cx="152400" cy="304800"/>
          </a:xfrm>
          <a:prstGeom prst="rect">
            <a:avLst/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7" name="Rectangle 55"/>
          <p:cNvSpPr>
            <a:spLocks noChangeArrowheads="1"/>
          </p:cNvSpPr>
          <p:nvPr/>
        </p:nvSpPr>
        <p:spPr bwMode="auto">
          <a:xfrm>
            <a:off x="6561138" y="3409950"/>
            <a:ext cx="152400" cy="3048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8" name="Rectangle 56"/>
          <p:cNvSpPr>
            <a:spLocks noChangeArrowheads="1"/>
          </p:cNvSpPr>
          <p:nvPr/>
        </p:nvSpPr>
        <p:spPr bwMode="auto">
          <a:xfrm>
            <a:off x="6713538" y="3409950"/>
            <a:ext cx="152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9" name="Rectangle 57"/>
          <p:cNvSpPr>
            <a:spLocks noChangeArrowheads="1"/>
          </p:cNvSpPr>
          <p:nvPr/>
        </p:nvSpPr>
        <p:spPr bwMode="auto">
          <a:xfrm>
            <a:off x="7018338" y="3409950"/>
            <a:ext cx="152400" cy="304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70" name="Line 58"/>
          <p:cNvSpPr>
            <a:spLocks noChangeShapeType="1"/>
          </p:cNvSpPr>
          <p:nvPr/>
        </p:nvSpPr>
        <p:spPr bwMode="auto">
          <a:xfrm flipH="1">
            <a:off x="6103938" y="340995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1" name="Line 59"/>
          <p:cNvSpPr>
            <a:spLocks noChangeShapeType="1"/>
          </p:cNvSpPr>
          <p:nvPr/>
        </p:nvSpPr>
        <p:spPr bwMode="auto">
          <a:xfrm flipH="1">
            <a:off x="6103938" y="371475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2" name="Line 60"/>
          <p:cNvSpPr>
            <a:spLocks noChangeShapeType="1"/>
          </p:cNvSpPr>
          <p:nvPr/>
        </p:nvSpPr>
        <p:spPr bwMode="auto">
          <a:xfrm>
            <a:off x="7359650" y="4251325"/>
            <a:ext cx="354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3" name="Line 61"/>
          <p:cNvSpPr>
            <a:spLocks noChangeShapeType="1"/>
          </p:cNvSpPr>
          <p:nvPr/>
        </p:nvSpPr>
        <p:spPr bwMode="auto">
          <a:xfrm>
            <a:off x="7348538" y="3795713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4" name="Line 62"/>
          <p:cNvSpPr>
            <a:spLocks noChangeShapeType="1"/>
          </p:cNvSpPr>
          <p:nvPr/>
        </p:nvSpPr>
        <p:spPr bwMode="auto">
          <a:xfrm>
            <a:off x="7348538" y="3340100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5" name="Line 63"/>
          <p:cNvSpPr>
            <a:spLocks noChangeShapeType="1"/>
          </p:cNvSpPr>
          <p:nvPr/>
        </p:nvSpPr>
        <p:spPr bwMode="auto">
          <a:xfrm>
            <a:off x="7348538" y="2895600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76" name="Line 64"/>
          <p:cNvSpPr>
            <a:spLocks noChangeShapeType="1"/>
          </p:cNvSpPr>
          <p:nvPr/>
        </p:nvSpPr>
        <p:spPr bwMode="auto">
          <a:xfrm>
            <a:off x="7348538" y="2895600"/>
            <a:ext cx="0" cy="1355725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77" name="Text Box 65"/>
          <p:cNvSpPr txBox="1">
            <a:spLocks noChangeArrowheads="1"/>
          </p:cNvSpPr>
          <p:nvPr/>
        </p:nvSpPr>
        <p:spPr bwMode="auto">
          <a:xfrm>
            <a:off x="1452563" y="1946275"/>
            <a:ext cx="1709737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Partitioning</a:t>
            </a:r>
          </a:p>
        </p:txBody>
      </p:sp>
      <p:sp>
        <p:nvSpPr>
          <p:cNvPr id="13378" name="Text Box 66"/>
          <p:cNvSpPr txBox="1">
            <a:spLocks noChangeArrowheads="1"/>
          </p:cNvSpPr>
          <p:nvPr/>
        </p:nvSpPr>
        <p:spPr bwMode="auto">
          <a:xfrm>
            <a:off x="5995988" y="1949450"/>
            <a:ext cx="2657475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Global Scheduling</a:t>
            </a:r>
          </a:p>
        </p:txBody>
      </p:sp>
      <p:sp>
        <p:nvSpPr>
          <p:cNvPr id="13379" name="Text Box 67"/>
          <p:cNvSpPr txBox="1">
            <a:spLocks noChangeArrowheads="1"/>
          </p:cNvSpPr>
          <p:nvPr/>
        </p:nvSpPr>
        <p:spPr bwMode="auto">
          <a:xfrm>
            <a:off x="5580063" y="4659313"/>
            <a:ext cx="3454400" cy="12311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dirty="0">
                <a:solidFill>
                  <a:srgbClr val="C00000"/>
                </a:solidFill>
              </a:rPr>
              <a:t>Important Differences:</a:t>
            </a:r>
          </a:p>
          <a:p>
            <a:pPr marL="457200" indent="-457200">
              <a:buFontTx/>
              <a:buChar char="•"/>
            </a:pPr>
            <a:r>
              <a:rPr lang="en-US" sz="1800" dirty="0"/>
              <a:t>One task queue.</a:t>
            </a:r>
          </a:p>
          <a:p>
            <a:pPr marL="457200" indent="-457200">
              <a:buFontTx/>
              <a:buChar char="•"/>
            </a:pPr>
            <a:r>
              <a:rPr lang="en-US" sz="1800" dirty="0"/>
              <a:t>Tasks may </a:t>
            </a:r>
            <a:r>
              <a:rPr lang="en-US" sz="1800" i="1" dirty="0">
                <a:solidFill>
                  <a:schemeClr val="hlink"/>
                </a:solidFill>
              </a:rPr>
              <a:t>migrate</a:t>
            </a:r>
            <a:r>
              <a:rPr lang="en-US" sz="1800" dirty="0"/>
              <a:t> among the processors.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Hard vs. Soft Real-Time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847" y="1326279"/>
            <a:ext cx="8662087" cy="41148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HRT: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No deadline is missed.</a:t>
            </a:r>
          </a:p>
          <a:p>
            <a:r>
              <a:rPr lang="en-US" b="1" dirty="0" smtClean="0">
                <a:solidFill>
                  <a:schemeClr val="hlink"/>
                </a:solidFill>
              </a:rPr>
              <a:t>SRT:</a:t>
            </a:r>
            <a:r>
              <a:rPr lang="en-US" dirty="0" smtClean="0"/>
              <a:t> Deadline tardiness is bounded.</a:t>
            </a:r>
          </a:p>
          <a:p>
            <a:pPr lvl="1"/>
            <a:r>
              <a:rPr lang="en-US" dirty="0" smtClean="0"/>
              <a:t>This is the “UNC definition of SRT.”</a:t>
            </a:r>
          </a:p>
          <a:p>
            <a:pPr lvl="2"/>
            <a:r>
              <a:rPr lang="en-US" dirty="0" smtClean="0"/>
              <a:t>There are many others…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Note:</a:t>
            </a:r>
            <a:r>
              <a:rPr lang="en-US" dirty="0" smtClean="0"/>
              <a:t> Tasks still must execute </a:t>
            </a:r>
            <a:r>
              <a:rPr lang="en-US" i="1" dirty="0" smtClean="0">
                <a:solidFill>
                  <a:srgbClr val="C00000"/>
                </a:solidFill>
              </a:rPr>
              <a:t>sequentially</a:t>
            </a:r>
            <a:r>
              <a:rPr lang="en-US" dirty="0" smtClean="0"/>
              <a:t>, i.e., a tardy job of task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err="1" smtClean="0"/>
              <a:t>i</a:t>
            </a:r>
            <a:r>
              <a:rPr lang="en-US" dirty="0" smtClean="0"/>
              <a:t> cannot execute in parallel with the next job of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  <a:endParaRPr lang="en-US" dirty="0" smtClean="0"/>
          </a:p>
          <a:p>
            <a:pPr lvl="1"/>
            <a:r>
              <a:rPr lang="en-US" dirty="0" smtClean="0"/>
              <a:t>A wide variety of </a:t>
            </a:r>
            <a:r>
              <a:rPr lang="en-US" dirty="0" smtClean="0">
                <a:solidFill>
                  <a:srgbClr val="C00000"/>
                </a:solidFill>
              </a:rPr>
              <a:t>global scheduling algorithms </a:t>
            </a:r>
            <a:r>
              <a:rPr lang="en-US" dirty="0" smtClean="0"/>
              <a:t>are capable of ensuring </a:t>
            </a:r>
            <a:r>
              <a:rPr lang="en-US" dirty="0" smtClean="0">
                <a:solidFill>
                  <a:srgbClr val="C00000"/>
                </a:solidFill>
              </a:rPr>
              <a:t>bounded tardiness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C00000"/>
                </a:solidFill>
              </a:rPr>
              <a:t>no utilization loss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Such algorithms are the focus of today’s talk…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vs. Schedulability</a:t>
            </a:r>
            <a:br>
              <a:rPr lang="en-US" smtClean="0"/>
            </a:br>
            <a:r>
              <a:rPr lang="en-US" sz="2400" smtClean="0"/>
              <a:t>What’s “Utilization Loss”?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09700"/>
            <a:ext cx="9144000" cy="4114800"/>
          </a:xfrm>
        </p:spPr>
        <p:txBody>
          <a:bodyPr/>
          <a:lstStyle/>
          <a:p>
            <a:r>
              <a:rPr lang="en-US" dirty="0" err="1" smtClean="0"/>
              <a:t>W.r.t</a:t>
            </a:r>
            <a:r>
              <a:rPr lang="en-US" dirty="0" smtClean="0"/>
              <a:t>. scheduling, we actually care about </a:t>
            </a:r>
            <a:r>
              <a:rPr lang="en-US" i="1" u="sng" dirty="0" smtClean="0"/>
              <a:t>two</a:t>
            </a:r>
            <a:r>
              <a:rPr lang="en-US" dirty="0" smtClean="0"/>
              <a:t> kinds of algorithms:</a:t>
            </a:r>
          </a:p>
          <a:p>
            <a:pPr lvl="1"/>
            <a:r>
              <a:rPr lang="en-US" b="1" dirty="0" smtClean="0">
                <a:solidFill>
                  <a:schemeClr val="hlink"/>
                </a:solidFill>
              </a:rPr>
              <a:t>Scheduling algorithm</a:t>
            </a:r>
            <a:r>
              <a:rPr lang="en-US" dirty="0" smtClean="0"/>
              <a:t> (of course).</a:t>
            </a:r>
          </a:p>
          <a:p>
            <a:pPr lvl="2"/>
            <a:r>
              <a:rPr lang="en-US" b="1" dirty="0" smtClean="0"/>
              <a:t>Example:</a:t>
            </a:r>
            <a:r>
              <a:rPr lang="en-US" dirty="0" smtClean="0"/>
              <a:t> Earliest-deadline-first (</a:t>
            </a:r>
            <a:r>
              <a:rPr lang="en-US" dirty="0" smtClean="0">
                <a:solidFill>
                  <a:schemeClr val="hlink"/>
                </a:solidFill>
              </a:rPr>
              <a:t>EDF</a:t>
            </a:r>
            <a:r>
              <a:rPr lang="en-US" dirty="0" smtClean="0"/>
              <a:t>): Jobs with earlier deadlines have higher priority.</a:t>
            </a:r>
          </a:p>
          <a:p>
            <a:pPr lvl="1"/>
            <a:endParaRPr lang="en-US" sz="400" dirty="0" smtClean="0"/>
          </a:p>
          <a:p>
            <a:pPr lvl="1"/>
            <a:r>
              <a:rPr lang="en-US" b="1" dirty="0" err="1" smtClean="0">
                <a:solidFill>
                  <a:srgbClr val="C00000"/>
                </a:solidFill>
              </a:rPr>
              <a:t>Schedulability</a:t>
            </a:r>
            <a:r>
              <a:rPr lang="en-US" b="1" dirty="0" smtClean="0">
                <a:solidFill>
                  <a:srgbClr val="C00000"/>
                </a:solidFill>
              </a:rPr>
              <a:t> test</a:t>
            </a:r>
            <a:r>
              <a:rPr lang="en-US" dirty="0" smtClean="0"/>
              <a:t>.</a:t>
            </a:r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1903413" y="5008563"/>
            <a:ext cx="1746250" cy="1203325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/>
              <a:t>Test for</a:t>
            </a:r>
          </a:p>
          <a:p>
            <a:pPr algn="ctr"/>
            <a:r>
              <a:rPr lang="en-US" sz="3600"/>
              <a:t>EDF</a:t>
            </a:r>
          </a:p>
        </p:txBody>
      </p:sp>
      <p:sp>
        <p:nvSpPr>
          <p:cNvPr id="109573" name="Line 5"/>
          <p:cNvSpPr>
            <a:spLocks noChangeShapeType="1"/>
          </p:cNvSpPr>
          <p:nvPr/>
        </p:nvSpPr>
        <p:spPr bwMode="auto">
          <a:xfrm>
            <a:off x="992188" y="5613400"/>
            <a:ext cx="900112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>
            <a:off x="3644900" y="5937250"/>
            <a:ext cx="900113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3638550" y="5305425"/>
            <a:ext cx="900113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495300" y="5148263"/>
            <a:ext cx="430213" cy="762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>
                <a:sym typeface="Symbol" pitchFamily="18" charset="2"/>
              </a:rPr>
              <a:t>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4546600" y="4857750"/>
            <a:ext cx="8953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ym typeface="Symbol" pitchFamily="18" charset="2"/>
              </a:rPr>
              <a:t>yes</a:t>
            </a: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4545013" y="5600700"/>
            <a:ext cx="6921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ym typeface="Symbol" pitchFamily="18" charset="2"/>
              </a:rPr>
              <a:t>no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56225" y="4019554"/>
            <a:ext cx="3582988" cy="1200151"/>
            <a:chOff x="3374" y="2550"/>
            <a:chExt cx="2257" cy="756"/>
          </a:xfrm>
        </p:grpSpPr>
        <p:sp>
          <p:nvSpPr>
            <p:cNvPr id="109580" name="Text Box 12"/>
            <p:cNvSpPr txBox="1">
              <a:spLocks noChangeArrowheads="1"/>
            </p:cNvSpPr>
            <p:nvPr/>
          </p:nvSpPr>
          <p:spPr bwMode="auto">
            <a:xfrm>
              <a:off x="3638" y="2550"/>
              <a:ext cx="1993" cy="756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ym typeface="Symbol" pitchFamily="18" charset="2"/>
                </a:rPr>
                <a:t>no timing requirement</a:t>
              </a:r>
            </a:p>
            <a:p>
              <a:r>
                <a:rPr lang="en-US" sz="2400" dirty="0">
                  <a:sym typeface="Symbol" pitchFamily="18" charset="2"/>
                </a:rPr>
                <a:t>will be violated if  is</a:t>
              </a:r>
            </a:p>
            <a:p>
              <a:r>
                <a:rPr lang="en-US" sz="2400" dirty="0">
                  <a:sym typeface="Symbol" pitchFamily="18" charset="2"/>
                </a:rPr>
                <a:t>scheduled with EDF</a:t>
              </a:r>
            </a:p>
          </p:txBody>
        </p:sp>
        <p:sp>
          <p:nvSpPr>
            <p:cNvPr id="109581" name="Line 13"/>
            <p:cNvSpPr>
              <a:spLocks noChangeShapeType="1"/>
            </p:cNvSpPr>
            <p:nvPr/>
          </p:nvSpPr>
          <p:spPr bwMode="auto">
            <a:xfrm flipH="1">
              <a:off x="3374" y="2986"/>
              <a:ext cx="266" cy="213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216526" y="5372105"/>
            <a:ext cx="3646488" cy="1200151"/>
            <a:chOff x="3286" y="3402"/>
            <a:chExt cx="2297" cy="756"/>
          </a:xfrm>
        </p:grpSpPr>
        <p:sp>
          <p:nvSpPr>
            <p:cNvPr id="109583" name="Line 15"/>
            <p:cNvSpPr>
              <a:spLocks noChangeShapeType="1"/>
            </p:cNvSpPr>
            <p:nvPr/>
          </p:nvSpPr>
          <p:spPr bwMode="auto">
            <a:xfrm flipH="1">
              <a:off x="3286" y="3775"/>
              <a:ext cx="462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4" name="Text Box 16"/>
            <p:cNvSpPr txBox="1">
              <a:spLocks noChangeArrowheads="1"/>
            </p:cNvSpPr>
            <p:nvPr/>
          </p:nvSpPr>
          <p:spPr bwMode="auto">
            <a:xfrm>
              <a:off x="3698" y="3402"/>
              <a:ext cx="1885" cy="756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ym typeface="Symbol" pitchFamily="18" charset="2"/>
                </a:rPr>
                <a:t>a timing requirement</a:t>
              </a:r>
            </a:p>
            <a:p>
              <a:r>
                <a:rPr lang="en-US" sz="2400" dirty="0">
                  <a:sym typeface="Symbol" pitchFamily="18" charset="2"/>
                </a:rPr>
                <a:t>will (or may) be </a:t>
              </a:r>
            </a:p>
            <a:p>
              <a:r>
                <a:rPr lang="en-US" sz="2400" dirty="0">
                  <a:sym typeface="Symbol" pitchFamily="18" charset="2"/>
                </a:rPr>
                <a:t>violated …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87375" y="2559050"/>
            <a:ext cx="7843838" cy="2444750"/>
            <a:chOff x="370" y="1612"/>
            <a:chExt cx="4941" cy="1540"/>
          </a:xfrm>
          <a:solidFill>
            <a:srgbClr val="FFFF99"/>
          </a:solidFill>
        </p:grpSpPr>
        <p:sp>
          <p:nvSpPr>
            <p:cNvPr id="109586" name="AutoShape 18"/>
            <p:cNvSpPr>
              <a:spLocks noChangeArrowheads="1"/>
            </p:cNvSpPr>
            <p:nvPr/>
          </p:nvSpPr>
          <p:spPr bwMode="auto">
            <a:xfrm>
              <a:off x="1325" y="2098"/>
              <a:ext cx="814" cy="1054"/>
            </a:xfrm>
            <a:prstGeom prst="downArrow">
              <a:avLst>
                <a:gd name="adj1" fmla="val 50000"/>
                <a:gd name="adj2" fmla="val 32371"/>
              </a:avLst>
            </a:prstGeom>
            <a:grpFill/>
            <a:ln w="1905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5" name="Text Box 17"/>
            <p:cNvSpPr txBox="1">
              <a:spLocks noChangeArrowheads="1"/>
            </p:cNvSpPr>
            <p:nvPr/>
          </p:nvSpPr>
          <p:spPr bwMode="auto">
            <a:xfrm>
              <a:off x="370" y="1612"/>
              <a:ext cx="4941" cy="608"/>
            </a:xfrm>
            <a:prstGeom prst="rect">
              <a:avLst/>
            </a:prstGeom>
            <a:grpFill/>
            <a:ln w="1905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</a:rPr>
                <a:t>Utilization loss</a:t>
              </a:r>
              <a:r>
                <a:rPr lang="en-US" sz="2800" dirty="0">
                  <a:solidFill>
                    <a:srgbClr val="C00000"/>
                  </a:solidFill>
                </a:rPr>
                <a:t> </a:t>
              </a:r>
              <a:r>
                <a:rPr lang="en-US" sz="2800" dirty="0"/>
                <a:t>occurs when test requires</a:t>
              </a:r>
            </a:p>
            <a:p>
              <a:r>
                <a:rPr lang="en-US" sz="2800" dirty="0"/>
                <a:t>utilizations to be restricted to get a “yes” answer.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Two Example Multiprocessor Schedulers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89110"/>
            <a:ext cx="7848600" cy="3762375"/>
          </a:xfrm>
        </p:spPr>
        <p:txBody>
          <a:bodyPr/>
          <a:lstStyle/>
          <a:p>
            <a:r>
              <a:rPr lang="en-US" dirty="0" smtClean="0"/>
              <a:t>Partitioned EDF: </a:t>
            </a:r>
            <a:r>
              <a:rPr lang="en-US" dirty="0" smtClean="0">
                <a:solidFill>
                  <a:srgbClr val="C00000"/>
                </a:solidFill>
              </a:rPr>
              <a:t>P-EDF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Per-processor run queues, ordered by EDF.</a:t>
            </a:r>
          </a:p>
          <a:p>
            <a:r>
              <a:rPr lang="en-US" dirty="0" smtClean="0"/>
              <a:t>Global EDF: </a:t>
            </a:r>
            <a:r>
              <a:rPr lang="en-US" dirty="0" smtClean="0">
                <a:solidFill>
                  <a:srgbClr val="C00000"/>
                </a:solidFill>
              </a:rPr>
              <a:t>G-EDF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 single system-wide run queue, ordered by EDF.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P-EDF</a:t>
            </a:r>
            <a:br>
              <a:rPr lang="en-US" dirty="0" smtClean="0"/>
            </a:br>
            <a:r>
              <a:rPr lang="en-US" sz="2400" dirty="0" smtClean="0"/>
              <a:t>Util. Loss for Both HRT and SRT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590675"/>
            <a:ext cx="8450262" cy="5019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Under partitioning &amp; most global algorithms, </a:t>
            </a:r>
            <a:r>
              <a:rPr lang="en-US" sz="2800" smtClean="0">
                <a:solidFill>
                  <a:schemeClr val="hlink"/>
                </a:solidFill>
              </a:rPr>
              <a:t>overall utilization must be </a:t>
            </a:r>
            <a:r>
              <a:rPr lang="en-US" sz="2800" i="1" smtClean="0">
                <a:solidFill>
                  <a:schemeClr val="hlink"/>
                </a:solidFill>
              </a:rPr>
              <a:t>capped</a:t>
            </a:r>
            <a:r>
              <a:rPr lang="en-US" sz="2800" smtClean="0"/>
              <a:t> to avoid deadline misses.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Due to connections to bin-packing.</a:t>
            </a:r>
          </a:p>
          <a:p>
            <a:pPr>
              <a:lnSpc>
                <a:spcPct val="90000"/>
              </a:lnSpc>
            </a:pPr>
            <a:r>
              <a:rPr lang="en-US" sz="2800" b="1" smtClean="0">
                <a:solidFill>
                  <a:schemeClr val="hlink"/>
                </a:solidFill>
              </a:rPr>
              <a:t>Exception:</a:t>
            </a:r>
            <a:r>
              <a:rPr lang="en-US" sz="2800" smtClean="0"/>
              <a:t> Global </a:t>
            </a:r>
            <a:r>
              <a:rPr lang="en-US" sz="2800" smtClean="0">
                <a:solidFill>
                  <a:schemeClr val="hlink"/>
                </a:solidFill>
              </a:rPr>
              <a:t>“Pfair” algorithms </a:t>
            </a:r>
            <a:r>
              <a:rPr lang="en-US" sz="2800" smtClean="0"/>
              <a:t>do not require caps.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Such algorithms schedule jobs one quantum at a time.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May therefore </a:t>
            </a:r>
            <a:r>
              <a:rPr lang="en-US" sz="2000" smtClean="0">
                <a:solidFill>
                  <a:schemeClr val="hlink"/>
                </a:solidFill>
              </a:rPr>
              <a:t>preempt and migrate jobs frequently</a:t>
            </a:r>
            <a:r>
              <a:rPr lang="en-US" sz="2000" smtClean="0"/>
              <a:t>.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Perhaps less of a concern on a multicore platform.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Under most </a:t>
            </a:r>
            <a:r>
              <a:rPr lang="en-US" sz="2800" smtClean="0">
                <a:solidFill>
                  <a:schemeClr val="hlink"/>
                </a:solidFill>
              </a:rPr>
              <a:t>global algorithms</a:t>
            </a:r>
            <a:r>
              <a:rPr lang="en-US" sz="2800" smtClean="0"/>
              <a:t>, if utilization is not capped, </a:t>
            </a:r>
            <a:r>
              <a:rPr lang="en-US" sz="2800" smtClean="0">
                <a:solidFill>
                  <a:schemeClr val="hlink"/>
                </a:solidFill>
              </a:rPr>
              <a:t>deadline </a:t>
            </a:r>
            <a:r>
              <a:rPr lang="en-US" sz="2800" i="1" smtClean="0">
                <a:solidFill>
                  <a:schemeClr val="hlink"/>
                </a:solidFill>
              </a:rPr>
              <a:t>tardiness</a:t>
            </a:r>
            <a:r>
              <a:rPr lang="en-US" sz="2800" smtClean="0"/>
              <a:t> </a:t>
            </a:r>
            <a:r>
              <a:rPr lang="en-US" sz="2800" smtClean="0">
                <a:solidFill>
                  <a:schemeClr val="hlink"/>
                </a:solidFill>
              </a:rPr>
              <a:t>is bounded</a:t>
            </a:r>
            <a:r>
              <a:rPr lang="en-US" sz="280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Sufficient for </a:t>
            </a:r>
            <a:r>
              <a:rPr lang="en-US" sz="2400" smtClean="0">
                <a:solidFill>
                  <a:schemeClr val="hlink"/>
                </a:solidFill>
              </a:rPr>
              <a:t>soft real-time</a:t>
            </a:r>
            <a:r>
              <a:rPr lang="en-US" sz="2400" smtClean="0"/>
              <a:t> systems.</a:t>
            </a:r>
          </a:p>
        </p:txBody>
      </p:sp>
      <p:sp>
        <p:nvSpPr>
          <p:cNvPr id="1300484" name="Rectangle 4"/>
          <p:cNvSpPr>
            <a:spLocks noChangeArrowheads="1"/>
          </p:cNvSpPr>
          <p:nvPr/>
        </p:nvSpPr>
        <p:spPr bwMode="auto">
          <a:xfrm>
            <a:off x="322263" y="1419225"/>
            <a:ext cx="8477250" cy="5078413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42913" y="1411288"/>
            <a:ext cx="8423275" cy="15859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hlink"/>
                </a:solidFill>
              </a:rPr>
              <a:t>Example:</a:t>
            </a:r>
            <a:r>
              <a:rPr lang="en-US" sz="2800" dirty="0"/>
              <a:t> Partitioning three tasks with parameters</a:t>
            </a:r>
          </a:p>
          <a:p>
            <a:r>
              <a:rPr lang="en-US" sz="2800" dirty="0">
                <a:solidFill>
                  <a:schemeClr val="hlink"/>
                </a:solidFill>
              </a:rPr>
              <a:t>(2,3)</a:t>
            </a:r>
            <a:r>
              <a:rPr lang="en-US" sz="2800" dirty="0"/>
              <a:t> on two processors will </a:t>
            </a:r>
            <a:r>
              <a:rPr lang="en-US" sz="2800" i="1" dirty="0">
                <a:solidFill>
                  <a:schemeClr val="hlink"/>
                </a:solidFill>
              </a:rPr>
              <a:t>overload</a:t>
            </a:r>
            <a:r>
              <a:rPr lang="en-US" sz="2800" dirty="0"/>
              <a:t> one processor.</a:t>
            </a:r>
          </a:p>
          <a:p>
            <a:endParaRPr lang="en-US" sz="1400" dirty="0"/>
          </a:p>
          <a:p>
            <a:r>
              <a:rPr lang="en-US" sz="2800" dirty="0"/>
              <a:t>In terms of bin-packing…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312988" y="4271963"/>
            <a:ext cx="1119187" cy="182880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476750" y="4268788"/>
            <a:ext cx="1119188" cy="182880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1973263" y="6059488"/>
            <a:ext cx="1811337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Processor 1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4137025" y="6056313"/>
            <a:ext cx="18113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Processor 2</a:t>
            </a:r>
          </a:p>
        </p:txBody>
      </p:sp>
      <p:sp>
        <p:nvSpPr>
          <p:cNvPr id="1300490" name="Rectangle 10"/>
          <p:cNvSpPr>
            <a:spLocks noChangeArrowheads="1"/>
          </p:cNvSpPr>
          <p:nvPr/>
        </p:nvSpPr>
        <p:spPr bwMode="auto">
          <a:xfrm>
            <a:off x="6635750" y="3487738"/>
            <a:ext cx="1120775" cy="1227137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Task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sp>
        <p:nvSpPr>
          <p:cNvPr id="1300491" name="Rectangle 11"/>
          <p:cNvSpPr>
            <a:spLocks noChangeArrowheads="1"/>
          </p:cNvSpPr>
          <p:nvPr/>
        </p:nvSpPr>
        <p:spPr bwMode="auto">
          <a:xfrm>
            <a:off x="6121400" y="4813300"/>
            <a:ext cx="1120775" cy="1227138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Task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1300492" name="Rectangle 12"/>
          <p:cNvSpPr>
            <a:spLocks noChangeArrowheads="1"/>
          </p:cNvSpPr>
          <p:nvPr/>
        </p:nvSpPr>
        <p:spPr bwMode="auto">
          <a:xfrm>
            <a:off x="7404100" y="4814888"/>
            <a:ext cx="1120775" cy="1227137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Task </a:t>
            </a:r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/>
              <a:t>3</a:t>
            </a:r>
            <a:endParaRPr lang="en-US" sz="2400" baseline="-25000" dirty="0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V="1">
            <a:off x="1236663" y="6103938"/>
            <a:ext cx="4357687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V="1">
            <a:off x="1233488" y="4267200"/>
            <a:ext cx="4357687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>
            <a:off x="931863" y="5859463"/>
            <a:ext cx="35401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928688" y="4033838"/>
            <a:ext cx="35401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882 -0.00208 -0.15764 -0.00416 -0.23646 0.02984 C -0.31527 0.06385 -0.39409 0.1337 -0.47291 0.20379 " pathEditMode="relative" ptsTypes="aaA">
                                      <p:cBhvr>
                                        <p:cTn id="6" dur="2000" fill="hold"/>
                                        <p:tgtEl>
                                          <p:spTgt spid="1300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681 -0.00717 -0.07344 -0.01434 -0.10347 -0.01272 C -0.13351 -0.0111 -0.15677 -0.00092 -0.18004 0.00925 " pathEditMode="relative" ptsTypes="aaA">
                                      <p:cBhvr>
                                        <p:cTn id="9" dur="2000" fill="hold"/>
                                        <p:tgtEl>
                                          <p:spTgt spid="1300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8438 -0.06616 -0.16858 -0.13208 -0.24462 -0.16771 C -0.32066 -0.20333 -0.40469 -0.21304 -0.45643 -0.21328 C -0.50816 -0.21351 -0.53178 -0.19153 -0.55521 -0.16932 " pathEditMode="relative" ptsTypes="aaaA">
                                      <p:cBhvr>
                                        <p:cTn id="12" dur="2000" fill="hold"/>
                                        <p:tgtEl>
                                          <p:spTgt spid="1300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490" grpId="0" animBg="1"/>
      <p:bldP spid="1300491" grpId="0" animBg="1"/>
      <p:bldP spid="130049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G-EDF</a:t>
            </a:r>
            <a:br>
              <a:rPr lang="en-US" dirty="0" smtClean="0"/>
            </a:br>
            <a:r>
              <a:rPr lang="en-US" sz="2400" dirty="0" smtClean="0"/>
              <a:t>HRT: Loss, SRT: No Loss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590675"/>
            <a:ext cx="8450262" cy="5019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Under partitioning &amp; most global algorithms, </a:t>
            </a:r>
            <a:r>
              <a:rPr lang="en-US" sz="2800" dirty="0" smtClean="0">
                <a:solidFill>
                  <a:schemeClr val="hlink"/>
                </a:solidFill>
              </a:rPr>
              <a:t>overall utilization must be </a:t>
            </a:r>
            <a:r>
              <a:rPr lang="en-US" sz="2800" i="1" dirty="0" smtClean="0">
                <a:solidFill>
                  <a:schemeClr val="hlink"/>
                </a:solidFill>
              </a:rPr>
              <a:t>capped</a:t>
            </a:r>
            <a:r>
              <a:rPr lang="en-US" sz="2800" dirty="0" smtClean="0"/>
              <a:t> to avoid deadline misses.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Due to connections to bin-packing.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hlink"/>
                </a:solidFill>
              </a:rPr>
              <a:t>Exception:</a:t>
            </a:r>
            <a:r>
              <a:rPr lang="en-US" sz="2800" dirty="0" smtClean="0"/>
              <a:t> Global </a:t>
            </a:r>
            <a:r>
              <a:rPr lang="en-US" sz="2800" dirty="0" smtClean="0">
                <a:solidFill>
                  <a:schemeClr val="hlink"/>
                </a:solidFill>
              </a:rPr>
              <a:t>“</a:t>
            </a:r>
            <a:r>
              <a:rPr lang="en-US" sz="2800" dirty="0" err="1" smtClean="0">
                <a:solidFill>
                  <a:schemeClr val="hlink"/>
                </a:solidFill>
              </a:rPr>
              <a:t>Pfair</a:t>
            </a:r>
            <a:r>
              <a:rPr lang="en-US" sz="2800" dirty="0" smtClean="0">
                <a:solidFill>
                  <a:schemeClr val="hlink"/>
                </a:solidFill>
              </a:rPr>
              <a:t>” algorithms </a:t>
            </a:r>
            <a:r>
              <a:rPr lang="en-US" sz="2800" dirty="0" smtClean="0"/>
              <a:t>do not require caps.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Such algorithms schedule jobs one quantum at a time.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May therefore </a:t>
            </a:r>
            <a:r>
              <a:rPr lang="en-US" sz="2000" dirty="0" smtClean="0">
                <a:solidFill>
                  <a:schemeClr val="hlink"/>
                </a:solidFill>
              </a:rPr>
              <a:t>preempt and migrate jobs frequently</a:t>
            </a:r>
            <a:r>
              <a:rPr lang="en-US" sz="2000" dirty="0" smtClean="0"/>
              <a:t>.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Perhaps less of a concern on a </a:t>
            </a:r>
            <a:r>
              <a:rPr lang="en-US" sz="2000" dirty="0" err="1" smtClean="0"/>
              <a:t>multicore</a:t>
            </a:r>
            <a:r>
              <a:rPr lang="en-US" sz="2000" dirty="0" smtClean="0"/>
              <a:t> platform.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Under most </a:t>
            </a:r>
            <a:r>
              <a:rPr lang="en-US" sz="2800" dirty="0" smtClean="0">
                <a:solidFill>
                  <a:schemeClr val="hlink"/>
                </a:solidFill>
              </a:rPr>
              <a:t>global algorithms</a:t>
            </a:r>
            <a:r>
              <a:rPr lang="en-US" sz="2800" dirty="0" smtClean="0"/>
              <a:t>, if utilization is not capped, </a:t>
            </a:r>
            <a:r>
              <a:rPr lang="en-US" sz="2800" dirty="0" smtClean="0">
                <a:solidFill>
                  <a:schemeClr val="hlink"/>
                </a:solidFill>
              </a:rPr>
              <a:t>deadline </a:t>
            </a:r>
            <a:r>
              <a:rPr lang="en-US" sz="2800" i="1" dirty="0" smtClean="0">
                <a:solidFill>
                  <a:schemeClr val="hlink"/>
                </a:solidFill>
              </a:rPr>
              <a:t>tardiness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hlink"/>
                </a:solidFill>
              </a:rPr>
              <a:t>is bounded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Sufficient for </a:t>
            </a:r>
            <a:r>
              <a:rPr lang="en-US" sz="2400" dirty="0" smtClean="0">
                <a:solidFill>
                  <a:schemeClr val="hlink"/>
                </a:solidFill>
              </a:rPr>
              <a:t>soft real-time</a:t>
            </a:r>
            <a:r>
              <a:rPr lang="en-US" sz="2400" dirty="0" smtClean="0"/>
              <a:t> systems.</a:t>
            </a:r>
          </a:p>
        </p:txBody>
      </p:sp>
      <p:sp>
        <p:nvSpPr>
          <p:cNvPr id="1560580" name="Rectangle 4"/>
          <p:cNvSpPr>
            <a:spLocks noChangeArrowheads="1"/>
          </p:cNvSpPr>
          <p:nvPr/>
        </p:nvSpPr>
        <p:spPr bwMode="auto">
          <a:xfrm>
            <a:off x="215900" y="1570038"/>
            <a:ext cx="8712200" cy="4776787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766763" y="1627188"/>
            <a:ext cx="7382149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Previous example scheduled under </a:t>
            </a:r>
            <a:r>
              <a:rPr lang="en-US" sz="2800" dirty="0" smtClean="0">
                <a:solidFill>
                  <a:schemeClr val="hlink"/>
                </a:solidFill>
              </a:rPr>
              <a:t>G-EDF</a:t>
            </a:r>
            <a:r>
              <a:rPr lang="en-US" sz="2800" dirty="0"/>
              <a:t>…</a:t>
            </a:r>
          </a:p>
        </p:txBody>
      </p:sp>
      <p:sp>
        <p:nvSpPr>
          <p:cNvPr id="1560582" name="Rectangle 6"/>
          <p:cNvSpPr>
            <a:spLocks noChangeArrowheads="1"/>
          </p:cNvSpPr>
          <p:nvPr/>
        </p:nvSpPr>
        <p:spPr bwMode="auto">
          <a:xfrm>
            <a:off x="1389063" y="2886075"/>
            <a:ext cx="7304087" cy="323532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1541463" y="56642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V="1">
            <a:off x="1554163" y="39370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1381125" y="56626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0</a:t>
            </a:r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1541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227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2455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>
            <a:off x="1770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>
            <a:off x="1998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>
            <a:off x="2684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>
            <a:off x="2913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>
            <a:off x="3141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>
            <a:off x="3370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1" name="Line 19"/>
          <p:cNvSpPr>
            <a:spLocks noChangeShapeType="1"/>
          </p:cNvSpPr>
          <p:nvPr/>
        </p:nvSpPr>
        <p:spPr bwMode="auto">
          <a:xfrm>
            <a:off x="3598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2" name="Line 20"/>
          <p:cNvSpPr>
            <a:spLocks noChangeShapeType="1"/>
          </p:cNvSpPr>
          <p:nvPr/>
        </p:nvSpPr>
        <p:spPr bwMode="auto">
          <a:xfrm>
            <a:off x="3827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3" name="Line 21"/>
          <p:cNvSpPr>
            <a:spLocks noChangeShapeType="1"/>
          </p:cNvSpPr>
          <p:nvPr/>
        </p:nvSpPr>
        <p:spPr bwMode="auto">
          <a:xfrm>
            <a:off x="4056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>
            <a:off x="4284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4513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6" name="Line 24"/>
          <p:cNvSpPr>
            <a:spLocks noChangeShapeType="1"/>
          </p:cNvSpPr>
          <p:nvPr/>
        </p:nvSpPr>
        <p:spPr bwMode="auto">
          <a:xfrm>
            <a:off x="4741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7" name="Line 25"/>
          <p:cNvSpPr>
            <a:spLocks noChangeShapeType="1"/>
          </p:cNvSpPr>
          <p:nvPr/>
        </p:nvSpPr>
        <p:spPr bwMode="auto">
          <a:xfrm>
            <a:off x="4970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8" name="Line 26"/>
          <p:cNvSpPr>
            <a:spLocks noChangeShapeType="1"/>
          </p:cNvSpPr>
          <p:nvPr/>
        </p:nvSpPr>
        <p:spPr bwMode="auto">
          <a:xfrm>
            <a:off x="5199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>
            <a:off x="5427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0" name="Line 28"/>
          <p:cNvSpPr>
            <a:spLocks noChangeShapeType="1"/>
          </p:cNvSpPr>
          <p:nvPr/>
        </p:nvSpPr>
        <p:spPr bwMode="auto">
          <a:xfrm>
            <a:off x="5656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1" name="Line 29"/>
          <p:cNvSpPr>
            <a:spLocks noChangeShapeType="1"/>
          </p:cNvSpPr>
          <p:nvPr/>
        </p:nvSpPr>
        <p:spPr bwMode="auto">
          <a:xfrm>
            <a:off x="5884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2" name="Line 30"/>
          <p:cNvSpPr>
            <a:spLocks noChangeShapeType="1"/>
          </p:cNvSpPr>
          <p:nvPr/>
        </p:nvSpPr>
        <p:spPr bwMode="auto">
          <a:xfrm>
            <a:off x="6113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3" name="Line 31"/>
          <p:cNvSpPr>
            <a:spLocks noChangeShapeType="1"/>
          </p:cNvSpPr>
          <p:nvPr/>
        </p:nvSpPr>
        <p:spPr bwMode="auto">
          <a:xfrm>
            <a:off x="6342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4" name="Line 32"/>
          <p:cNvSpPr>
            <a:spLocks noChangeShapeType="1"/>
          </p:cNvSpPr>
          <p:nvPr/>
        </p:nvSpPr>
        <p:spPr bwMode="auto">
          <a:xfrm>
            <a:off x="6570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5" name="Line 33"/>
          <p:cNvSpPr>
            <a:spLocks noChangeShapeType="1"/>
          </p:cNvSpPr>
          <p:nvPr/>
        </p:nvSpPr>
        <p:spPr bwMode="auto">
          <a:xfrm>
            <a:off x="6799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6" name="Line 34"/>
          <p:cNvSpPr>
            <a:spLocks noChangeShapeType="1"/>
          </p:cNvSpPr>
          <p:nvPr/>
        </p:nvSpPr>
        <p:spPr bwMode="auto">
          <a:xfrm>
            <a:off x="7027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7" name="Line 35"/>
          <p:cNvSpPr>
            <a:spLocks noChangeShapeType="1"/>
          </p:cNvSpPr>
          <p:nvPr/>
        </p:nvSpPr>
        <p:spPr bwMode="auto">
          <a:xfrm>
            <a:off x="7256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8" name="Line 36"/>
          <p:cNvSpPr>
            <a:spLocks noChangeShapeType="1"/>
          </p:cNvSpPr>
          <p:nvPr/>
        </p:nvSpPr>
        <p:spPr bwMode="auto">
          <a:xfrm>
            <a:off x="74850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09" name="Line 37"/>
          <p:cNvSpPr>
            <a:spLocks noChangeShapeType="1"/>
          </p:cNvSpPr>
          <p:nvPr/>
        </p:nvSpPr>
        <p:spPr bwMode="auto">
          <a:xfrm>
            <a:off x="77136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0" name="Line 38"/>
          <p:cNvSpPr>
            <a:spLocks noChangeShapeType="1"/>
          </p:cNvSpPr>
          <p:nvPr/>
        </p:nvSpPr>
        <p:spPr bwMode="auto">
          <a:xfrm>
            <a:off x="79422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1" name="Text Box 39"/>
          <p:cNvSpPr txBox="1">
            <a:spLocks noChangeArrowheads="1"/>
          </p:cNvSpPr>
          <p:nvPr/>
        </p:nvSpPr>
        <p:spPr bwMode="auto">
          <a:xfrm>
            <a:off x="3581400" y="56626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10</a:t>
            </a:r>
          </a:p>
        </p:txBody>
      </p:sp>
      <p:sp>
        <p:nvSpPr>
          <p:cNvPr id="54312" name="Text Box 40"/>
          <p:cNvSpPr txBox="1">
            <a:spLocks noChangeArrowheads="1"/>
          </p:cNvSpPr>
          <p:nvPr/>
        </p:nvSpPr>
        <p:spPr bwMode="auto">
          <a:xfrm>
            <a:off x="5867400" y="56626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20</a:t>
            </a:r>
            <a:endParaRPr lang="en-US" sz="2400" i="1"/>
          </a:p>
        </p:txBody>
      </p:sp>
      <p:sp>
        <p:nvSpPr>
          <p:cNvPr id="54313" name="Text Box 41"/>
          <p:cNvSpPr txBox="1">
            <a:spLocks noChangeArrowheads="1"/>
          </p:cNvSpPr>
          <p:nvPr/>
        </p:nvSpPr>
        <p:spPr bwMode="auto">
          <a:xfrm>
            <a:off x="8121650" y="56626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30</a:t>
            </a:r>
            <a:endParaRPr lang="en-US" sz="2400" i="1"/>
          </a:p>
        </p:txBody>
      </p:sp>
      <p:sp>
        <p:nvSpPr>
          <p:cNvPr id="54314" name="Line 42"/>
          <p:cNvSpPr>
            <a:spLocks noChangeShapeType="1"/>
          </p:cNvSpPr>
          <p:nvPr/>
        </p:nvSpPr>
        <p:spPr bwMode="auto">
          <a:xfrm>
            <a:off x="81708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5" name="Line 43"/>
          <p:cNvSpPr>
            <a:spLocks noChangeShapeType="1"/>
          </p:cNvSpPr>
          <p:nvPr/>
        </p:nvSpPr>
        <p:spPr bwMode="auto">
          <a:xfrm>
            <a:off x="8399463" y="5588000"/>
            <a:ext cx="0" cy="152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7" name="Line 45"/>
          <p:cNvSpPr>
            <a:spLocks noChangeShapeType="1"/>
          </p:cNvSpPr>
          <p:nvPr/>
        </p:nvSpPr>
        <p:spPr bwMode="auto">
          <a:xfrm>
            <a:off x="1554163" y="4318000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8" name="Text Box 46"/>
          <p:cNvSpPr txBox="1">
            <a:spLocks noChangeArrowheads="1"/>
          </p:cNvSpPr>
          <p:nvPr/>
        </p:nvSpPr>
        <p:spPr bwMode="auto">
          <a:xfrm>
            <a:off x="251178" y="3111500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1</a:t>
            </a:r>
            <a:r>
              <a:rPr lang="en-US" b="1" dirty="0" smtClean="0"/>
              <a:t> </a:t>
            </a:r>
            <a:r>
              <a:rPr lang="en-US" b="1" dirty="0"/>
              <a:t>= (2,3)</a:t>
            </a:r>
          </a:p>
        </p:txBody>
      </p:sp>
      <p:sp>
        <p:nvSpPr>
          <p:cNvPr id="54320" name="Text Box 48"/>
          <p:cNvSpPr txBox="1">
            <a:spLocks noChangeArrowheads="1"/>
          </p:cNvSpPr>
          <p:nvPr/>
        </p:nvSpPr>
        <p:spPr bwMode="auto">
          <a:xfrm>
            <a:off x="2524125" y="56626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54321" name="Text Box 49"/>
          <p:cNvSpPr txBox="1">
            <a:spLocks noChangeArrowheads="1"/>
          </p:cNvSpPr>
          <p:nvPr/>
        </p:nvSpPr>
        <p:spPr bwMode="auto">
          <a:xfrm>
            <a:off x="4724400" y="56626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15</a:t>
            </a:r>
          </a:p>
        </p:txBody>
      </p:sp>
      <p:sp>
        <p:nvSpPr>
          <p:cNvPr id="54322" name="Text Box 50"/>
          <p:cNvSpPr txBox="1">
            <a:spLocks noChangeArrowheads="1"/>
          </p:cNvSpPr>
          <p:nvPr/>
        </p:nvSpPr>
        <p:spPr bwMode="auto">
          <a:xfrm>
            <a:off x="6978650" y="56626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25</a:t>
            </a:r>
          </a:p>
        </p:txBody>
      </p:sp>
      <p:sp>
        <p:nvSpPr>
          <p:cNvPr id="54324" name="Rectangle 52"/>
          <p:cNvSpPr>
            <a:spLocks noChangeArrowheads="1"/>
          </p:cNvSpPr>
          <p:nvPr/>
        </p:nvSpPr>
        <p:spPr bwMode="auto">
          <a:xfrm>
            <a:off x="1549400" y="3251200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25" name="Text Box 53"/>
          <p:cNvSpPr txBox="1">
            <a:spLocks noChangeArrowheads="1"/>
          </p:cNvSpPr>
          <p:nvPr/>
        </p:nvSpPr>
        <p:spPr bwMode="auto">
          <a:xfrm>
            <a:off x="252765" y="3962400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b="1" dirty="0"/>
              <a:t>= (2,3)</a:t>
            </a:r>
          </a:p>
        </p:txBody>
      </p:sp>
      <p:sp>
        <p:nvSpPr>
          <p:cNvPr id="54326" name="Text Box 54"/>
          <p:cNvSpPr txBox="1">
            <a:spLocks noChangeArrowheads="1"/>
          </p:cNvSpPr>
          <p:nvPr/>
        </p:nvSpPr>
        <p:spPr bwMode="auto">
          <a:xfrm>
            <a:off x="246415" y="4816475"/>
            <a:ext cx="1207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</a:t>
            </a:r>
            <a:r>
              <a:rPr lang="en-US" b="1" baseline="-25000" dirty="0" smtClean="0"/>
              <a:t>3</a:t>
            </a:r>
            <a:r>
              <a:rPr lang="en-US" b="1" dirty="0" smtClean="0"/>
              <a:t> </a:t>
            </a:r>
            <a:r>
              <a:rPr lang="en-US" b="1" dirty="0"/>
              <a:t>= (2,3)</a:t>
            </a:r>
          </a:p>
        </p:txBody>
      </p:sp>
      <p:sp>
        <p:nvSpPr>
          <p:cNvPr id="54334" name="Line 62"/>
          <p:cNvSpPr>
            <a:spLocks noChangeShapeType="1"/>
          </p:cNvSpPr>
          <p:nvPr/>
        </p:nvSpPr>
        <p:spPr bwMode="auto">
          <a:xfrm flipV="1">
            <a:off x="1550988" y="48117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5" name="Line 63"/>
          <p:cNvSpPr>
            <a:spLocks noChangeShapeType="1"/>
          </p:cNvSpPr>
          <p:nvPr/>
        </p:nvSpPr>
        <p:spPr bwMode="auto">
          <a:xfrm flipV="1">
            <a:off x="8408988" y="48117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6" name="Line 64"/>
          <p:cNvSpPr>
            <a:spLocks noChangeShapeType="1"/>
          </p:cNvSpPr>
          <p:nvPr/>
        </p:nvSpPr>
        <p:spPr bwMode="auto">
          <a:xfrm>
            <a:off x="1550988" y="5192713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7" name="Line 65"/>
          <p:cNvSpPr>
            <a:spLocks noChangeShapeType="1"/>
          </p:cNvSpPr>
          <p:nvPr/>
        </p:nvSpPr>
        <p:spPr bwMode="auto">
          <a:xfrm flipV="1">
            <a:off x="2227263" y="48117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8" name="Line 66"/>
          <p:cNvSpPr>
            <a:spLocks noChangeShapeType="1"/>
          </p:cNvSpPr>
          <p:nvPr/>
        </p:nvSpPr>
        <p:spPr bwMode="auto">
          <a:xfrm flipV="1">
            <a:off x="4968875" y="48117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9" name="Line 67"/>
          <p:cNvSpPr>
            <a:spLocks noChangeShapeType="1"/>
          </p:cNvSpPr>
          <p:nvPr/>
        </p:nvSpPr>
        <p:spPr bwMode="auto">
          <a:xfrm flipV="1">
            <a:off x="2901950" y="480853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0" name="Line 68"/>
          <p:cNvSpPr>
            <a:spLocks noChangeShapeType="1"/>
          </p:cNvSpPr>
          <p:nvPr/>
        </p:nvSpPr>
        <p:spPr bwMode="auto">
          <a:xfrm flipV="1">
            <a:off x="3587750" y="480536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1" name="Line 69"/>
          <p:cNvSpPr>
            <a:spLocks noChangeShapeType="1"/>
          </p:cNvSpPr>
          <p:nvPr/>
        </p:nvSpPr>
        <p:spPr bwMode="auto">
          <a:xfrm flipV="1">
            <a:off x="4284663" y="480218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2" name="Line 70"/>
          <p:cNvSpPr>
            <a:spLocks noChangeShapeType="1"/>
          </p:cNvSpPr>
          <p:nvPr/>
        </p:nvSpPr>
        <p:spPr bwMode="auto">
          <a:xfrm flipV="1">
            <a:off x="5645150" y="480695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3" name="Line 71"/>
          <p:cNvSpPr>
            <a:spLocks noChangeShapeType="1"/>
          </p:cNvSpPr>
          <p:nvPr/>
        </p:nvSpPr>
        <p:spPr bwMode="auto">
          <a:xfrm flipV="1">
            <a:off x="6342063" y="48037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4" name="Line 72"/>
          <p:cNvSpPr>
            <a:spLocks noChangeShapeType="1"/>
          </p:cNvSpPr>
          <p:nvPr/>
        </p:nvSpPr>
        <p:spPr bwMode="auto">
          <a:xfrm flipV="1">
            <a:off x="7027863" y="48006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5" name="Line 73"/>
          <p:cNvSpPr>
            <a:spLocks noChangeShapeType="1"/>
          </p:cNvSpPr>
          <p:nvPr/>
        </p:nvSpPr>
        <p:spPr bwMode="auto">
          <a:xfrm flipV="1">
            <a:off x="7713663" y="480853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6" name="Line 74"/>
          <p:cNvSpPr>
            <a:spLocks noChangeShapeType="1"/>
          </p:cNvSpPr>
          <p:nvPr/>
        </p:nvSpPr>
        <p:spPr bwMode="auto">
          <a:xfrm flipV="1">
            <a:off x="1550988" y="31226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8" name="Line 76"/>
          <p:cNvSpPr>
            <a:spLocks noChangeShapeType="1"/>
          </p:cNvSpPr>
          <p:nvPr/>
        </p:nvSpPr>
        <p:spPr bwMode="auto">
          <a:xfrm>
            <a:off x="1550988" y="3503613"/>
            <a:ext cx="68580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9" name="Line 77"/>
          <p:cNvSpPr>
            <a:spLocks noChangeShapeType="1"/>
          </p:cNvSpPr>
          <p:nvPr/>
        </p:nvSpPr>
        <p:spPr bwMode="auto">
          <a:xfrm flipV="1">
            <a:off x="2227263" y="31226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8" name="Rectangle 86"/>
          <p:cNvSpPr>
            <a:spLocks noChangeArrowheads="1"/>
          </p:cNvSpPr>
          <p:nvPr/>
        </p:nvSpPr>
        <p:spPr bwMode="auto">
          <a:xfrm>
            <a:off x="2446338" y="3248025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59" name="Rectangle 87"/>
          <p:cNvSpPr>
            <a:spLocks noChangeArrowheads="1"/>
          </p:cNvSpPr>
          <p:nvPr/>
        </p:nvSpPr>
        <p:spPr bwMode="auto">
          <a:xfrm>
            <a:off x="3132138" y="3244850"/>
            <a:ext cx="455612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0" name="Rectangle 88"/>
          <p:cNvSpPr>
            <a:spLocks noChangeArrowheads="1"/>
          </p:cNvSpPr>
          <p:nvPr/>
        </p:nvSpPr>
        <p:spPr bwMode="auto">
          <a:xfrm>
            <a:off x="3829050" y="3240690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1" name="Rectangle 89"/>
          <p:cNvSpPr>
            <a:spLocks noChangeArrowheads="1"/>
          </p:cNvSpPr>
          <p:nvPr/>
        </p:nvSpPr>
        <p:spPr bwMode="auto">
          <a:xfrm>
            <a:off x="4514248" y="3249613"/>
            <a:ext cx="455612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2" name="Rectangle 90"/>
          <p:cNvSpPr>
            <a:spLocks noChangeArrowheads="1"/>
          </p:cNvSpPr>
          <p:nvPr/>
        </p:nvSpPr>
        <p:spPr bwMode="auto">
          <a:xfrm>
            <a:off x="5189538" y="3246438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3" name="Rectangle 91"/>
          <p:cNvSpPr>
            <a:spLocks noChangeArrowheads="1"/>
          </p:cNvSpPr>
          <p:nvPr/>
        </p:nvSpPr>
        <p:spPr bwMode="auto">
          <a:xfrm>
            <a:off x="5886450" y="3243263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4" name="Rectangle 92"/>
          <p:cNvSpPr>
            <a:spLocks noChangeArrowheads="1"/>
          </p:cNvSpPr>
          <p:nvPr/>
        </p:nvSpPr>
        <p:spPr bwMode="auto">
          <a:xfrm>
            <a:off x="6572250" y="3251200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5" name="Rectangle 93"/>
          <p:cNvSpPr>
            <a:spLocks noChangeArrowheads="1"/>
          </p:cNvSpPr>
          <p:nvPr/>
        </p:nvSpPr>
        <p:spPr bwMode="auto">
          <a:xfrm>
            <a:off x="7258050" y="3248025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6" name="Rectangle 94"/>
          <p:cNvSpPr>
            <a:spLocks noChangeArrowheads="1"/>
          </p:cNvSpPr>
          <p:nvPr/>
        </p:nvSpPr>
        <p:spPr bwMode="auto">
          <a:xfrm>
            <a:off x="7954963" y="3244850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7" name="Rectangle 95"/>
          <p:cNvSpPr>
            <a:spLocks noChangeArrowheads="1"/>
          </p:cNvSpPr>
          <p:nvPr/>
        </p:nvSpPr>
        <p:spPr bwMode="auto">
          <a:xfrm>
            <a:off x="1557338" y="4064000"/>
            <a:ext cx="455612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8" name="Rectangle 96"/>
          <p:cNvSpPr>
            <a:spLocks noChangeArrowheads="1"/>
          </p:cNvSpPr>
          <p:nvPr/>
        </p:nvSpPr>
        <p:spPr bwMode="auto">
          <a:xfrm>
            <a:off x="2016125" y="4937125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69" name="Rectangle 97"/>
          <p:cNvSpPr>
            <a:spLocks noChangeArrowheads="1"/>
          </p:cNvSpPr>
          <p:nvPr/>
        </p:nvSpPr>
        <p:spPr bwMode="auto">
          <a:xfrm>
            <a:off x="2232025" y="4062413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0" name="Rectangle 98"/>
          <p:cNvSpPr>
            <a:spLocks noChangeArrowheads="1"/>
          </p:cNvSpPr>
          <p:nvPr/>
        </p:nvSpPr>
        <p:spPr bwMode="auto">
          <a:xfrm>
            <a:off x="2679700" y="4940300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1" name="Rectangle 99"/>
          <p:cNvSpPr>
            <a:spLocks noChangeArrowheads="1"/>
          </p:cNvSpPr>
          <p:nvPr/>
        </p:nvSpPr>
        <p:spPr bwMode="auto">
          <a:xfrm>
            <a:off x="2906713" y="4064000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2" name="Rectangle 100"/>
          <p:cNvSpPr>
            <a:spLocks noChangeArrowheads="1"/>
          </p:cNvSpPr>
          <p:nvPr/>
        </p:nvSpPr>
        <p:spPr bwMode="auto">
          <a:xfrm>
            <a:off x="3365500" y="4937125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3" name="Rectangle 101"/>
          <p:cNvSpPr>
            <a:spLocks noChangeArrowheads="1"/>
          </p:cNvSpPr>
          <p:nvPr/>
        </p:nvSpPr>
        <p:spPr bwMode="auto">
          <a:xfrm>
            <a:off x="3594100" y="4060825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4" name="Rectangle 102"/>
          <p:cNvSpPr>
            <a:spLocks noChangeArrowheads="1"/>
          </p:cNvSpPr>
          <p:nvPr/>
        </p:nvSpPr>
        <p:spPr bwMode="auto">
          <a:xfrm>
            <a:off x="4051300" y="4933950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5" name="Rectangle 103"/>
          <p:cNvSpPr>
            <a:spLocks noChangeArrowheads="1"/>
          </p:cNvSpPr>
          <p:nvPr/>
        </p:nvSpPr>
        <p:spPr bwMode="auto">
          <a:xfrm>
            <a:off x="4289425" y="4062413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6" name="Rectangle 104"/>
          <p:cNvSpPr>
            <a:spLocks noChangeArrowheads="1"/>
          </p:cNvSpPr>
          <p:nvPr/>
        </p:nvSpPr>
        <p:spPr bwMode="auto">
          <a:xfrm>
            <a:off x="4725988" y="4940300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7" name="Rectangle 105"/>
          <p:cNvSpPr>
            <a:spLocks noChangeArrowheads="1"/>
          </p:cNvSpPr>
          <p:nvPr/>
        </p:nvSpPr>
        <p:spPr bwMode="auto">
          <a:xfrm>
            <a:off x="4975225" y="4064000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8" name="Rectangle 106"/>
          <p:cNvSpPr>
            <a:spLocks noChangeArrowheads="1"/>
          </p:cNvSpPr>
          <p:nvPr/>
        </p:nvSpPr>
        <p:spPr bwMode="auto">
          <a:xfrm>
            <a:off x="5422900" y="4938713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79" name="Rectangle 107"/>
          <p:cNvSpPr>
            <a:spLocks noChangeArrowheads="1"/>
          </p:cNvSpPr>
          <p:nvPr/>
        </p:nvSpPr>
        <p:spPr bwMode="auto">
          <a:xfrm>
            <a:off x="5649913" y="4062413"/>
            <a:ext cx="455612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0" name="Rectangle 108"/>
          <p:cNvSpPr>
            <a:spLocks noChangeArrowheads="1"/>
          </p:cNvSpPr>
          <p:nvPr/>
        </p:nvSpPr>
        <p:spPr bwMode="auto">
          <a:xfrm>
            <a:off x="6108700" y="4935538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1" name="Rectangle 109"/>
          <p:cNvSpPr>
            <a:spLocks noChangeArrowheads="1"/>
          </p:cNvSpPr>
          <p:nvPr/>
        </p:nvSpPr>
        <p:spPr bwMode="auto">
          <a:xfrm>
            <a:off x="6346825" y="4064000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2" name="Rectangle 110"/>
          <p:cNvSpPr>
            <a:spLocks noChangeArrowheads="1"/>
          </p:cNvSpPr>
          <p:nvPr/>
        </p:nvSpPr>
        <p:spPr bwMode="auto">
          <a:xfrm>
            <a:off x="6794500" y="4932363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3" name="Rectangle 111"/>
          <p:cNvSpPr>
            <a:spLocks noChangeArrowheads="1"/>
          </p:cNvSpPr>
          <p:nvPr/>
        </p:nvSpPr>
        <p:spPr bwMode="auto">
          <a:xfrm>
            <a:off x="7032625" y="4062413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4" name="Rectangle 112"/>
          <p:cNvSpPr>
            <a:spLocks noChangeArrowheads="1"/>
          </p:cNvSpPr>
          <p:nvPr/>
        </p:nvSpPr>
        <p:spPr bwMode="auto">
          <a:xfrm>
            <a:off x="7480300" y="4940300"/>
            <a:ext cx="455613" cy="254000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5" name="Rectangle 113"/>
          <p:cNvSpPr>
            <a:spLocks noChangeArrowheads="1"/>
          </p:cNvSpPr>
          <p:nvPr/>
        </p:nvSpPr>
        <p:spPr bwMode="auto">
          <a:xfrm>
            <a:off x="7718425" y="4064000"/>
            <a:ext cx="455613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86" name="Rectangle 114"/>
          <p:cNvSpPr>
            <a:spLocks noChangeArrowheads="1"/>
          </p:cNvSpPr>
          <p:nvPr/>
        </p:nvSpPr>
        <p:spPr bwMode="auto">
          <a:xfrm>
            <a:off x="8177213" y="4937125"/>
            <a:ext cx="455612" cy="254000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90"/>
          <p:cNvSpPr>
            <a:spLocks noChangeArrowheads="1"/>
          </p:cNvSpPr>
          <p:nvPr/>
        </p:nvSpPr>
        <p:spPr bwMode="auto">
          <a:xfrm>
            <a:off x="5735477" y="2372810"/>
            <a:ext cx="225485" cy="257678"/>
          </a:xfrm>
          <a:prstGeom prst="rect">
            <a:avLst/>
          </a:prstGeom>
          <a:solidFill>
            <a:srgbClr val="FFCCCC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TextBox 122"/>
          <p:cNvSpPr txBox="1"/>
          <p:nvPr/>
        </p:nvSpPr>
        <p:spPr bwMode="auto">
          <a:xfrm>
            <a:off x="5926234" y="2326659"/>
            <a:ext cx="1257075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processor 1</a:t>
            </a:r>
          </a:p>
        </p:txBody>
      </p:sp>
      <p:sp>
        <p:nvSpPr>
          <p:cNvPr id="124" name="Rectangle 90"/>
          <p:cNvSpPr>
            <a:spLocks noChangeArrowheads="1"/>
          </p:cNvSpPr>
          <p:nvPr/>
        </p:nvSpPr>
        <p:spPr bwMode="auto">
          <a:xfrm>
            <a:off x="7404202" y="2374735"/>
            <a:ext cx="225485" cy="257678"/>
          </a:xfrm>
          <a:prstGeom prst="rect">
            <a:avLst/>
          </a:prstGeom>
          <a:solidFill>
            <a:srgbClr val="C0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TextBox 124"/>
          <p:cNvSpPr txBox="1"/>
          <p:nvPr/>
        </p:nvSpPr>
        <p:spPr bwMode="auto">
          <a:xfrm>
            <a:off x="7594959" y="2328584"/>
            <a:ext cx="1257075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processor 2</a:t>
            </a:r>
          </a:p>
        </p:txBody>
      </p:sp>
      <p:sp>
        <p:nvSpPr>
          <p:cNvPr id="54316" name="Line 44"/>
          <p:cNvSpPr>
            <a:spLocks noChangeShapeType="1"/>
          </p:cNvSpPr>
          <p:nvPr/>
        </p:nvSpPr>
        <p:spPr bwMode="auto">
          <a:xfrm flipV="1">
            <a:off x="8412163" y="39370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19" name="Line 47"/>
          <p:cNvSpPr>
            <a:spLocks noChangeShapeType="1"/>
          </p:cNvSpPr>
          <p:nvPr/>
        </p:nvSpPr>
        <p:spPr bwMode="auto">
          <a:xfrm flipV="1">
            <a:off x="2230438" y="39370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23" name="Line 51"/>
          <p:cNvSpPr>
            <a:spLocks noChangeShapeType="1"/>
          </p:cNvSpPr>
          <p:nvPr/>
        </p:nvSpPr>
        <p:spPr bwMode="auto">
          <a:xfrm flipV="1">
            <a:off x="4972050" y="39370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27" name="Line 55"/>
          <p:cNvSpPr>
            <a:spLocks noChangeShapeType="1"/>
          </p:cNvSpPr>
          <p:nvPr/>
        </p:nvSpPr>
        <p:spPr bwMode="auto">
          <a:xfrm flipV="1">
            <a:off x="2905125" y="39338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28" name="Line 56"/>
          <p:cNvSpPr>
            <a:spLocks noChangeShapeType="1"/>
          </p:cNvSpPr>
          <p:nvPr/>
        </p:nvSpPr>
        <p:spPr bwMode="auto">
          <a:xfrm flipV="1">
            <a:off x="3590925" y="393065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29" name="Line 57"/>
          <p:cNvSpPr>
            <a:spLocks noChangeShapeType="1"/>
          </p:cNvSpPr>
          <p:nvPr/>
        </p:nvSpPr>
        <p:spPr bwMode="auto">
          <a:xfrm flipV="1">
            <a:off x="4287838" y="39274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0" name="Line 58"/>
          <p:cNvSpPr>
            <a:spLocks noChangeShapeType="1"/>
          </p:cNvSpPr>
          <p:nvPr/>
        </p:nvSpPr>
        <p:spPr bwMode="auto">
          <a:xfrm flipV="1">
            <a:off x="5648325" y="393223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1" name="Line 59"/>
          <p:cNvSpPr>
            <a:spLocks noChangeShapeType="1"/>
          </p:cNvSpPr>
          <p:nvPr/>
        </p:nvSpPr>
        <p:spPr bwMode="auto">
          <a:xfrm flipV="1">
            <a:off x="6345238" y="392906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2" name="Line 60"/>
          <p:cNvSpPr>
            <a:spLocks noChangeShapeType="1"/>
          </p:cNvSpPr>
          <p:nvPr/>
        </p:nvSpPr>
        <p:spPr bwMode="auto">
          <a:xfrm flipV="1">
            <a:off x="7031038" y="392588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33" name="Line 61"/>
          <p:cNvSpPr>
            <a:spLocks noChangeShapeType="1"/>
          </p:cNvSpPr>
          <p:nvPr/>
        </p:nvSpPr>
        <p:spPr bwMode="auto">
          <a:xfrm flipV="1">
            <a:off x="7716838" y="393382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47" name="Line 75"/>
          <p:cNvSpPr>
            <a:spLocks noChangeShapeType="1"/>
          </p:cNvSpPr>
          <p:nvPr/>
        </p:nvSpPr>
        <p:spPr bwMode="auto">
          <a:xfrm flipV="1">
            <a:off x="8408988" y="31226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0" name="Line 78"/>
          <p:cNvSpPr>
            <a:spLocks noChangeShapeType="1"/>
          </p:cNvSpPr>
          <p:nvPr/>
        </p:nvSpPr>
        <p:spPr bwMode="auto">
          <a:xfrm flipV="1">
            <a:off x="4968875" y="312261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1" name="Line 79"/>
          <p:cNvSpPr>
            <a:spLocks noChangeShapeType="1"/>
          </p:cNvSpPr>
          <p:nvPr/>
        </p:nvSpPr>
        <p:spPr bwMode="auto">
          <a:xfrm flipV="1">
            <a:off x="2901950" y="311943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2" name="Line 80"/>
          <p:cNvSpPr>
            <a:spLocks noChangeShapeType="1"/>
          </p:cNvSpPr>
          <p:nvPr/>
        </p:nvSpPr>
        <p:spPr bwMode="auto">
          <a:xfrm flipV="1">
            <a:off x="3587750" y="3116263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3" name="Line 81"/>
          <p:cNvSpPr>
            <a:spLocks noChangeShapeType="1"/>
          </p:cNvSpPr>
          <p:nvPr/>
        </p:nvSpPr>
        <p:spPr bwMode="auto">
          <a:xfrm flipV="1">
            <a:off x="4284663" y="311308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4" name="Line 82"/>
          <p:cNvSpPr>
            <a:spLocks noChangeShapeType="1"/>
          </p:cNvSpPr>
          <p:nvPr/>
        </p:nvSpPr>
        <p:spPr bwMode="auto">
          <a:xfrm flipV="1">
            <a:off x="5645150" y="311785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5" name="Line 83"/>
          <p:cNvSpPr>
            <a:spLocks noChangeShapeType="1"/>
          </p:cNvSpPr>
          <p:nvPr/>
        </p:nvSpPr>
        <p:spPr bwMode="auto">
          <a:xfrm flipV="1">
            <a:off x="6342063" y="3114675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6" name="Line 84"/>
          <p:cNvSpPr>
            <a:spLocks noChangeShapeType="1"/>
          </p:cNvSpPr>
          <p:nvPr/>
        </p:nvSpPr>
        <p:spPr bwMode="auto">
          <a:xfrm flipV="1">
            <a:off x="7027863" y="31115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357" name="Line 85"/>
          <p:cNvSpPr>
            <a:spLocks noChangeShapeType="1"/>
          </p:cNvSpPr>
          <p:nvPr/>
        </p:nvSpPr>
        <p:spPr bwMode="auto">
          <a:xfrm flipV="1">
            <a:off x="7713663" y="3119438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15"/>
          <p:cNvGrpSpPr>
            <a:grpSpLocks/>
          </p:cNvGrpSpPr>
          <p:nvPr/>
        </p:nvGrpSpPr>
        <p:grpSpPr bwMode="auto">
          <a:xfrm>
            <a:off x="2333625" y="2187575"/>
            <a:ext cx="3024188" cy="2868613"/>
            <a:chOff x="1470" y="1378"/>
            <a:chExt cx="1905" cy="1807"/>
          </a:xfrm>
        </p:grpSpPr>
        <p:sp>
          <p:nvSpPr>
            <p:cNvPr id="54392" name="Text Box 116"/>
            <p:cNvSpPr txBox="1">
              <a:spLocks noChangeArrowheads="1"/>
            </p:cNvSpPr>
            <p:nvPr/>
          </p:nvSpPr>
          <p:spPr bwMode="auto">
            <a:xfrm>
              <a:off x="1990" y="1378"/>
              <a:ext cx="1385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1">
                  <a:solidFill>
                    <a:schemeClr val="hlink"/>
                  </a:solidFill>
                </a:rPr>
                <a:t>deadline miss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4393" name="Line 117"/>
            <p:cNvSpPr>
              <a:spLocks noChangeShapeType="1"/>
            </p:cNvSpPr>
            <p:nvPr/>
          </p:nvSpPr>
          <p:spPr bwMode="auto">
            <a:xfrm flipH="1">
              <a:off x="1470" y="1633"/>
              <a:ext cx="1268" cy="155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8"/>
          <p:cNvGrpSpPr>
            <a:grpSpLocks/>
          </p:cNvGrpSpPr>
          <p:nvPr/>
        </p:nvGrpSpPr>
        <p:grpSpPr bwMode="auto">
          <a:xfrm>
            <a:off x="1391758" y="2855650"/>
            <a:ext cx="6119813" cy="2786063"/>
            <a:chOff x="744" y="1710"/>
            <a:chExt cx="3855" cy="1755"/>
          </a:xfrm>
        </p:grpSpPr>
        <p:sp>
          <p:nvSpPr>
            <p:cNvPr id="54389" name="Freeform 119"/>
            <p:cNvSpPr>
              <a:spLocks/>
            </p:cNvSpPr>
            <p:nvPr/>
          </p:nvSpPr>
          <p:spPr bwMode="auto">
            <a:xfrm>
              <a:off x="744" y="1710"/>
              <a:ext cx="762" cy="1755"/>
            </a:xfrm>
            <a:custGeom>
              <a:avLst/>
              <a:gdLst>
                <a:gd name="T0" fmla="*/ 328 w 762"/>
                <a:gd name="T1" fmla="*/ 0 h 1755"/>
                <a:gd name="T2" fmla="*/ 89 w 762"/>
                <a:gd name="T3" fmla="*/ 160 h 1755"/>
                <a:gd name="T4" fmla="*/ 0 w 762"/>
                <a:gd name="T5" fmla="*/ 754 h 1755"/>
                <a:gd name="T6" fmla="*/ 36 w 762"/>
                <a:gd name="T7" fmla="*/ 1356 h 1755"/>
                <a:gd name="T8" fmla="*/ 204 w 762"/>
                <a:gd name="T9" fmla="*/ 1675 h 1755"/>
                <a:gd name="T10" fmla="*/ 505 w 762"/>
                <a:gd name="T11" fmla="*/ 1755 h 1755"/>
                <a:gd name="T12" fmla="*/ 674 w 762"/>
                <a:gd name="T13" fmla="*/ 1649 h 1755"/>
                <a:gd name="T14" fmla="*/ 762 w 762"/>
                <a:gd name="T15" fmla="*/ 1241 h 1755"/>
                <a:gd name="T16" fmla="*/ 692 w 762"/>
                <a:gd name="T17" fmla="*/ 674 h 1755"/>
                <a:gd name="T18" fmla="*/ 718 w 762"/>
                <a:gd name="T19" fmla="*/ 186 h 1755"/>
                <a:gd name="T20" fmla="*/ 505 w 762"/>
                <a:gd name="T21" fmla="*/ 0 h 1755"/>
                <a:gd name="T22" fmla="*/ 328 w 762"/>
                <a:gd name="T23" fmla="*/ 0 h 17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2"/>
                <a:gd name="T37" fmla="*/ 0 h 1755"/>
                <a:gd name="T38" fmla="*/ 762 w 762"/>
                <a:gd name="T39" fmla="*/ 1755 h 17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2" h="1755">
                  <a:moveTo>
                    <a:pt x="328" y="0"/>
                  </a:moveTo>
                  <a:lnTo>
                    <a:pt x="89" y="160"/>
                  </a:lnTo>
                  <a:lnTo>
                    <a:pt x="0" y="754"/>
                  </a:lnTo>
                  <a:lnTo>
                    <a:pt x="36" y="1356"/>
                  </a:lnTo>
                  <a:lnTo>
                    <a:pt x="204" y="1675"/>
                  </a:lnTo>
                  <a:lnTo>
                    <a:pt x="505" y="1755"/>
                  </a:lnTo>
                  <a:lnTo>
                    <a:pt x="674" y="1649"/>
                  </a:lnTo>
                  <a:lnTo>
                    <a:pt x="762" y="1241"/>
                  </a:lnTo>
                  <a:lnTo>
                    <a:pt x="692" y="674"/>
                  </a:lnTo>
                  <a:lnTo>
                    <a:pt x="718" y="186"/>
                  </a:lnTo>
                  <a:lnTo>
                    <a:pt x="505" y="0"/>
                  </a:lnTo>
                  <a:lnTo>
                    <a:pt x="328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0" name="Line 120"/>
            <p:cNvSpPr>
              <a:spLocks noChangeShapeType="1"/>
            </p:cNvSpPr>
            <p:nvPr/>
          </p:nvSpPr>
          <p:spPr bwMode="auto">
            <a:xfrm flipH="1">
              <a:off x="1453" y="2596"/>
              <a:ext cx="90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1" name="Text Box 121"/>
            <p:cNvSpPr txBox="1">
              <a:spLocks noChangeArrowheads="1"/>
            </p:cNvSpPr>
            <p:nvPr/>
          </p:nvSpPr>
          <p:spPr bwMode="auto">
            <a:xfrm>
              <a:off x="2326" y="2458"/>
              <a:ext cx="2273" cy="29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Note: “Bin-packing” here.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6" y="1309523"/>
            <a:ext cx="9144000" cy="506137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AKA “Real-Time 101.”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Tardiness bounds for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Early bounds and several later improvements.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Scalability of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Or, what happens when you really implement one…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Other issues.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Enabling non-worst-case </a:t>
            </a:r>
            <a:r>
              <a:rPr lang="en-US" dirty="0" err="1" smtClean="0">
                <a:solidFill>
                  <a:srgbClr val="0000CC"/>
                </a:solidFill>
              </a:rPr>
              <a:t>provisionings</a:t>
            </a:r>
            <a:r>
              <a:rPr lang="en-US" dirty="0" smtClean="0">
                <a:solidFill>
                  <a:srgbClr val="0000CC"/>
                </a:solidFill>
              </a:rPr>
              <a:t>, dealing with I/O, precedence constraints, etc.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Future and ongoing work.</a:t>
            </a:r>
            <a:endParaRPr lang="en-US" sz="28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Global Schedulers of Interest</a:t>
            </a:r>
            <a:br>
              <a:rPr lang="en-US" dirty="0" smtClean="0"/>
            </a:br>
            <a:r>
              <a:rPr lang="en-US" sz="2400" dirty="0" smtClean="0"/>
              <a:t>All Prioritize Jobs by “Priority Points (PPs)” where Earlier Wins</a:t>
            </a:r>
            <a:endParaRPr lang="ru-RU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0" y="1234990"/>
            <a:ext cx="9144000" cy="3725897"/>
          </a:xfrm>
        </p:spPr>
        <p:txBody>
          <a:bodyPr/>
          <a:lstStyle/>
          <a:p>
            <a:r>
              <a:rPr lang="en-US" sz="2800" dirty="0" smtClean="0"/>
              <a:t>Tardiness-bound results exist for these: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Global EDF (G-EDF)</a:t>
            </a:r>
            <a:r>
              <a:rPr lang="en-US" sz="2400" dirty="0" smtClean="0"/>
              <a:t>.</a:t>
            </a:r>
          </a:p>
          <a:p>
            <a:pPr lvl="2"/>
            <a:r>
              <a:rPr lang="en-US" sz="1800" dirty="0" smtClean="0"/>
              <a:t>PP = deadline.</a:t>
            </a:r>
          </a:p>
          <a:p>
            <a:pPr lvl="2"/>
            <a:r>
              <a:rPr lang="en-US" sz="1800" dirty="0" smtClean="0"/>
              <a:t>Tardiness first analyzed in [Devi &amp; Anderson ‘05].</a:t>
            </a:r>
          </a:p>
        </p:txBody>
      </p:sp>
      <p:sp>
        <p:nvSpPr>
          <p:cNvPr id="1007620" name="Rectangle 4"/>
          <p:cNvSpPr>
            <a:spLocks noChangeArrowheads="1"/>
          </p:cNvSpPr>
          <p:nvPr/>
        </p:nvSpPr>
        <p:spPr bwMode="auto">
          <a:xfrm>
            <a:off x="84110" y="5150069"/>
            <a:ext cx="7315200" cy="143984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1" name="Text Box 5"/>
          <p:cNvSpPr txBox="1">
            <a:spLocks noChangeArrowheads="1"/>
          </p:cNvSpPr>
          <p:nvPr/>
        </p:nvSpPr>
        <p:spPr bwMode="auto">
          <a:xfrm>
            <a:off x="6796940" y="5550538"/>
            <a:ext cx="689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chemeClr val="tx1"/>
                </a:solidFill>
              </a:rPr>
              <a:t>Time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007624" name="Rectangle 8"/>
          <p:cNvSpPr>
            <a:spLocks noChangeArrowheads="1"/>
          </p:cNvSpPr>
          <p:nvPr/>
        </p:nvSpPr>
        <p:spPr bwMode="auto">
          <a:xfrm>
            <a:off x="20653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5" name="Rectangle 9"/>
          <p:cNvSpPr>
            <a:spLocks noChangeArrowheads="1"/>
          </p:cNvSpPr>
          <p:nvPr/>
        </p:nvSpPr>
        <p:spPr bwMode="auto">
          <a:xfrm>
            <a:off x="35131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6" name="Rectangle 10"/>
          <p:cNvSpPr>
            <a:spLocks noChangeArrowheads="1"/>
          </p:cNvSpPr>
          <p:nvPr/>
        </p:nvSpPr>
        <p:spPr bwMode="auto">
          <a:xfrm>
            <a:off x="4884710" y="5536250"/>
            <a:ext cx="12192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8" name="Text Box 12"/>
          <p:cNvSpPr txBox="1">
            <a:spLocks noChangeArrowheads="1"/>
          </p:cNvSpPr>
          <p:nvPr/>
        </p:nvSpPr>
        <p:spPr bwMode="auto">
          <a:xfrm>
            <a:off x="5417163" y="5079050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29" name="Line 13"/>
          <p:cNvSpPr>
            <a:spLocks noChangeShapeType="1"/>
          </p:cNvSpPr>
          <p:nvPr/>
        </p:nvSpPr>
        <p:spPr bwMode="auto">
          <a:xfrm>
            <a:off x="312710" y="591725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0" name="Text Box 14"/>
          <p:cNvSpPr txBox="1">
            <a:spLocks noChangeArrowheads="1"/>
          </p:cNvSpPr>
          <p:nvPr/>
        </p:nvSpPr>
        <p:spPr bwMode="auto">
          <a:xfrm>
            <a:off x="1947070" y="5093338"/>
            <a:ext cx="274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r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31" name="Oval 15"/>
          <p:cNvSpPr>
            <a:spLocks noChangeArrowheads="1"/>
          </p:cNvSpPr>
          <p:nvPr/>
        </p:nvSpPr>
        <p:spPr bwMode="auto">
          <a:xfrm>
            <a:off x="5465735" y="569341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5983705" y="5384045"/>
            <a:ext cx="260280" cy="260280"/>
            <a:chOff x="6824505" y="3124395"/>
            <a:chExt cx="260280" cy="260280"/>
          </a:xfrm>
        </p:grpSpPr>
        <p:sp>
          <p:nvSpPr>
            <p:cNvPr id="22" name="Line 57"/>
            <p:cNvSpPr/>
            <p:nvPr/>
          </p:nvSpPr>
          <p:spPr>
            <a:xfrm flipV="1">
              <a:off x="6944940" y="3124395"/>
              <a:ext cx="0" cy="26028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  <p:sp>
          <p:nvSpPr>
            <p:cNvPr id="23" name="Line 58"/>
            <p:cNvSpPr/>
            <p:nvPr/>
          </p:nvSpPr>
          <p:spPr>
            <a:xfrm flipH="1">
              <a:off x="6824505" y="3124395"/>
              <a:ext cx="260280" cy="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</p:grpSp>
      <p:sp>
        <p:nvSpPr>
          <p:cNvPr id="26" name="Line 96"/>
          <p:cNvSpPr/>
          <p:nvPr/>
        </p:nvSpPr>
        <p:spPr>
          <a:xfrm flipV="1">
            <a:off x="7608884" y="5020117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7" name="TextShape 97"/>
          <p:cNvSpPr txBox="1"/>
          <p:nvPr/>
        </p:nvSpPr>
        <p:spPr>
          <a:xfrm>
            <a:off x="7658574" y="5095332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28" name="Line 98"/>
          <p:cNvSpPr/>
          <p:nvPr/>
        </p:nvSpPr>
        <p:spPr>
          <a:xfrm>
            <a:off x="7610713" y="5514104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9" name="TextShape 99"/>
          <p:cNvSpPr txBox="1"/>
          <p:nvPr/>
        </p:nvSpPr>
        <p:spPr>
          <a:xfrm>
            <a:off x="7666803" y="5589319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30" name="Line 185"/>
          <p:cNvSpPr/>
          <p:nvPr/>
        </p:nvSpPr>
        <p:spPr>
          <a:xfrm flipV="1">
            <a:off x="7614730" y="604349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1" name="Line 186"/>
          <p:cNvSpPr/>
          <p:nvPr/>
        </p:nvSpPr>
        <p:spPr>
          <a:xfrm flipH="1">
            <a:off x="7484410" y="6043490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2" name="Rectangle 31"/>
          <p:cNvSpPr/>
          <p:nvPr/>
        </p:nvSpPr>
        <p:spPr>
          <a:xfrm>
            <a:off x="7708961" y="600647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33" name="Oval 15"/>
          <p:cNvSpPr>
            <a:spLocks noChangeArrowheads="1"/>
          </p:cNvSpPr>
          <p:nvPr/>
        </p:nvSpPr>
        <p:spPr bwMode="auto">
          <a:xfrm>
            <a:off x="7499953" y="643438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14221" y="636907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PP</a:t>
            </a:r>
            <a:endParaRPr lang="en-US" sz="1400" dirty="0"/>
          </a:p>
        </p:txBody>
      </p:sp>
      <p:sp>
        <p:nvSpPr>
          <p:cNvPr id="1007627" name="Line 11"/>
          <p:cNvSpPr>
            <a:spLocks noChangeShapeType="1"/>
          </p:cNvSpPr>
          <p:nvPr/>
        </p:nvSpPr>
        <p:spPr bwMode="auto">
          <a:xfrm flipH="1">
            <a:off x="5576859" y="5391788"/>
            <a:ext cx="14671" cy="525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2065310" y="538385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Global Schedulers of Interest</a:t>
            </a:r>
            <a:br>
              <a:rPr lang="en-US" dirty="0" smtClean="0"/>
            </a:br>
            <a:r>
              <a:rPr lang="en-US" sz="2400" dirty="0" smtClean="0"/>
              <a:t>All Prioritize Jobs by “Priority Points (PPs)” where Earlier Wins</a:t>
            </a:r>
            <a:endParaRPr lang="ru-RU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0" y="1234990"/>
            <a:ext cx="9144000" cy="3725897"/>
          </a:xfrm>
        </p:spPr>
        <p:txBody>
          <a:bodyPr/>
          <a:lstStyle/>
          <a:p>
            <a:r>
              <a:rPr lang="en-US" sz="2800" dirty="0" smtClean="0"/>
              <a:t>Tardiness-bound results exist for these:</a:t>
            </a:r>
          </a:p>
          <a:p>
            <a:pPr lvl="1"/>
            <a:r>
              <a:rPr lang="en-US" sz="2400" dirty="0" smtClean="0"/>
              <a:t>Global EDF (G-EDF).</a:t>
            </a:r>
          </a:p>
          <a:p>
            <a:pPr lvl="2"/>
            <a:r>
              <a:rPr lang="en-US" sz="1800" dirty="0" smtClean="0"/>
              <a:t>PP = deadline.</a:t>
            </a:r>
          </a:p>
          <a:p>
            <a:pPr lvl="2"/>
            <a:r>
              <a:rPr lang="en-US" sz="1800" dirty="0" smtClean="0"/>
              <a:t>Tardiness first analyzed in [Devi &amp; Anderson ‘05].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Window-Constrained schedulers </a:t>
            </a:r>
            <a:r>
              <a:rPr lang="en-US" sz="2400" dirty="0" smtClean="0"/>
              <a:t>[</a:t>
            </a:r>
            <a:r>
              <a:rPr lang="en-US" sz="2400" dirty="0" err="1" smtClean="0"/>
              <a:t>Leontyev</a:t>
            </a:r>
            <a:r>
              <a:rPr lang="en-US" sz="2400" dirty="0" smtClean="0"/>
              <a:t> &amp; Anderson ‘07].</a:t>
            </a:r>
          </a:p>
          <a:p>
            <a:pPr lvl="2"/>
            <a:r>
              <a:rPr lang="en-US" sz="1800" dirty="0" smtClean="0"/>
              <a:t>PP remains within a window [r </a:t>
            </a:r>
            <a:r>
              <a:rPr lang="en-US" sz="1800" dirty="0" smtClean="0">
                <a:sym typeface="Symbol"/>
              </a:rPr>
              <a:t> , d + ] and may change with time.</a:t>
            </a:r>
          </a:p>
        </p:txBody>
      </p:sp>
      <p:sp>
        <p:nvSpPr>
          <p:cNvPr id="1007620" name="Rectangle 4"/>
          <p:cNvSpPr>
            <a:spLocks noChangeArrowheads="1"/>
          </p:cNvSpPr>
          <p:nvPr/>
        </p:nvSpPr>
        <p:spPr bwMode="auto">
          <a:xfrm>
            <a:off x="84110" y="5150069"/>
            <a:ext cx="7315200" cy="143984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1" name="Text Box 5"/>
          <p:cNvSpPr txBox="1">
            <a:spLocks noChangeArrowheads="1"/>
          </p:cNvSpPr>
          <p:nvPr/>
        </p:nvSpPr>
        <p:spPr bwMode="auto">
          <a:xfrm>
            <a:off x="6796940" y="5550538"/>
            <a:ext cx="689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chemeClr val="tx1"/>
                </a:solidFill>
              </a:rPr>
              <a:t>Time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007622" name="AutoShape 6"/>
          <p:cNvSpPr>
            <a:spLocks noChangeArrowheads="1"/>
          </p:cNvSpPr>
          <p:nvPr/>
        </p:nvSpPr>
        <p:spPr bwMode="auto">
          <a:xfrm rot="5400000">
            <a:off x="2027210" y="6107750"/>
            <a:ext cx="457200" cy="381000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4" name="Rectangle 8"/>
          <p:cNvSpPr>
            <a:spLocks noChangeArrowheads="1"/>
          </p:cNvSpPr>
          <p:nvPr/>
        </p:nvSpPr>
        <p:spPr bwMode="auto">
          <a:xfrm>
            <a:off x="20653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5" name="Rectangle 9"/>
          <p:cNvSpPr>
            <a:spLocks noChangeArrowheads="1"/>
          </p:cNvSpPr>
          <p:nvPr/>
        </p:nvSpPr>
        <p:spPr bwMode="auto">
          <a:xfrm>
            <a:off x="35131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6" name="Rectangle 10"/>
          <p:cNvSpPr>
            <a:spLocks noChangeArrowheads="1"/>
          </p:cNvSpPr>
          <p:nvPr/>
        </p:nvSpPr>
        <p:spPr bwMode="auto">
          <a:xfrm>
            <a:off x="4884710" y="5536250"/>
            <a:ext cx="12192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8" name="Text Box 12"/>
          <p:cNvSpPr txBox="1">
            <a:spLocks noChangeArrowheads="1"/>
          </p:cNvSpPr>
          <p:nvPr/>
        </p:nvSpPr>
        <p:spPr bwMode="auto">
          <a:xfrm>
            <a:off x="5417163" y="5079050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29" name="Line 13"/>
          <p:cNvSpPr>
            <a:spLocks noChangeShapeType="1"/>
          </p:cNvSpPr>
          <p:nvPr/>
        </p:nvSpPr>
        <p:spPr bwMode="auto">
          <a:xfrm>
            <a:off x="312710" y="591725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0" name="Text Box 14"/>
          <p:cNvSpPr txBox="1">
            <a:spLocks noChangeArrowheads="1"/>
          </p:cNvSpPr>
          <p:nvPr/>
        </p:nvSpPr>
        <p:spPr bwMode="auto">
          <a:xfrm>
            <a:off x="1947070" y="5093338"/>
            <a:ext cx="274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r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31" name="Oval 15"/>
          <p:cNvSpPr>
            <a:spLocks noChangeArrowheads="1"/>
          </p:cNvSpPr>
          <p:nvPr/>
        </p:nvSpPr>
        <p:spPr bwMode="auto">
          <a:xfrm>
            <a:off x="5465735" y="569341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07632" name="Text Box 16"/>
          <p:cNvSpPr txBox="1">
            <a:spLocks noChangeArrowheads="1"/>
          </p:cNvSpPr>
          <p:nvPr/>
        </p:nvSpPr>
        <p:spPr bwMode="auto">
          <a:xfrm>
            <a:off x="633280" y="5079050"/>
            <a:ext cx="5661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r</a:t>
            </a:r>
            <a:r>
              <a:rPr lang="en-US" sz="1800" b="1" dirty="0" smtClean="0">
                <a:solidFill>
                  <a:srgbClr val="C00000"/>
                </a:solidFill>
                <a:sym typeface="Symbol"/>
              </a:rPr>
              <a:t></a:t>
            </a:r>
            <a:r>
              <a:rPr lang="el-GR" sz="1800" b="1" dirty="0" smtClean="0">
                <a:solidFill>
                  <a:srgbClr val="C00000"/>
                </a:solidFill>
                <a:cs typeface="Arial" charset="0"/>
              </a:rPr>
              <a:t>φ</a:t>
            </a:r>
            <a:endParaRPr lang="el-GR" sz="1800" b="1" baseline="-25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007633" name="Line 17"/>
          <p:cNvSpPr>
            <a:spLocks noChangeShapeType="1"/>
          </p:cNvSpPr>
          <p:nvPr/>
        </p:nvSpPr>
        <p:spPr bwMode="auto">
          <a:xfrm flipV="1">
            <a:off x="922310" y="54600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4" name="Line 18"/>
          <p:cNvSpPr>
            <a:spLocks noChangeShapeType="1"/>
          </p:cNvSpPr>
          <p:nvPr/>
        </p:nvSpPr>
        <p:spPr bwMode="auto">
          <a:xfrm flipV="1">
            <a:off x="6256310" y="54600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5" name="Text Box 19"/>
          <p:cNvSpPr txBox="1">
            <a:spLocks noChangeArrowheads="1"/>
          </p:cNvSpPr>
          <p:nvPr/>
        </p:nvSpPr>
        <p:spPr bwMode="auto">
          <a:xfrm>
            <a:off x="5945333" y="5093338"/>
            <a:ext cx="6335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d+</a:t>
            </a:r>
            <a:r>
              <a:rPr lang="el-GR" sz="1800" b="1" dirty="0" smtClean="0">
                <a:solidFill>
                  <a:srgbClr val="C00000"/>
                </a:solidFill>
                <a:cs typeface="Arial" charset="0"/>
              </a:rPr>
              <a:t>ψ</a:t>
            </a:r>
            <a:endParaRPr lang="el-GR" sz="1800" b="1" baseline="-25000" dirty="0">
              <a:solidFill>
                <a:srgbClr val="C00000"/>
              </a:solidFill>
              <a:cs typeface="Arial" charset="0"/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5983705" y="5384045"/>
            <a:ext cx="260280" cy="260280"/>
            <a:chOff x="6824505" y="3124395"/>
            <a:chExt cx="260280" cy="260280"/>
          </a:xfrm>
        </p:grpSpPr>
        <p:sp>
          <p:nvSpPr>
            <p:cNvPr id="22" name="Line 57"/>
            <p:cNvSpPr/>
            <p:nvPr/>
          </p:nvSpPr>
          <p:spPr>
            <a:xfrm flipV="1">
              <a:off x="6944940" y="3124395"/>
              <a:ext cx="0" cy="26028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  <p:sp>
          <p:nvSpPr>
            <p:cNvPr id="23" name="Line 58"/>
            <p:cNvSpPr/>
            <p:nvPr/>
          </p:nvSpPr>
          <p:spPr>
            <a:xfrm flipH="1">
              <a:off x="6824505" y="3124395"/>
              <a:ext cx="260280" cy="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</p:grpSp>
      <p:sp>
        <p:nvSpPr>
          <p:cNvPr id="26" name="Line 96"/>
          <p:cNvSpPr/>
          <p:nvPr/>
        </p:nvSpPr>
        <p:spPr>
          <a:xfrm flipV="1">
            <a:off x="7608884" y="5020117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7" name="TextShape 97"/>
          <p:cNvSpPr txBox="1"/>
          <p:nvPr/>
        </p:nvSpPr>
        <p:spPr>
          <a:xfrm>
            <a:off x="7658574" y="5095332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28" name="Line 98"/>
          <p:cNvSpPr/>
          <p:nvPr/>
        </p:nvSpPr>
        <p:spPr>
          <a:xfrm>
            <a:off x="7610713" y="5514104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9" name="TextShape 99"/>
          <p:cNvSpPr txBox="1"/>
          <p:nvPr/>
        </p:nvSpPr>
        <p:spPr>
          <a:xfrm>
            <a:off x="7666803" y="5589319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30" name="Line 185"/>
          <p:cNvSpPr/>
          <p:nvPr/>
        </p:nvSpPr>
        <p:spPr>
          <a:xfrm flipV="1">
            <a:off x="7614730" y="604349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1" name="Line 186"/>
          <p:cNvSpPr/>
          <p:nvPr/>
        </p:nvSpPr>
        <p:spPr>
          <a:xfrm flipH="1">
            <a:off x="7484410" y="6043490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2" name="Rectangle 31"/>
          <p:cNvSpPr/>
          <p:nvPr/>
        </p:nvSpPr>
        <p:spPr>
          <a:xfrm>
            <a:off x="7708961" y="600647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33" name="Oval 15"/>
          <p:cNvSpPr>
            <a:spLocks noChangeArrowheads="1"/>
          </p:cNvSpPr>
          <p:nvPr/>
        </p:nvSpPr>
        <p:spPr bwMode="auto">
          <a:xfrm>
            <a:off x="7499953" y="643438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14221" y="636907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PP</a:t>
            </a:r>
            <a:endParaRPr lang="en-US" sz="1400" dirty="0"/>
          </a:p>
        </p:txBody>
      </p:sp>
      <p:sp>
        <p:nvSpPr>
          <p:cNvPr id="1007627" name="Line 11"/>
          <p:cNvSpPr>
            <a:spLocks noChangeShapeType="1"/>
          </p:cNvSpPr>
          <p:nvPr/>
        </p:nvSpPr>
        <p:spPr bwMode="auto">
          <a:xfrm flipH="1">
            <a:off x="5576859" y="5391788"/>
            <a:ext cx="14671" cy="525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2065310" y="538385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repeatCount="200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83 0.00555 L -0.4625 0.0055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007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44583 1.11111E-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007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620" grpId="0" animBg="1"/>
      <p:bldP spid="1007621" grpId="0"/>
      <p:bldP spid="1007622" grpId="0" animBg="1"/>
      <p:bldP spid="1007622" grpId="1" animBg="1"/>
      <p:bldP spid="1007624" grpId="0" animBg="1"/>
      <p:bldP spid="1007625" grpId="0" animBg="1"/>
      <p:bldP spid="1007626" grpId="0" animBg="1"/>
      <p:bldP spid="1007628" grpId="0"/>
      <p:bldP spid="1007629" grpId="0" animBg="1"/>
      <p:bldP spid="1007630" grpId="0"/>
      <p:bldP spid="1007631" grpId="0" animBg="1"/>
      <p:bldP spid="1007631" grpId="1" animBg="1"/>
      <p:bldP spid="1007632" grpId="0"/>
      <p:bldP spid="1007633" grpId="0" animBg="1"/>
      <p:bldP spid="1007634" grpId="0" animBg="1"/>
      <p:bldP spid="1007635" grpId="0"/>
      <p:bldP spid="1007627" grpId="0" animBg="1"/>
      <p:bldP spid="10076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Global Schedulers of Interest</a:t>
            </a:r>
            <a:br>
              <a:rPr lang="en-US" dirty="0" smtClean="0"/>
            </a:br>
            <a:r>
              <a:rPr lang="en-US" sz="2400" dirty="0" smtClean="0"/>
              <a:t>All Prioritize Jobs by “Priority Points (PPs)” where Earlier Wins</a:t>
            </a:r>
            <a:endParaRPr lang="ru-RU" sz="2400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0" y="1234990"/>
            <a:ext cx="9144000" cy="3725897"/>
          </a:xfrm>
        </p:spPr>
        <p:txBody>
          <a:bodyPr/>
          <a:lstStyle/>
          <a:p>
            <a:r>
              <a:rPr lang="en-US" sz="2800" dirty="0" smtClean="0"/>
              <a:t>Tardiness-bound results exist for these:</a:t>
            </a:r>
          </a:p>
          <a:p>
            <a:pPr lvl="1"/>
            <a:r>
              <a:rPr lang="en-US" sz="2400" dirty="0" smtClean="0"/>
              <a:t>Global EDF (G-EDF).</a:t>
            </a:r>
          </a:p>
          <a:p>
            <a:pPr lvl="2"/>
            <a:r>
              <a:rPr lang="en-US" sz="1800" dirty="0" smtClean="0"/>
              <a:t>PP = deadline.</a:t>
            </a:r>
          </a:p>
          <a:p>
            <a:pPr lvl="2"/>
            <a:r>
              <a:rPr lang="en-US" sz="1800" dirty="0" smtClean="0"/>
              <a:t>Tardiness first analyzed in [Devi &amp; Anderson ‘05].</a:t>
            </a:r>
          </a:p>
          <a:p>
            <a:pPr lvl="1"/>
            <a:r>
              <a:rPr lang="en-US" sz="2400" dirty="0" smtClean="0"/>
              <a:t>Window-Constrained schedulers [</a:t>
            </a:r>
            <a:r>
              <a:rPr lang="en-US" sz="2400" dirty="0" err="1" smtClean="0"/>
              <a:t>Leontyev</a:t>
            </a:r>
            <a:r>
              <a:rPr lang="en-US" sz="2400" dirty="0" smtClean="0"/>
              <a:t> &amp; Anderson ‘07].</a:t>
            </a:r>
          </a:p>
          <a:p>
            <a:pPr lvl="2"/>
            <a:r>
              <a:rPr lang="en-US" sz="1800" dirty="0" smtClean="0"/>
              <a:t>PP remains within a window [r </a:t>
            </a:r>
            <a:r>
              <a:rPr lang="en-US" sz="1800" dirty="0" smtClean="0">
                <a:sym typeface="Symbol"/>
              </a:rPr>
              <a:t> , d + ] and may change with time.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  <a:sym typeface="Symbol"/>
              </a:rPr>
              <a:t>G-EDF-like (GEL) schedulers</a:t>
            </a:r>
            <a:r>
              <a:rPr lang="en-US" sz="2400" dirty="0" smtClean="0">
                <a:sym typeface="Symbol"/>
              </a:rPr>
              <a:t>.</a:t>
            </a:r>
          </a:p>
          <a:p>
            <a:pPr lvl="2"/>
            <a:r>
              <a:rPr lang="en-US" sz="1800" dirty="0" smtClean="0">
                <a:sym typeface="Symbol"/>
              </a:rPr>
              <a:t>PP is at a fixed time in [r, d].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  <a:sym typeface="Symbol"/>
              </a:rPr>
              <a:t>Global fair lateness (G-FL) </a:t>
            </a:r>
            <a:r>
              <a:rPr lang="en-US" sz="2400" dirty="0" smtClean="0">
                <a:sym typeface="Symbol"/>
              </a:rPr>
              <a:t>[Erickson &amp; Anderson ‘12].</a:t>
            </a:r>
          </a:p>
          <a:p>
            <a:pPr lvl="2"/>
            <a:r>
              <a:rPr lang="en-US" sz="1800" dirty="0" smtClean="0">
                <a:sym typeface="Symbol"/>
              </a:rPr>
              <a:t>The “best” GEL algorithm.</a:t>
            </a:r>
          </a:p>
        </p:txBody>
      </p:sp>
      <p:sp>
        <p:nvSpPr>
          <p:cNvPr id="1007620" name="Rectangle 4"/>
          <p:cNvSpPr>
            <a:spLocks noChangeArrowheads="1"/>
          </p:cNvSpPr>
          <p:nvPr/>
        </p:nvSpPr>
        <p:spPr bwMode="auto">
          <a:xfrm>
            <a:off x="84110" y="5150069"/>
            <a:ext cx="7315200" cy="143984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1" name="Text Box 5"/>
          <p:cNvSpPr txBox="1">
            <a:spLocks noChangeArrowheads="1"/>
          </p:cNvSpPr>
          <p:nvPr/>
        </p:nvSpPr>
        <p:spPr bwMode="auto">
          <a:xfrm>
            <a:off x="6796940" y="5550538"/>
            <a:ext cx="689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chemeClr val="tx1"/>
                </a:solidFill>
              </a:rPr>
              <a:t>Time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007624" name="Rectangle 8"/>
          <p:cNvSpPr>
            <a:spLocks noChangeArrowheads="1"/>
          </p:cNvSpPr>
          <p:nvPr/>
        </p:nvSpPr>
        <p:spPr bwMode="auto">
          <a:xfrm>
            <a:off x="20653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5" name="Rectangle 9"/>
          <p:cNvSpPr>
            <a:spLocks noChangeArrowheads="1"/>
          </p:cNvSpPr>
          <p:nvPr/>
        </p:nvSpPr>
        <p:spPr bwMode="auto">
          <a:xfrm>
            <a:off x="35131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6" name="Rectangle 10"/>
          <p:cNvSpPr>
            <a:spLocks noChangeArrowheads="1"/>
          </p:cNvSpPr>
          <p:nvPr/>
        </p:nvSpPr>
        <p:spPr bwMode="auto">
          <a:xfrm>
            <a:off x="4884710" y="5536250"/>
            <a:ext cx="12192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8" name="Text Box 12"/>
          <p:cNvSpPr txBox="1">
            <a:spLocks noChangeArrowheads="1"/>
          </p:cNvSpPr>
          <p:nvPr/>
        </p:nvSpPr>
        <p:spPr bwMode="auto">
          <a:xfrm>
            <a:off x="5417163" y="5079050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29" name="Line 13"/>
          <p:cNvSpPr>
            <a:spLocks noChangeShapeType="1"/>
          </p:cNvSpPr>
          <p:nvPr/>
        </p:nvSpPr>
        <p:spPr bwMode="auto">
          <a:xfrm>
            <a:off x="312710" y="591725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0" name="Text Box 14"/>
          <p:cNvSpPr txBox="1">
            <a:spLocks noChangeArrowheads="1"/>
          </p:cNvSpPr>
          <p:nvPr/>
        </p:nvSpPr>
        <p:spPr bwMode="auto">
          <a:xfrm>
            <a:off x="1947070" y="5093338"/>
            <a:ext cx="274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r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31" name="Oval 15"/>
          <p:cNvSpPr>
            <a:spLocks noChangeArrowheads="1"/>
          </p:cNvSpPr>
          <p:nvPr/>
        </p:nvSpPr>
        <p:spPr bwMode="auto">
          <a:xfrm>
            <a:off x="4288615" y="569341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5983705" y="5384045"/>
            <a:ext cx="260280" cy="260280"/>
            <a:chOff x="6824505" y="3124395"/>
            <a:chExt cx="260280" cy="260280"/>
          </a:xfrm>
        </p:grpSpPr>
        <p:sp>
          <p:nvSpPr>
            <p:cNvPr id="22" name="Line 57"/>
            <p:cNvSpPr/>
            <p:nvPr/>
          </p:nvSpPr>
          <p:spPr>
            <a:xfrm flipV="1">
              <a:off x="6944940" y="3124395"/>
              <a:ext cx="0" cy="26028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  <p:sp>
          <p:nvSpPr>
            <p:cNvPr id="23" name="Line 58"/>
            <p:cNvSpPr/>
            <p:nvPr/>
          </p:nvSpPr>
          <p:spPr>
            <a:xfrm flipH="1">
              <a:off x="6824505" y="3124395"/>
              <a:ext cx="260280" cy="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</p:grpSp>
      <p:sp>
        <p:nvSpPr>
          <p:cNvPr id="26" name="Line 96"/>
          <p:cNvSpPr/>
          <p:nvPr/>
        </p:nvSpPr>
        <p:spPr>
          <a:xfrm flipV="1">
            <a:off x="7608884" y="5020117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7" name="TextShape 97"/>
          <p:cNvSpPr txBox="1"/>
          <p:nvPr/>
        </p:nvSpPr>
        <p:spPr>
          <a:xfrm>
            <a:off x="7658574" y="5095332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28" name="Line 98"/>
          <p:cNvSpPr/>
          <p:nvPr/>
        </p:nvSpPr>
        <p:spPr>
          <a:xfrm>
            <a:off x="7610713" y="5514104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9" name="TextShape 99"/>
          <p:cNvSpPr txBox="1"/>
          <p:nvPr/>
        </p:nvSpPr>
        <p:spPr>
          <a:xfrm>
            <a:off x="7666803" y="5589319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30" name="Line 185"/>
          <p:cNvSpPr/>
          <p:nvPr/>
        </p:nvSpPr>
        <p:spPr>
          <a:xfrm flipV="1">
            <a:off x="7614730" y="604349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1" name="Line 186"/>
          <p:cNvSpPr/>
          <p:nvPr/>
        </p:nvSpPr>
        <p:spPr>
          <a:xfrm flipH="1">
            <a:off x="7484410" y="6043490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2" name="Rectangle 31"/>
          <p:cNvSpPr/>
          <p:nvPr/>
        </p:nvSpPr>
        <p:spPr>
          <a:xfrm>
            <a:off x="7708961" y="600647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33" name="Oval 15"/>
          <p:cNvSpPr>
            <a:spLocks noChangeArrowheads="1"/>
          </p:cNvSpPr>
          <p:nvPr/>
        </p:nvSpPr>
        <p:spPr bwMode="auto">
          <a:xfrm>
            <a:off x="7499953" y="643438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14221" y="636907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PP</a:t>
            </a:r>
            <a:endParaRPr lang="en-US" sz="1400" dirty="0"/>
          </a:p>
        </p:txBody>
      </p:sp>
      <p:sp>
        <p:nvSpPr>
          <p:cNvPr id="1007627" name="Line 11"/>
          <p:cNvSpPr>
            <a:spLocks noChangeShapeType="1"/>
          </p:cNvSpPr>
          <p:nvPr/>
        </p:nvSpPr>
        <p:spPr bwMode="auto">
          <a:xfrm flipH="1">
            <a:off x="5576859" y="5391788"/>
            <a:ext cx="14671" cy="525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2065310" y="538385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Global Schedulers of Interest</a:t>
            </a:r>
            <a:br>
              <a:rPr lang="en-US" dirty="0" smtClean="0"/>
            </a:br>
            <a:r>
              <a:rPr lang="en-US" sz="2400" dirty="0" smtClean="0"/>
              <a:t>All Prioritize Jobs by “Priority Points (PPs)” where Earlier Wins</a:t>
            </a:r>
            <a:endParaRPr lang="ru-RU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0" y="1234990"/>
            <a:ext cx="9144000" cy="3725897"/>
          </a:xfrm>
        </p:spPr>
        <p:txBody>
          <a:bodyPr/>
          <a:lstStyle/>
          <a:p>
            <a:r>
              <a:rPr lang="en-US" sz="2800" dirty="0" smtClean="0"/>
              <a:t>Tardiness-bound results exist for these:</a:t>
            </a:r>
          </a:p>
          <a:p>
            <a:pPr lvl="1"/>
            <a:r>
              <a:rPr lang="en-US" sz="2400" dirty="0" smtClean="0"/>
              <a:t>Global EDF (G-EDF).</a:t>
            </a:r>
          </a:p>
          <a:p>
            <a:pPr lvl="2"/>
            <a:r>
              <a:rPr lang="en-US" sz="1800" dirty="0" smtClean="0"/>
              <a:t>PP = deadline.</a:t>
            </a:r>
          </a:p>
          <a:p>
            <a:pPr lvl="2"/>
            <a:r>
              <a:rPr lang="en-US" sz="1800" dirty="0" smtClean="0"/>
              <a:t>Tardiness first analyzed in [Devi &amp; Anderson ‘05].</a:t>
            </a:r>
          </a:p>
          <a:p>
            <a:pPr lvl="1"/>
            <a:r>
              <a:rPr lang="en-US" sz="2400" dirty="0" smtClean="0"/>
              <a:t>Window-Constrained schedulers [</a:t>
            </a:r>
            <a:r>
              <a:rPr lang="en-US" sz="2400" dirty="0" err="1" smtClean="0"/>
              <a:t>Leontyev</a:t>
            </a:r>
            <a:r>
              <a:rPr lang="en-US" sz="2400" dirty="0" smtClean="0"/>
              <a:t> &amp; Anderson ‘07].</a:t>
            </a:r>
          </a:p>
          <a:p>
            <a:pPr lvl="2"/>
            <a:r>
              <a:rPr lang="en-US" sz="1800" dirty="0" smtClean="0"/>
              <a:t>PP remains within a window [r </a:t>
            </a:r>
            <a:r>
              <a:rPr lang="en-US" sz="1800" dirty="0" smtClean="0">
                <a:sym typeface="Symbol"/>
              </a:rPr>
              <a:t> , d + ] and may change with time.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  <a:sym typeface="Symbol"/>
              </a:rPr>
              <a:t>G-EDF-like (GEL) schedulers</a:t>
            </a:r>
            <a:r>
              <a:rPr lang="en-US" sz="2400" dirty="0" smtClean="0">
                <a:sym typeface="Symbol"/>
              </a:rPr>
              <a:t>.</a:t>
            </a:r>
          </a:p>
          <a:p>
            <a:pPr lvl="2"/>
            <a:r>
              <a:rPr lang="en-US" sz="1800" dirty="0" smtClean="0">
                <a:sym typeface="Symbol"/>
              </a:rPr>
              <a:t>PP is at a fixed time in [r, d].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  <a:sym typeface="Symbol"/>
              </a:rPr>
              <a:t>Global fair lateness (G-FL) </a:t>
            </a:r>
            <a:r>
              <a:rPr lang="en-US" sz="2400" dirty="0" smtClean="0">
                <a:sym typeface="Symbol"/>
              </a:rPr>
              <a:t>[Erickson &amp; Anderson ‘12].</a:t>
            </a:r>
          </a:p>
          <a:p>
            <a:pPr lvl="2"/>
            <a:r>
              <a:rPr lang="en-US" sz="1800" dirty="0" smtClean="0">
                <a:sym typeface="Symbol"/>
              </a:rPr>
              <a:t>The “best” GEL algorithm.</a:t>
            </a:r>
          </a:p>
        </p:txBody>
      </p:sp>
      <p:sp>
        <p:nvSpPr>
          <p:cNvPr id="1007620" name="Rectangle 4"/>
          <p:cNvSpPr>
            <a:spLocks noChangeArrowheads="1"/>
          </p:cNvSpPr>
          <p:nvPr/>
        </p:nvSpPr>
        <p:spPr bwMode="auto">
          <a:xfrm>
            <a:off x="84110" y="5150069"/>
            <a:ext cx="7315200" cy="143984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7621" name="Text Box 5"/>
          <p:cNvSpPr txBox="1">
            <a:spLocks noChangeArrowheads="1"/>
          </p:cNvSpPr>
          <p:nvPr/>
        </p:nvSpPr>
        <p:spPr bwMode="auto">
          <a:xfrm>
            <a:off x="6796940" y="5550538"/>
            <a:ext cx="689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chemeClr val="tx1"/>
                </a:solidFill>
              </a:rPr>
              <a:t>Time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007624" name="Rectangle 8"/>
          <p:cNvSpPr>
            <a:spLocks noChangeArrowheads="1"/>
          </p:cNvSpPr>
          <p:nvPr/>
        </p:nvSpPr>
        <p:spPr bwMode="auto">
          <a:xfrm>
            <a:off x="20653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5" name="Rectangle 9"/>
          <p:cNvSpPr>
            <a:spLocks noChangeArrowheads="1"/>
          </p:cNvSpPr>
          <p:nvPr/>
        </p:nvSpPr>
        <p:spPr bwMode="auto">
          <a:xfrm>
            <a:off x="3513110" y="5536250"/>
            <a:ext cx="6096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6" name="Rectangle 10"/>
          <p:cNvSpPr>
            <a:spLocks noChangeArrowheads="1"/>
          </p:cNvSpPr>
          <p:nvPr/>
        </p:nvSpPr>
        <p:spPr bwMode="auto">
          <a:xfrm>
            <a:off x="4884710" y="5536250"/>
            <a:ext cx="12192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aseline="-25000">
              <a:solidFill>
                <a:schemeClr val="tx1"/>
              </a:solidFill>
            </a:endParaRPr>
          </a:p>
        </p:txBody>
      </p:sp>
      <p:sp>
        <p:nvSpPr>
          <p:cNvPr id="1007628" name="Text Box 12"/>
          <p:cNvSpPr txBox="1">
            <a:spLocks noChangeArrowheads="1"/>
          </p:cNvSpPr>
          <p:nvPr/>
        </p:nvSpPr>
        <p:spPr bwMode="auto">
          <a:xfrm>
            <a:off x="5417163" y="5079050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29" name="Line 13"/>
          <p:cNvSpPr>
            <a:spLocks noChangeShapeType="1"/>
          </p:cNvSpPr>
          <p:nvPr/>
        </p:nvSpPr>
        <p:spPr bwMode="auto">
          <a:xfrm>
            <a:off x="312710" y="591725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30" name="Text Box 14"/>
          <p:cNvSpPr txBox="1">
            <a:spLocks noChangeArrowheads="1"/>
          </p:cNvSpPr>
          <p:nvPr/>
        </p:nvSpPr>
        <p:spPr bwMode="auto">
          <a:xfrm>
            <a:off x="1947070" y="5093338"/>
            <a:ext cx="274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C00000"/>
                </a:solidFill>
              </a:rPr>
              <a:t>r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007631" name="Oval 15"/>
          <p:cNvSpPr>
            <a:spLocks noChangeArrowheads="1"/>
          </p:cNvSpPr>
          <p:nvPr/>
        </p:nvSpPr>
        <p:spPr bwMode="auto">
          <a:xfrm>
            <a:off x="4288615" y="569341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5983705" y="5384045"/>
            <a:ext cx="260280" cy="260280"/>
            <a:chOff x="6824505" y="3124395"/>
            <a:chExt cx="260280" cy="260280"/>
          </a:xfrm>
        </p:grpSpPr>
        <p:sp>
          <p:nvSpPr>
            <p:cNvPr id="22" name="Line 57"/>
            <p:cNvSpPr/>
            <p:nvPr/>
          </p:nvSpPr>
          <p:spPr>
            <a:xfrm flipV="1">
              <a:off x="6944940" y="3124395"/>
              <a:ext cx="0" cy="26028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  <p:sp>
          <p:nvSpPr>
            <p:cNvPr id="23" name="Line 58"/>
            <p:cNvSpPr/>
            <p:nvPr/>
          </p:nvSpPr>
          <p:spPr>
            <a:xfrm flipH="1">
              <a:off x="6824505" y="3124395"/>
              <a:ext cx="260280" cy="0"/>
            </a:xfrm>
            <a:prstGeom prst="line">
              <a:avLst/>
            </a:prstGeom>
            <a:ln w="18360">
              <a:solidFill>
                <a:srgbClr val="0000CC"/>
              </a:solidFill>
              <a:round/>
            </a:ln>
          </p:spPr>
        </p:sp>
      </p:grpSp>
      <p:sp>
        <p:nvSpPr>
          <p:cNvPr id="26" name="Line 96"/>
          <p:cNvSpPr/>
          <p:nvPr/>
        </p:nvSpPr>
        <p:spPr>
          <a:xfrm flipV="1">
            <a:off x="7608884" y="5020117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7" name="TextShape 97"/>
          <p:cNvSpPr txBox="1"/>
          <p:nvPr/>
        </p:nvSpPr>
        <p:spPr>
          <a:xfrm>
            <a:off x="7658574" y="5095332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28" name="Line 98"/>
          <p:cNvSpPr/>
          <p:nvPr/>
        </p:nvSpPr>
        <p:spPr>
          <a:xfrm>
            <a:off x="7610713" y="5514104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9" name="TextShape 99"/>
          <p:cNvSpPr txBox="1"/>
          <p:nvPr/>
        </p:nvSpPr>
        <p:spPr>
          <a:xfrm>
            <a:off x="7666803" y="5589319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30" name="Line 185"/>
          <p:cNvSpPr/>
          <p:nvPr/>
        </p:nvSpPr>
        <p:spPr>
          <a:xfrm flipV="1">
            <a:off x="7614730" y="604349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1" name="Line 186"/>
          <p:cNvSpPr/>
          <p:nvPr/>
        </p:nvSpPr>
        <p:spPr>
          <a:xfrm flipH="1">
            <a:off x="7484410" y="6043490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32" name="Rectangle 31"/>
          <p:cNvSpPr/>
          <p:nvPr/>
        </p:nvSpPr>
        <p:spPr>
          <a:xfrm>
            <a:off x="7708961" y="600647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33" name="Oval 15"/>
          <p:cNvSpPr>
            <a:spLocks noChangeArrowheads="1"/>
          </p:cNvSpPr>
          <p:nvPr/>
        </p:nvSpPr>
        <p:spPr bwMode="auto">
          <a:xfrm>
            <a:off x="7499953" y="6434380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14221" y="636907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PP</a:t>
            </a:r>
            <a:endParaRPr lang="en-US" sz="1400" dirty="0"/>
          </a:p>
        </p:txBody>
      </p:sp>
      <p:sp>
        <p:nvSpPr>
          <p:cNvPr id="1007627" name="Line 11"/>
          <p:cNvSpPr>
            <a:spLocks noChangeShapeType="1"/>
          </p:cNvSpPr>
          <p:nvPr/>
        </p:nvSpPr>
        <p:spPr bwMode="auto">
          <a:xfrm flipH="1">
            <a:off x="5576859" y="5391788"/>
            <a:ext cx="14671" cy="525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2065310" y="538385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Rounded Rectangle 34"/>
          <p:cNvSpPr/>
          <p:nvPr/>
        </p:nvSpPr>
        <p:spPr bwMode="auto">
          <a:xfrm>
            <a:off x="1423448" y="1508289"/>
            <a:ext cx="6108569" cy="3318235"/>
          </a:xfrm>
          <a:prstGeom prst="round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 bwMode="auto">
          <a:xfrm>
            <a:off x="1739489" y="1602556"/>
            <a:ext cx="5424883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Window-Constrained Schedulers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2177593" y="2422689"/>
            <a:ext cx="4703975" cy="2036189"/>
          </a:xfrm>
          <a:prstGeom prst="round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 bwMode="auto">
          <a:xfrm>
            <a:off x="3145655" y="2480820"/>
            <a:ext cx="2789033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GEL Schedulers</a:t>
            </a:r>
          </a:p>
        </p:txBody>
      </p:sp>
      <p:sp>
        <p:nvSpPr>
          <p:cNvPr id="39" name="Oval 38"/>
          <p:cNvSpPr/>
          <p:nvPr/>
        </p:nvSpPr>
        <p:spPr bwMode="auto">
          <a:xfrm>
            <a:off x="3007151" y="3648173"/>
            <a:ext cx="179109" cy="179109"/>
          </a:xfrm>
          <a:prstGeom prst="ellipse">
            <a:avLst/>
          </a:prstGeom>
          <a:solidFill>
            <a:srgbClr val="0000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 bwMode="auto">
          <a:xfrm>
            <a:off x="5704788" y="3630891"/>
            <a:ext cx="179109" cy="179109"/>
          </a:xfrm>
          <a:prstGeom prst="ellipse">
            <a:avLst/>
          </a:prstGeom>
          <a:solidFill>
            <a:srgbClr val="0000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 bwMode="auto">
          <a:xfrm>
            <a:off x="2600471" y="3161121"/>
            <a:ext cx="1301959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G-EDF</a:t>
            </a:r>
          </a:p>
        </p:txBody>
      </p:sp>
      <p:sp>
        <p:nvSpPr>
          <p:cNvPr id="42" name="TextBox 41"/>
          <p:cNvSpPr txBox="1"/>
          <p:nvPr/>
        </p:nvSpPr>
        <p:spPr bwMode="auto">
          <a:xfrm>
            <a:off x="5288682" y="3172117"/>
            <a:ext cx="1003801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G-FL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GEL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5" y="1646466"/>
            <a:ext cx="8784771" cy="4114800"/>
          </a:xfrm>
        </p:spPr>
        <p:txBody>
          <a:bodyPr/>
          <a:lstStyle/>
          <a:p>
            <a:r>
              <a:rPr lang="en-US" dirty="0" smtClean="0"/>
              <a:t>We’ll focus on </a:t>
            </a:r>
            <a:r>
              <a:rPr lang="en-US" dirty="0" smtClean="0">
                <a:solidFill>
                  <a:srgbClr val="C00000"/>
                </a:solidFill>
              </a:rPr>
              <a:t>GEL schedulers</a:t>
            </a:r>
            <a:r>
              <a:rPr lang="en-US" dirty="0" smtClean="0"/>
              <a:t>.</a:t>
            </a:r>
          </a:p>
          <a:p>
            <a:r>
              <a:rPr lang="en-US" dirty="0" smtClean="0">
                <a:sym typeface="Symbol"/>
              </a:rPr>
              <a:t>To summarize, under a GEL scheduler,</a:t>
            </a:r>
          </a:p>
          <a:p>
            <a:pPr lvl="1"/>
            <a:r>
              <a:rPr lang="en-US" dirty="0" smtClean="0">
                <a:sym typeface="Symbol"/>
              </a:rPr>
              <a:t>each task 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has a </a:t>
            </a:r>
            <a:r>
              <a:rPr lang="en-US" b="1" dirty="0" smtClean="0">
                <a:solidFill>
                  <a:srgbClr val="C00000"/>
                </a:solidFill>
                <a:sym typeface="Symbol"/>
              </a:rPr>
              <a:t>relative</a:t>
            </a:r>
            <a:r>
              <a:rPr lang="en-US" dirty="0" smtClean="0">
                <a:sym typeface="Symbol"/>
              </a:rPr>
              <a:t> </a:t>
            </a:r>
            <a:r>
              <a:rPr lang="en-US" b="1" dirty="0" smtClean="0">
                <a:solidFill>
                  <a:srgbClr val="C00000"/>
                </a:solidFill>
                <a:sym typeface="Symbol"/>
              </a:rPr>
              <a:t>priority point (PP)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2"/>
            <a:r>
              <a:rPr lang="en-US" dirty="0" smtClean="0">
                <a:sym typeface="Symbol"/>
              </a:rPr>
              <a:t>A job of 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released at time r has an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absolute PP </a:t>
            </a:r>
            <a:r>
              <a:rPr lang="en-US" dirty="0" smtClean="0">
                <a:sym typeface="Symbol"/>
              </a:rPr>
              <a:t>at time r + Y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2"/>
            <a:r>
              <a:rPr lang="en-US" dirty="0" smtClean="0"/>
              <a:t>Early PPs have priority over later ones.</a:t>
            </a:r>
          </a:p>
          <a:p>
            <a:pPr lvl="2"/>
            <a:r>
              <a:rPr lang="en-US" b="1" dirty="0" smtClean="0"/>
              <a:t>Ex: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Under G-EDF, Y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=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’s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relative deadline.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" y="1581150"/>
            <a:ext cx="7848600" cy="4114800"/>
          </a:xfrm>
        </p:spPr>
        <p:txBody>
          <a:bodyPr/>
          <a:lstStyle/>
          <a:p>
            <a:r>
              <a:rPr lang="en-US" dirty="0" smtClean="0"/>
              <a:t>A job of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released at time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</a:t>
            </a:r>
            <a:r>
              <a:rPr lang="en-US" dirty="0" smtClean="0">
                <a:sym typeface="Symbol"/>
              </a:rPr>
              <a:t> and that completes at time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dirty="0" smtClean="0">
                <a:sym typeface="Symbol"/>
              </a:rPr>
              <a:t> has</a:t>
            </a:r>
          </a:p>
          <a:p>
            <a:pPr lvl="1"/>
            <a:r>
              <a:rPr lang="en-US" dirty="0" smtClean="0">
                <a:sym typeface="Symbol"/>
              </a:rPr>
              <a:t>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response time </a:t>
            </a:r>
            <a:r>
              <a:rPr lang="en-US" dirty="0" smtClean="0">
                <a:sym typeface="Symbol"/>
              </a:rPr>
              <a:t>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c </a:t>
            </a:r>
            <a:r>
              <a:rPr lang="en-US" smtClean="0">
                <a:solidFill>
                  <a:srgbClr val="C00000"/>
                </a:solidFill>
                <a:sym typeface="Symbol"/>
              </a:rPr>
              <a:t> </a:t>
            </a:r>
            <a:r>
              <a:rPr lang="en-US" smtClean="0">
                <a:solidFill>
                  <a:srgbClr val="C00000"/>
                </a:solidFill>
                <a:sym typeface="Symbol"/>
              </a:rPr>
              <a:t>r</a:t>
            </a:r>
            <a:r>
              <a:rPr lang="en-US" smtClean="0">
                <a:sym typeface="Symbol"/>
              </a:rPr>
              <a:t>,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lateness</a:t>
            </a:r>
            <a:r>
              <a:rPr lang="en-US" dirty="0" smtClean="0">
                <a:sym typeface="Symbol"/>
              </a:rPr>
              <a:t> 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c  (r + 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</a:t>
            </a:r>
            <a:r>
              <a:rPr lang="en-US" dirty="0" smtClean="0">
                <a:sym typeface="Symbol"/>
              </a:rPr>
              <a:t>, and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sym typeface="Symbol"/>
              </a:rPr>
              <a:t>tardiness</a:t>
            </a:r>
            <a:r>
              <a:rPr lang="en-US" dirty="0" smtClean="0">
                <a:sym typeface="Symbol"/>
              </a:rPr>
              <a:t> equal to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max(0, c  (r + 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))</a:t>
            </a:r>
            <a:r>
              <a:rPr lang="en-US" dirty="0" smtClean="0">
                <a:sym typeface="Symbol"/>
              </a:rPr>
              <a:t>. </a:t>
            </a:r>
          </a:p>
          <a:p>
            <a:r>
              <a:rPr lang="en-US" dirty="0" smtClean="0">
                <a:sym typeface="Symbol"/>
              </a:rPr>
              <a:t>We assume:</a:t>
            </a:r>
          </a:p>
          <a:p>
            <a:pPr lvl="1"/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 1,</a:t>
            </a:r>
          </a:p>
          <a:p>
            <a:pPr lvl="1"/>
            <a:r>
              <a:rPr lang="en-US" sz="3200" dirty="0" smtClean="0">
                <a:sym typeface="Symbol"/>
              </a:rPr>
              <a:t>U() </a:t>
            </a:r>
            <a:r>
              <a:rPr lang="en-US" dirty="0" smtClean="0">
                <a:sym typeface="Symbol"/>
              </a:rPr>
              <a:t> m, and</a:t>
            </a:r>
          </a:p>
          <a:p>
            <a:pPr lvl="1"/>
            <a:r>
              <a:rPr lang="en-US" dirty="0" smtClean="0">
                <a:sym typeface="Symbol"/>
              </a:rPr>
              <a:t>n &gt; m.</a:t>
            </a:r>
          </a:p>
        </p:txBody>
      </p:sp>
      <p:sp>
        <p:nvSpPr>
          <p:cNvPr id="194" name="CustomShape 10"/>
          <p:cNvSpPr/>
          <p:nvPr/>
        </p:nvSpPr>
        <p:spPr>
          <a:xfrm>
            <a:off x="4739565" y="5559885"/>
            <a:ext cx="780480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195" name="Line 57"/>
          <p:cNvSpPr/>
          <p:nvPr/>
        </p:nvSpPr>
        <p:spPr>
          <a:xfrm flipV="1">
            <a:off x="7859310" y="529996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96" name="Line 58"/>
          <p:cNvSpPr/>
          <p:nvPr/>
        </p:nvSpPr>
        <p:spPr>
          <a:xfrm flipH="1">
            <a:off x="7738875" y="5299965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97" name="Line 75"/>
          <p:cNvSpPr/>
          <p:nvPr/>
        </p:nvSpPr>
        <p:spPr>
          <a:xfrm>
            <a:off x="4739565" y="5950485"/>
            <a:ext cx="4033440" cy="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198" name="Line 76"/>
          <p:cNvSpPr/>
          <p:nvPr/>
        </p:nvSpPr>
        <p:spPr>
          <a:xfrm>
            <a:off x="473956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99" name="Line 77"/>
          <p:cNvSpPr/>
          <p:nvPr/>
        </p:nvSpPr>
        <p:spPr>
          <a:xfrm>
            <a:off x="526012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0" name="Line 78"/>
          <p:cNvSpPr/>
          <p:nvPr/>
        </p:nvSpPr>
        <p:spPr>
          <a:xfrm>
            <a:off x="630088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1" name="Line 79"/>
          <p:cNvSpPr/>
          <p:nvPr/>
        </p:nvSpPr>
        <p:spPr>
          <a:xfrm>
            <a:off x="682108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2" name="Line 80"/>
          <p:cNvSpPr/>
          <p:nvPr/>
        </p:nvSpPr>
        <p:spPr>
          <a:xfrm>
            <a:off x="682108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3" name="Line 81"/>
          <p:cNvSpPr/>
          <p:nvPr/>
        </p:nvSpPr>
        <p:spPr>
          <a:xfrm>
            <a:off x="682108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4" name="Line 86"/>
          <p:cNvSpPr/>
          <p:nvPr/>
        </p:nvSpPr>
        <p:spPr>
          <a:xfrm>
            <a:off x="838240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05" name="Line 96"/>
          <p:cNvSpPr/>
          <p:nvPr/>
        </p:nvSpPr>
        <p:spPr>
          <a:xfrm flipV="1">
            <a:off x="4739565" y="6239340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06" name="TextShape 97"/>
          <p:cNvSpPr txBox="1"/>
          <p:nvPr/>
        </p:nvSpPr>
        <p:spPr>
          <a:xfrm>
            <a:off x="4715685" y="6325065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207" name="Line 98"/>
          <p:cNvSpPr/>
          <p:nvPr/>
        </p:nvSpPr>
        <p:spPr>
          <a:xfrm>
            <a:off x="6078210" y="6239340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08" name="TextShape 99"/>
          <p:cNvSpPr txBox="1"/>
          <p:nvPr/>
        </p:nvSpPr>
        <p:spPr>
          <a:xfrm>
            <a:off x="6113280" y="6325065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209" name="Line 105"/>
          <p:cNvSpPr/>
          <p:nvPr/>
        </p:nvSpPr>
        <p:spPr>
          <a:xfrm>
            <a:off x="734164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0" name="Line 106"/>
          <p:cNvSpPr/>
          <p:nvPr/>
        </p:nvSpPr>
        <p:spPr>
          <a:xfrm>
            <a:off x="499984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1" name="Line 107"/>
          <p:cNvSpPr/>
          <p:nvPr/>
        </p:nvSpPr>
        <p:spPr>
          <a:xfrm>
            <a:off x="552004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2" name="Line 108"/>
          <p:cNvSpPr/>
          <p:nvPr/>
        </p:nvSpPr>
        <p:spPr>
          <a:xfrm>
            <a:off x="604060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3" name="Line 109"/>
          <p:cNvSpPr/>
          <p:nvPr/>
        </p:nvSpPr>
        <p:spPr>
          <a:xfrm>
            <a:off x="656116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4" name="Line 110"/>
          <p:cNvSpPr/>
          <p:nvPr/>
        </p:nvSpPr>
        <p:spPr>
          <a:xfrm>
            <a:off x="708136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5" name="Line 111"/>
          <p:cNvSpPr/>
          <p:nvPr/>
        </p:nvSpPr>
        <p:spPr>
          <a:xfrm>
            <a:off x="760192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6" name="Line 112"/>
          <p:cNvSpPr/>
          <p:nvPr/>
        </p:nvSpPr>
        <p:spPr>
          <a:xfrm>
            <a:off x="812248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17" name="Line 172"/>
          <p:cNvSpPr/>
          <p:nvPr/>
        </p:nvSpPr>
        <p:spPr>
          <a:xfrm flipV="1">
            <a:off x="4739565" y="5429925"/>
            <a:ext cx="0" cy="520560"/>
          </a:xfrm>
          <a:prstGeom prst="line">
            <a:avLst/>
          </a:prstGeom>
          <a:ln w="3672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218" name="Line 177"/>
          <p:cNvSpPr/>
          <p:nvPr/>
        </p:nvSpPr>
        <p:spPr>
          <a:xfrm flipV="1">
            <a:off x="6821085" y="5429925"/>
            <a:ext cx="0" cy="520560"/>
          </a:xfrm>
          <a:prstGeom prst="line">
            <a:avLst/>
          </a:prstGeom>
          <a:ln w="36720">
            <a:solidFill>
              <a:srgbClr val="000000"/>
            </a:solidFill>
            <a:round/>
            <a:headEnd type="triangle" w="med" len="med"/>
          </a:ln>
        </p:spPr>
      </p:sp>
      <p:sp>
        <p:nvSpPr>
          <p:cNvPr id="219" name="Line 185"/>
          <p:cNvSpPr/>
          <p:nvPr/>
        </p:nvSpPr>
        <p:spPr>
          <a:xfrm flipV="1">
            <a:off x="7478100" y="636930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20" name="Line 186"/>
          <p:cNvSpPr/>
          <p:nvPr/>
        </p:nvSpPr>
        <p:spPr>
          <a:xfrm flipH="1">
            <a:off x="7347780" y="6369300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21" name="TextShape 190"/>
          <p:cNvSpPr txBox="1"/>
          <p:nvPr/>
        </p:nvSpPr>
        <p:spPr>
          <a:xfrm>
            <a:off x="4307205" y="5511645"/>
            <a:ext cx="519840" cy="75456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2800" dirty="0" err="1" smtClean="0">
                <a:latin typeface="Times New Roman"/>
                <a:ea typeface="Times New Roman"/>
              </a:rPr>
              <a:t>τ</a:t>
            </a:r>
            <a:r>
              <a:rPr lang="en-US" sz="2800" baseline="-25000" dirty="0" err="1" smtClean="0"/>
              <a:t>i</a:t>
            </a:r>
            <a:endParaRPr baseline="-25000" dirty="0"/>
          </a:p>
        </p:txBody>
      </p:sp>
      <p:sp>
        <p:nvSpPr>
          <p:cNvPr id="222" name="Line 191"/>
          <p:cNvSpPr/>
          <p:nvPr/>
        </p:nvSpPr>
        <p:spPr>
          <a:xfrm>
            <a:off x="786220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23" name="Line 192"/>
          <p:cNvSpPr/>
          <p:nvPr/>
        </p:nvSpPr>
        <p:spPr>
          <a:xfrm>
            <a:off x="5780325" y="5690205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224" name="CustomShape 10"/>
          <p:cNvSpPr/>
          <p:nvPr/>
        </p:nvSpPr>
        <p:spPr>
          <a:xfrm>
            <a:off x="7073190" y="5559885"/>
            <a:ext cx="780480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225" name="CustomShape 10"/>
          <p:cNvSpPr/>
          <p:nvPr/>
        </p:nvSpPr>
        <p:spPr>
          <a:xfrm>
            <a:off x="5777790" y="5559885"/>
            <a:ext cx="262815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226" name="TextShape 99"/>
          <p:cNvSpPr txBox="1"/>
          <p:nvPr/>
        </p:nvSpPr>
        <p:spPr>
          <a:xfrm>
            <a:off x="8275455" y="5934540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Time</a:t>
            </a:r>
            <a:endParaRPr sz="1200" dirty="0">
              <a:solidFill>
                <a:srgbClr val="002060"/>
              </a:solidFill>
            </a:endParaRPr>
          </a:p>
        </p:txBody>
      </p:sp>
      <p:cxnSp>
        <p:nvCxnSpPr>
          <p:cNvPr id="227" name="Straight Arrow Connector 226"/>
          <p:cNvCxnSpPr/>
          <p:nvPr/>
        </p:nvCxnSpPr>
        <p:spPr bwMode="auto">
          <a:xfrm>
            <a:off x="4739565" y="5076825"/>
            <a:ext cx="3119745" cy="9525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28" name="Straight Arrow Connector 227"/>
          <p:cNvCxnSpPr/>
          <p:nvPr/>
        </p:nvCxnSpPr>
        <p:spPr bwMode="auto">
          <a:xfrm>
            <a:off x="6821085" y="4667250"/>
            <a:ext cx="1038225" cy="0"/>
          </a:xfrm>
          <a:prstGeom prst="straightConnector1">
            <a:avLst/>
          </a:prstGeom>
          <a:noFill/>
          <a:ln w="41275" cap="flat" cmpd="sng" algn="ctr">
            <a:solidFill>
              <a:srgbClr val="C0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29" name="TextShape 97"/>
          <p:cNvSpPr txBox="1"/>
          <p:nvPr/>
        </p:nvSpPr>
        <p:spPr>
          <a:xfrm>
            <a:off x="5414010" y="4702170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dirty="0" smtClean="0"/>
              <a:t>Response Time</a:t>
            </a:r>
            <a:endParaRPr sz="1600" dirty="0"/>
          </a:p>
        </p:txBody>
      </p:sp>
      <p:sp>
        <p:nvSpPr>
          <p:cNvPr id="230" name="TextShape 97"/>
          <p:cNvSpPr txBox="1"/>
          <p:nvPr/>
        </p:nvSpPr>
        <p:spPr>
          <a:xfrm>
            <a:off x="6025615" y="4237725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dirty="0" smtClean="0">
                <a:solidFill>
                  <a:srgbClr val="C00000"/>
                </a:solidFill>
              </a:rPr>
              <a:t>Tardiness = Lateness     </a:t>
            </a:r>
            <a:endParaRPr sz="1600" dirty="0">
              <a:solidFill>
                <a:srgbClr val="C00000"/>
              </a:solidFill>
            </a:endParaRPr>
          </a:p>
        </p:txBody>
      </p:sp>
      <p:sp>
        <p:nvSpPr>
          <p:cNvPr id="231" name="TextShape 99"/>
          <p:cNvSpPr txBox="1"/>
          <p:nvPr/>
        </p:nvSpPr>
        <p:spPr>
          <a:xfrm>
            <a:off x="7686185" y="5886915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c</a:t>
            </a:r>
            <a:endParaRPr sz="1200" dirty="0">
              <a:solidFill>
                <a:srgbClr val="002060"/>
              </a:solidFill>
            </a:endParaRPr>
          </a:p>
        </p:txBody>
      </p:sp>
      <p:sp>
        <p:nvSpPr>
          <p:cNvPr id="232" name="TextShape 99"/>
          <p:cNvSpPr txBox="1"/>
          <p:nvPr/>
        </p:nvSpPr>
        <p:spPr>
          <a:xfrm>
            <a:off x="4617855" y="5886915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r</a:t>
            </a:r>
            <a:endParaRPr sz="1200" dirty="0">
              <a:solidFill>
                <a:srgbClr val="002060"/>
              </a:solidFill>
            </a:endParaRPr>
          </a:p>
        </p:txBody>
      </p:sp>
      <p:cxnSp>
        <p:nvCxnSpPr>
          <p:cNvPr id="234" name="Straight Arrow Connector 233"/>
          <p:cNvCxnSpPr/>
          <p:nvPr/>
        </p:nvCxnSpPr>
        <p:spPr bwMode="auto">
          <a:xfrm>
            <a:off x="4739565" y="5385690"/>
            <a:ext cx="2081520" cy="0"/>
          </a:xfrm>
          <a:prstGeom prst="straightConnector1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35" name="Rectangle 234"/>
          <p:cNvSpPr/>
          <p:nvPr/>
        </p:nvSpPr>
        <p:spPr>
          <a:xfrm>
            <a:off x="7498761" y="6332280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236" name="TextShape 99"/>
          <p:cNvSpPr txBox="1"/>
          <p:nvPr/>
        </p:nvSpPr>
        <p:spPr>
          <a:xfrm>
            <a:off x="5629065" y="5082030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T</a:t>
            </a:r>
            <a:r>
              <a:rPr lang="en-US" sz="1600" baseline="-25000" dirty="0" smtClean="0">
                <a:solidFill>
                  <a:srgbClr val="002060"/>
                </a:solidFill>
              </a:rPr>
              <a:t>i</a:t>
            </a:r>
            <a:endParaRPr sz="1200" baseline="-25000" dirty="0">
              <a:solidFill>
                <a:srgbClr val="002060"/>
              </a:solidFill>
            </a:endParaRPr>
          </a:p>
        </p:txBody>
      </p:sp>
      <p:sp>
        <p:nvSpPr>
          <p:cNvPr id="238" name="Rectangle 237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9" name="TextBox 238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Task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581150"/>
            <a:ext cx="8448675" cy="4114800"/>
          </a:xfrm>
        </p:spPr>
        <p:txBody>
          <a:bodyPr/>
          <a:lstStyle/>
          <a:p>
            <a:r>
              <a:rPr lang="en-US" dirty="0" smtClean="0"/>
              <a:t>We’ll illustrate all analysis using this task system: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 = {(4,5), (4,5), (8,20)}, m = 2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ym typeface="Symbol"/>
              </a:rPr>
              <a:t>Here is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G-EDF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schedule</a:t>
            </a:r>
            <a:r>
              <a:rPr lang="en-US" dirty="0" smtClean="0">
                <a:sym typeface="Symbol"/>
              </a:rPr>
              <a:t> for :</a:t>
            </a:r>
          </a:p>
          <a:p>
            <a:pPr lvl="1"/>
            <a:endParaRPr lang="en-US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8" name="Line 44"/>
          <p:cNvSpPr>
            <a:spLocks noChangeShapeType="1"/>
          </p:cNvSpPr>
          <p:nvPr/>
        </p:nvSpPr>
        <p:spPr bwMode="auto">
          <a:xfrm>
            <a:off x="78034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45"/>
          <p:cNvSpPr>
            <a:spLocks noChangeShapeType="1"/>
          </p:cNvSpPr>
          <p:nvPr/>
        </p:nvSpPr>
        <p:spPr bwMode="auto">
          <a:xfrm>
            <a:off x="75748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>
            <a:off x="73462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47"/>
          <p:cNvSpPr>
            <a:spLocks noChangeShapeType="1"/>
          </p:cNvSpPr>
          <p:nvPr/>
        </p:nvSpPr>
        <p:spPr bwMode="auto">
          <a:xfrm>
            <a:off x="48316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48"/>
          <p:cNvSpPr>
            <a:spLocks noChangeShapeType="1"/>
          </p:cNvSpPr>
          <p:nvPr/>
        </p:nvSpPr>
        <p:spPr bwMode="auto">
          <a:xfrm>
            <a:off x="32314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49"/>
          <p:cNvSpPr>
            <a:spLocks noChangeShapeType="1"/>
          </p:cNvSpPr>
          <p:nvPr/>
        </p:nvSpPr>
        <p:spPr bwMode="auto">
          <a:xfrm>
            <a:off x="43744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Line 50"/>
          <p:cNvSpPr>
            <a:spLocks noChangeShapeType="1"/>
          </p:cNvSpPr>
          <p:nvPr/>
        </p:nvSpPr>
        <p:spPr bwMode="auto">
          <a:xfrm>
            <a:off x="41458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51"/>
          <p:cNvSpPr>
            <a:spLocks noChangeShapeType="1"/>
          </p:cNvSpPr>
          <p:nvPr/>
        </p:nvSpPr>
        <p:spPr bwMode="auto">
          <a:xfrm>
            <a:off x="39172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52"/>
          <p:cNvSpPr>
            <a:spLocks noChangeShapeType="1"/>
          </p:cNvSpPr>
          <p:nvPr/>
        </p:nvSpPr>
        <p:spPr bwMode="auto">
          <a:xfrm>
            <a:off x="36886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53"/>
          <p:cNvSpPr>
            <a:spLocks noChangeShapeType="1"/>
          </p:cNvSpPr>
          <p:nvPr/>
        </p:nvSpPr>
        <p:spPr bwMode="auto">
          <a:xfrm>
            <a:off x="34600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54"/>
          <p:cNvSpPr>
            <a:spLocks noChangeShapeType="1"/>
          </p:cNvSpPr>
          <p:nvPr/>
        </p:nvSpPr>
        <p:spPr bwMode="auto">
          <a:xfrm>
            <a:off x="4595102" y="3464090"/>
            <a:ext cx="1588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55"/>
          <p:cNvSpPr>
            <a:spLocks noChangeShapeType="1"/>
          </p:cNvSpPr>
          <p:nvPr/>
        </p:nvSpPr>
        <p:spPr bwMode="auto">
          <a:xfrm>
            <a:off x="30028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56"/>
          <p:cNvSpPr>
            <a:spLocks noChangeShapeType="1"/>
          </p:cNvSpPr>
          <p:nvPr/>
        </p:nvSpPr>
        <p:spPr bwMode="auto">
          <a:xfrm>
            <a:off x="27742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57"/>
          <p:cNvSpPr>
            <a:spLocks noChangeShapeType="1"/>
          </p:cNvSpPr>
          <p:nvPr/>
        </p:nvSpPr>
        <p:spPr bwMode="auto">
          <a:xfrm>
            <a:off x="25456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58"/>
          <p:cNvSpPr>
            <a:spLocks noChangeShapeType="1"/>
          </p:cNvSpPr>
          <p:nvPr/>
        </p:nvSpPr>
        <p:spPr bwMode="auto">
          <a:xfrm>
            <a:off x="23170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59"/>
          <p:cNvSpPr>
            <a:spLocks noChangeShapeType="1"/>
          </p:cNvSpPr>
          <p:nvPr/>
        </p:nvSpPr>
        <p:spPr bwMode="auto">
          <a:xfrm>
            <a:off x="50602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60"/>
          <p:cNvSpPr>
            <a:spLocks noChangeShapeType="1"/>
          </p:cNvSpPr>
          <p:nvPr/>
        </p:nvSpPr>
        <p:spPr bwMode="auto">
          <a:xfrm>
            <a:off x="52888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61"/>
          <p:cNvSpPr>
            <a:spLocks noChangeShapeType="1"/>
          </p:cNvSpPr>
          <p:nvPr/>
        </p:nvSpPr>
        <p:spPr bwMode="auto">
          <a:xfrm>
            <a:off x="55174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Line 62"/>
          <p:cNvSpPr>
            <a:spLocks noChangeShapeType="1"/>
          </p:cNvSpPr>
          <p:nvPr/>
        </p:nvSpPr>
        <p:spPr bwMode="auto">
          <a:xfrm>
            <a:off x="57460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Line 63"/>
          <p:cNvSpPr>
            <a:spLocks noChangeShapeType="1"/>
          </p:cNvSpPr>
          <p:nvPr/>
        </p:nvSpPr>
        <p:spPr bwMode="auto">
          <a:xfrm>
            <a:off x="59746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Line 64"/>
          <p:cNvSpPr>
            <a:spLocks noChangeShapeType="1"/>
          </p:cNvSpPr>
          <p:nvPr/>
        </p:nvSpPr>
        <p:spPr bwMode="auto">
          <a:xfrm>
            <a:off x="62032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Line 65"/>
          <p:cNvSpPr>
            <a:spLocks noChangeShapeType="1"/>
          </p:cNvSpPr>
          <p:nvPr/>
        </p:nvSpPr>
        <p:spPr bwMode="auto">
          <a:xfrm>
            <a:off x="64318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66"/>
          <p:cNvSpPr>
            <a:spLocks noChangeShapeType="1"/>
          </p:cNvSpPr>
          <p:nvPr/>
        </p:nvSpPr>
        <p:spPr bwMode="auto">
          <a:xfrm>
            <a:off x="66604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67"/>
          <p:cNvSpPr>
            <a:spLocks noChangeShapeType="1"/>
          </p:cNvSpPr>
          <p:nvPr/>
        </p:nvSpPr>
        <p:spPr bwMode="auto">
          <a:xfrm>
            <a:off x="68890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68"/>
          <p:cNvSpPr>
            <a:spLocks noChangeShapeType="1"/>
          </p:cNvSpPr>
          <p:nvPr/>
        </p:nvSpPr>
        <p:spPr bwMode="auto">
          <a:xfrm>
            <a:off x="71176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69"/>
          <p:cNvSpPr>
            <a:spLocks noChangeShapeType="1"/>
          </p:cNvSpPr>
          <p:nvPr/>
        </p:nvSpPr>
        <p:spPr bwMode="auto">
          <a:xfrm>
            <a:off x="2317040" y="54167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70"/>
          <p:cNvSpPr>
            <a:spLocks noChangeShapeType="1"/>
          </p:cNvSpPr>
          <p:nvPr/>
        </p:nvSpPr>
        <p:spPr bwMode="auto">
          <a:xfrm>
            <a:off x="2317040" y="48452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2317040" y="42737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Line 72"/>
          <p:cNvSpPr>
            <a:spLocks noChangeShapeType="1"/>
          </p:cNvSpPr>
          <p:nvPr/>
        </p:nvSpPr>
        <p:spPr bwMode="auto">
          <a:xfrm>
            <a:off x="2317040" y="37022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Text Box 73"/>
          <p:cNvSpPr txBox="1">
            <a:spLocks noChangeArrowheads="1"/>
          </p:cNvSpPr>
          <p:nvPr/>
        </p:nvSpPr>
        <p:spPr bwMode="auto">
          <a:xfrm>
            <a:off x="1859840" y="4388015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</a:t>
            </a:r>
          </a:p>
        </p:txBody>
      </p:sp>
      <p:sp>
        <p:nvSpPr>
          <p:cNvPr id="38" name="Text Box 74"/>
          <p:cNvSpPr txBox="1">
            <a:spLocks noChangeArrowheads="1"/>
          </p:cNvSpPr>
          <p:nvPr/>
        </p:nvSpPr>
        <p:spPr bwMode="auto">
          <a:xfrm>
            <a:off x="1859840" y="4959515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3</a:t>
            </a:r>
          </a:p>
        </p:txBody>
      </p:sp>
      <p:sp>
        <p:nvSpPr>
          <p:cNvPr id="39" name="Text Box 75"/>
          <p:cNvSpPr txBox="1">
            <a:spLocks noChangeArrowheads="1"/>
          </p:cNvSpPr>
          <p:nvPr/>
        </p:nvSpPr>
        <p:spPr bwMode="auto">
          <a:xfrm>
            <a:off x="1859840" y="3816515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</a:t>
            </a:r>
          </a:p>
        </p:txBody>
      </p:sp>
      <p:sp>
        <p:nvSpPr>
          <p:cNvPr id="40" name="Rectangle 76"/>
          <p:cNvSpPr>
            <a:spLocks noChangeArrowheads="1"/>
          </p:cNvSpPr>
          <p:nvPr/>
        </p:nvSpPr>
        <p:spPr bwMode="auto">
          <a:xfrm>
            <a:off x="2317040" y="39308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77"/>
          <p:cNvSpPr>
            <a:spLocks noChangeArrowheads="1"/>
          </p:cNvSpPr>
          <p:nvPr/>
        </p:nvSpPr>
        <p:spPr bwMode="auto">
          <a:xfrm>
            <a:off x="3231440" y="50738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8"/>
          <p:cNvSpPr>
            <a:spLocks noChangeShapeType="1"/>
          </p:cNvSpPr>
          <p:nvPr/>
        </p:nvSpPr>
        <p:spPr bwMode="auto">
          <a:xfrm>
            <a:off x="2317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" name="Line 79"/>
          <p:cNvSpPr>
            <a:spLocks noChangeShapeType="1"/>
          </p:cNvSpPr>
          <p:nvPr/>
        </p:nvSpPr>
        <p:spPr bwMode="auto">
          <a:xfrm>
            <a:off x="2317040" y="4959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2317040" y="45023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81"/>
          <p:cNvSpPr>
            <a:spLocks noChangeShapeType="1"/>
          </p:cNvSpPr>
          <p:nvPr/>
        </p:nvSpPr>
        <p:spPr bwMode="auto">
          <a:xfrm>
            <a:off x="2317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" name="Rectangle 82"/>
          <p:cNvSpPr>
            <a:spLocks noChangeArrowheads="1"/>
          </p:cNvSpPr>
          <p:nvPr/>
        </p:nvSpPr>
        <p:spPr bwMode="auto">
          <a:xfrm>
            <a:off x="3460040" y="39308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84"/>
          <p:cNvSpPr>
            <a:spLocks noChangeArrowheads="1"/>
          </p:cNvSpPr>
          <p:nvPr/>
        </p:nvSpPr>
        <p:spPr bwMode="auto">
          <a:xfrm>
            <a:off x="3460040" y="45023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86"/>
          <p:cNvSpPr>
            <a:spLocks noChangeArrowheads="1"/>
          </p:cNvSpPr>
          <p:nvPr/>
        </p:nvSpPr>
        <p:spPr bwMode="auto">
          <a:xfrm>
            <a:off x="4374440" y="50738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87"/>
          <p:cNvSpPr>
            <a:spLocks noChangeArrowheads="1"/>
          </p:cNvSpPr>
          <p:nvPr/>
        </p:nvSpPr>
        <p:spPr bwMode="auto">
          <a:xfrm>
            <a:off x="4603040" y="39308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89"/>
          <p:cNvSpPr>
            <a:spLocks noChangeArrowheads="1"/>
          </p:cNvSpPr>
          <p:nvPr/>
        </p:nvSpPr>
        <p:spPr bwMode="auto">
          <a:xfrm>
            <a:off x="4603040" y="45023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91"/>
          <p:cNvSpPr>
            <a:spLocks noChangeArrowheads="1"/>
          </p:cNvSpPr>
          <p:nvPr/>
        </p:nvSpPr>
        <p:spPr bwMode="auto">
          <a:xfrm>
            <a:off x="5517440" y="50738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92"/>
          <p:cNvSpPr>
            <a:spLocks noChangeArrowheads="1"/>
          </p:cNvSpPr>
          <p:nvPr/>
        </p:nvSpPr>
        <p:spPr bwMode="auto">
          <a:xfrm>
            <a:off x="5746040" y="45023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93"/>
          <p:cNvSpPr>
            <a:spLocks noChangeArrowheads="1"/>
          </p:cNvSpPr>
          <p:nvPr/>
        </p:nvSpPr>
        <p:spPr bwMode="auto">
          <a:xfrm>
            <a:off x="6889040" y="39308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94"/>
          <p:cNvSpPr>
            <a:spLocks noChangeShapeType="1"/>
          </p:cNvSpPr>
          <p:nvPr/>
        </p:nvSpPr>
        <p:spPr bwMode="auto">
          <a:xfrm>
            <a:off x="8032040" y="34736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Rectangle 97"/>
          <p:cNvSpPr>
            <a:spLocks noChangeArrowheads="1"/>
          </p:cNvSpPr>
          <p:nvPr/>
        </p:nvSpPr>
        <p:spPr bwMode="auto">
          <a:xfrm>
            <a:off x="5746040" y="39308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99"/>
          <p:cNvSpPr>
            <a:spLocks noChangeArrowheads="1"/>
          </p:cNvSpPr>
          <p:nvPr/>
        </p:nvSpPr>
        <p:spPr bwMode="auto">
          <a:xfrm>
            <a:off x="7803440" y="45023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101"/>
          <p:cNvSpPr>
            <a:spLocks noChangeArrowheads="1"/>
          </p:cNvSpPr>
          <p:nvPr/>
        </p:nvSpPr>
        <p:spPr bwMode="auto">
          <a:xfrm>
            <a:off x="6660440" y="5073815"/>
            <a:ext cx="11430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" name="Group 105"/>
          <p:cNvGrpSpPr>
            <a:grpSpLocks/>
          </p:cNvGrpSpPr>
          <p:nvPr/>
        </p:nvGrpSpPr>
        <p:grpSpPr bwMode="auto">
          <a:xfrm>
            <a:off x="3117140" y="3816515"/>
            <a:ext cx="227012" cy="455612"/>
            <a:chOff x="1083" y="2563"/>
            <a:chExt cx="143" cy="287"/>
          </a:xfrm>
        </p:grpSpPr>
        <p:sp>
          <p:nvSpPr>
            <p:cNvPr id="61" name="Line 106"/>
            <p:cNvSpPr>
              <a:spLocks noChangeShapeType="1"/>
            </p:cNvSpPr>
            <p:nvPr/>
          </p:nvSpPr>
          <p:spPr bwMode="auto">
            <a:xfrm flipV="1">
              <a:off x="115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107"/>
            <p:cNvSpPr>
              <a:spLocks noChangeShapeType="1"/>
            </p:cNvSpPr>
            <p:nvPr/>
          </p:nvSpPr>
          <p:spPr bwMode="auto">
            <a:xfrm>
              <a:off x="108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108"/>
          <p:cNvGrpSpPr>
            <a:grpSpLocks/>
          </p:cNvGrpSpPr>
          <p:nvPr/>
        </p:nvGrpSpPr>
        <p:grpSpPr bwMode="auto">
          <a:xfrm>
            <a:off x="4260140" y="3816515"/>
            <a:ext cx="227012" cy="455612"/>
            <a:chOff x="1803" y="2563"/>
            <a:chExt cx="143" cy="287"/>
          </a:xfrm>
        </p:grpSpPr>
        <p:sp>
          <p:nvSpPr>
            <p:cNvPr id="64" name="Line 109"/>
            <p:cNvSpPr>
              <a:spLocks noChangeShapeType="1"/>
            </p:cNvSpPr>
            <p:nvPr/>
          </p:nvSpPr>
          <p:spPr bwMode="auto">
            <a:xfrm flipV="1">
              <a:off x="187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110"/>
            <p:cNvSpPr>
              <a:spLocks noChangeShapeType="1"/>
            </p:cNvSpPr>
            <p:nvPr/>
          </p:nvSpPr>
          <p:spPr bwMode="auto">
            <a:xfrm>
              <a:off x="180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111"/>
          <p:cNvGrpSpPr>
            <a:grpSpLocks/>
          </p:cNvGrpSpPr>
          <p:nvPr/>
        </p:nvGrpSpPr>
        <p:grpSpPr bwMode="auto">
          <a:xfrm>
            <a:off x="5403140" y="3816515"/>
            <a:ext cx="227012" cy="455612"/>
            <a:chOff x="2523" y="2563"/>
            <a:chExt cx="143" cy="287"/>
          </a:xfrm>
        </p:grpSpPr>
        <p:sp>
          <p:nvSpPr>
            <p:cNvPr id="67" name="Line 112"/>
            <p:cNvSpPr>
              <a:spLocks noChangeShapeType="1"/>
            </p:cNvSpPr>
            <p:nvPr/>
          </p:nvSpPr>
          <p:spPr bwMode="auto">
            <a:xfrm flipV="1">
              <a:off x="259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13"/>
            <p:cNvSpPr>
              <a:spLocks noChangeShapeType="1"/>
            </p:cNvSpPr>
            <p:nvPr/>
          </p:nvSpPr>
          <p:spPr bwMode="auto">
            <a:xfrm>
              <a:off x="252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114"/>
          <p:cNvGrpSpPr>
            <a:grpSpLocks/>
          </p:cNvGrpSpPr>
          <p:nvPr/>
        </p:nvGrpSpPr>
        <p:grpSpPr bwMode="auto">
          <a:xfrm>
            <a:off x="6546140" y="3816515"/>
            <a:ext cx="227012" cy="455612"/>
            <a:chOff x="3243" y="2563"/>
            <a:chExt cx="143" cy="287"/>
          </a:xfrm>
        </p:grpSpPr>
        <p:sp>
          <p:nvSpPr>
            <p:cNvPr id="70" name="Line 115"/>
            <p:cNvSpPr>
              <a:spLocks noChangeShapeType="1"/>
            </p:cNvSpPr>
            <p:nvPr/>
          </p:nvSpPr>
          <p:spPr bwMode="auto">
            <a:xfrm flipV="1">
              <a:off x="331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116"/>
            <p:cNvSpPr>
              <a:spLocks noChangeShapeType="1"/>
            </p:cNvSpPr>
            <p:nvPr/>
          </p:nvSpPr>
          <p:spPr bwMode="auto">
            <a:xfrm>
              <a:off x="324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117"/>
          <p:cNvGrpSpPr>
            <a:grpSpLocks/>
          </p:cNvGrpSpPr>
          <p:nvPr/>
        </p:nvGrpSpPr>
        <p:grpSpPr bwMode="auto">
          <a:xfrm>
            <a:off x="7689140" y="3816515"/>
            <a:ext cx="227012" cy="455612"/>
            <a:chOff x="3963" y="2563"/>
            <a:chExt cx="143" cy="287"/>
          </a:xfrm>
        </p:grpSpPr>
        <p:sp>
          <p:nvSpPr>
            <p:cNvPr id="73" name="Line 118"/>
            <p:cNvSpPr>
              <a:spLocks noChangeShapeType="1"/>
            </p:cNvSpPr>
            <p:nvPr/>
          </p:nvSpPr>
          <p:spPr bwMode="auto">
            <a:xfrm flipV="1">
              <a:off x="403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119"/>
            <p:cNvSpPr>
              <a:spLocks noChangeShapeType="1"/>
            </p:cNvSpPr>
            <p:nvPr/>
          </p:nvSpPr>
          <p:spPr bwMode="auto">
            <a:xfrm>
              <a:off x="396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5" name="Group 120"/>
          <p:cNvGrpSpPr>
            <a:grpSpLocks/>
          </p:cNvGrpSpPr>
          <p:nvPr/>
        </p:nvGrpSpPr>
        <p:grpSpPr bwMode="auto">
          <a:xfrm>
            <a:off x="3117140" y="4388015"/>
            <a:ext cx="227012" cy="455612"/>
            <a:chOff x="1083" y="2923"/>
            <a:chExt cx="143" cy="287"/>
          </a:xfrm>
        </p:grpSpPr>
        <p:sp>
          <p:nvSpPr>
            <p:cNvPr id="76" name="Line 121"/>
            <p:cNvSpPr>
              <a:spLocks noChangeShapeType="1"/>
            </p:cNvSpPr>
            <p:nvPr/>
          </p:nvSpPr>
          <p:spPr bwMode="auto">
            <a:xfrm flipV="1">
              <a:off x="115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122"/>
            <p:cNvSpPr>
              <a:spLocks noChangeShapeType="1"/>
            </p:cNvSpPr>
            <p:nvPr/>
          </p:nvSpPr>
          <p:spPr bwMode="auto">
            <a:xfrm>
              <a:off x="108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123"/>
          <p:cNvGrpSpPr>
            <a:grpSpLocks/>
          </p:cNvGrpSpPr>
          <p:nvPr/>
        </p:nvGrpSpPr>
        <p:grpSpPr bwMode="auto">
          <a:xfrm>
            <a:off x="4260140" y="4388015"/>
            <a:ext cx="227012" cy="455612"/>
            <a:chOff x="1803" y="2923"/>
            <a:chExt cx="143" cy="287"/>
          </a:xfrm>
        </p:grpSpPr>
        <p:sp>
          <p:nvSpPr>
            <p:cNvPr id="79" name="Line 124"/>
            <p:cNvSpPr>
              <a:spLocks noChangeShapeType="1"/>
            </p:cNvSpPr>
            <p:nvPr/>
          </p:nvSpPr>
          <p:spPr bwMode="auto">
            <a:xfrm flipV="1">
              <a:off x="187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25"/>
            <p:cNvSpPr>
              <a:spLocks noChangeShapeType="1"/>
            </p:cNvSpPr>
            <p:nvPr/>
          </p:nvSpPr>
          <p:spPr bwMode="auto">
            <a:xfrm>
              <a:off x="180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" name="Group 126"/>
          <p:cNvGrpSpPr>
            <a:grpSpLocks/>
          </p:cNvGrpSpPr>
          <p:nvPr/>
        </p:nvGrpSpPr>
        <p:grpSpPr bwMode="auto">
          <a:xfrm>
            <a:off x="5403140" y="4388015"/>
            <a:ext cx="227012" cy="455612"/>
            <a:chOff x="2523" y="2923"/>
            <a:chExt cx="143" cy="287"/>
          </a:xfrm>
        </p:grpSpPr>
        <p:sp>
          <p:nvSpPr>
            <p:cNvPr id="82" name="Line 127"/>
            <p:cNvSpPr>
              <a:spLocks noChangeShapeType="1"/>
            </p:cNvSpPr>
            <p:nvPr/>
          </p:nvSpPr>
          <p:spPr bwMode="auto">
            <a:xfrm flipV="1">
              <a:off x="259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28"/>
            <p:cNvSpPr>
              <a:spLocks noChangeShapeType="1"/>
            </p:cNvSpPr>
            <p:nvPr/>
          </p:nvSpPr>
          <p:spPr bwMode="auto">
            <a:xfrm>
              <a:off x="252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4" name="Group 129"/>
          <p:cNvGrpSpPr>
            <a:grpSpLocks/>
          </p:cNvGrpSpPr>
          <p:nvPr/>
        </p:nvGrpSpPr>
        <p:grpSpPr bwMode="auto">
          <a:xfrm>
            <a:off x="6546140" y="4388015"/>
            <a:ext cx="227012" cy="455612"/>
            <a:chOff x="3243" y="2923"/>
            <a:chExt cx="143" cy="287"/>
          </a:xfrm>
        </p:grpSpPr>
        <p:sp>
          <p:nvSpPr>
            <p:cNvPr id="85" name="Line 130"/>
            <p:cNvSpPr>
              <a:spLocks noChangeShapeType="1"/>
            </p:cNvSpPr>
            <p:nvPr/>
          </p:nvSpPr>
          <p:spPr bwMode="auto">
            <a:xfrm flipV="1">
              <a:off x="331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31"/>
            <p:cNvSpPr>
              <a:spLocks noChangeShapeType="1"/>
            </p:cNvSpPr>
            <p:nvPr/>
          </p:nvSpPr>
          <p:spPr bwMode="auto">
            <a:xfrm>
              <a:off x="324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" name="Group 132"/>
          <p:cNvGrpSpPr>
            <a:grpSpLocks/>
          </p:cNvGrpSpPr>
          <p:nvPr/>
        </p:nvGrpSpPr>
        <p:grpSpPr bwMode="auto">
          <a:xfrm>
            <a:off x="7689140" y="4959515"/>
            <a:ext cx="227012" cy="455612"/>
            <a:chOff x="3963" y="3283"/>
            <a:chExt cx="143" cy="287"/>
          </a:xfrm>
        </p:grpSpPr>
        <p:sp>
          <p:nvSpPr>
            <p:cNvPr id="88" name="Line 133"/>
            <p:cNvSpPr>
              <a:spLocks noChangeShapeType="1"/>
            </p:cNvSpPr>
            <p:nvPr/>
          </p:nvSpPr>
          <p:spPr bwMode="auto">
            <a:xfrm flipV="1">
              <a:off x="4035" y="328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134"/>
            <p:cNvSpPr>
              <a:spLocks noChangeShapeType="1"/>
            </p:cNvSpPr>
            <p:nvPr/>
          </p:nvSpPr>
          <p:spPr bwMode="auto">
            <a:xfrm>
              <a:off x="3963" y="328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" name="Line 135"/>
          <p:cNvSpPr>
            <a:spLocks noChangeShapeType="1"/>
          </p:cNvSpPr>
          <p:nvPr/>
        </p:nvSpPr>
        <p:spPr bwMode="auto">
          <a:xfrm>
            <a:off x="2317040" y="5645315"/>
            <a:ext cx="5829300" cy="1587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" name="Text Box 136"/>
          <p:cNvSpPr txBox="1">
            <a:spLocks noChangeArrowheads="1"/>
          </p:cNvSpPr>
          <p:nvPr/>
        </p:nvSpPr>
        <p:spPr bwMode="auto">
          <a:xfrm>
            <a:off x="4717340" y="5967577"/>
            <a:ext cx="698500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Time</a:t>
            </a:r>
          </a:p>
        </p:txBody>
      </p:sp>
      <p:sp>
        <p:nvSpPr>
          <p:cNvPr id="92" name="Text Box 137"/>
          <p:cNvSpPr txBox="1">
            <a:spLocks noChangeArrowheads="1"/>
          </p:cNvSpPr>
          <p:nvPr/>
        </p:nvSpPr>
        <p:spPr bwMode="auto">
          <a:xfrm>
            <a:off x="2167815" y="5645315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0</a:t>
            </a:r>
          </a:p>
        </p:txBody>
      </p:sp>
      <p:sp>
        <p:nvSpPr>
          <p:cNvPr id="93" name="Text Box 138"/>
          <p:cNvSpPr txBox="1">
            <a:spLocks noChangeArrowheads="1"/>
          </p:cNvSpPr>
          <p:nvPr/>
        </p:nvSpPr>
        <p:spPr bwMode="auto">
          <a:xfrm>
            <a:off x="3310815" y="5645315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5</a:t>
            </a:r>
          </a:p>
        </p:txBody>
      </p:sp>
      <p:sp>
        <p:nvSpPr>
          <p:cNvPr id="94" name="Text Box 139"/>
          <p:cNvSpPr txBox="1">
            <a:spLocks noChangeArrowheads="1"/>
          </p:cNvSpPr>
          <p:nvPr/>
        </p:nvSpPr>
        <p:spPr bwMode="auto">
          <a:xfrm>
            <a:off x="4374440" y="56453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10</a:t>
            </a:r>
          </a:p>
        </p:txBody>
      </p:sp>
      <p:sp>
        <p:nvSpPr>
          <p:cNvPr id="95" name="Text Box 140"/>
          <p:cNvSpPr txBox="1">
            <a:spLocks noChangeArrowheads="1"/>
          </p:cNvSpPr>
          <p:nvPr/>
        </p:nvSpPr>
        <p:spPr bwMode="auto">
          <a:xfrm>
            <a:off x="5517440" y="56453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15</a:t>
            </a:r>
          </a:p>
        </p:txBody>
      </p:sp>
      <p:sp>
        <p:nvSpPr>
          <p:cNvPr id="96" name="Text Box 141"/>
          <p:cNvSpPr txBox="1">
            <a:spLocks noChangeArrowheads="1"/>
          </p:cNvSpPr>
          <p:nvPr/>
        </p:nvSpPr>
        <p:spPr bwMode="auto">
          <a:xfrm>
            <a:off x="6660440" y="56453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20</a:t>
            </a:r>
          </a:p>
        </p:txBody>
      </p:sp>
      <p:sp>
        <p:nvSpPr>
          <p:cNvPr id="97" name="Text Box 142"/>
          <p:cNvSpPr txBox="1">
            <a:spLocks noChangeArrowheads="1"/>
          </p:cNvSpPr>
          <p:nvPr/>
        </p:nvSpPr>
        <p:spPr bwMode="auto">
          <a:xfrm>
            <a:off x="7803440" y="56453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25</a:t>
            </a:r>
          </a:p>
        </p:txBody>
      </p:sp>
      <p:sp>
        <p:nvSpPr>
          <p:cNvPr id="98" name="Rectangle 76"/>
          <p:cNvSpPr>
            <a:spLocks noChangeArrowheads="1"/>
          </p:cNvSpPr>
          <p:nvPr/>
        </p:nvSpPr>
        <p:spPr bwMode="auto">
          <a:xfrm>
            <a:off x="356861" y="3746884"/>
            <a:ext cx="357842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Rectangle 80"/>
          <p:cNvSpPr>
            <a:spLocks noChangeArrowheads="1"/>
          </p:cNvSpPr>
          <p:nvPr/>
        </p:nvSpPr>
        <p:spPr bwMode="auto">
          <a:xfrm>
            <a:off x="356861" y="4423487"/>
            <a:ext cx="357842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Text Box 136"/>
          <p:cNvSpPr txBox="1">
            <a:spLocks noChangeArrowheads="1"/>
          </p:cNvSpPr>
          <p:nvPr/>
        </p:nvSpPr>
        <p:spPr bwMode="auto">
          <a:xfrm>
            <a:off x="728663" y="3734129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CPU 1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101" name="Oval 15"/>
          <p:cNvSpPr>
            <a:spLocks noChangeArrowheads="1"/>
          </p:cNvSpPr>
          <p:nvPr/>
        </p:nvSpPr>
        <p:spPr bwMode="auto">
          <a:xfrm>
            <a:off x="3352800" y="405659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2" name="Text Box 136"/>
          <p:cNvSpPr txBox="1">
            <a:spLocks noChangeArrowheads="1"/>
          </p:cNvSpPr>
          <p:nvPr/>
        </p:nvSpPr>
        <p:spPr bwMode="auto">
          <a:xfrm>
            <a:off x="723408" y="4412046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CPU 2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103" name="Oval 15"/>
          <p:cNvSpPr>
            <a:spLocks noChangeArrowheads="1"/>
          </p:cNvSpPr>
          <p:nvPr/>
        </p:nvSpPr>
        <p:spPr bwMode="auto">
          <a:xfrm>
            <a:off x="3347545" y="461890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4" name="Oval 15"/>
          <p:cNvSpPr>
            <a:spLocks noChangeArrowheads="1"/>
          </p:cNvSpPr>
          <p:nvPr/>
        </p:nvSpPr>
        <p:spPr bwMode="auto">
          <a:xfrm>
            <a:off x="4482663" y="4051342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5" name="Oval 15"/>
          <p:cNvSpPr>
            <a:spLocks noChangeArrowheads="1"/>
          </p:cNvSpPr>
          <p:nvPr/>
        </p:nvSpPr>
        <p:spPr bwMode="auto">
          <a:xfrm>
            <a:off x="4482663" y="461890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6" name="Oval 15"/>
          <p:cNvSpPr>
            <a:spLocks noChangeArrowheads="1"/>
          </p:cNvSpPr>
          <p:nvPr/>
        </p:nvSpPr>
        <p:spPr bwMode="auto">
          <a:xfrm>
            <a:off x="5644055" y="405659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7" name="Oval 15"/>
          <p:cNvSpPr>
            <a:spLocks noChangeArrowheads="1"/>
          </p:cNvSpPr>
          <p:nvPr/>
        </p:nvSpPr>
        <p:spPr bwMode="auto">
          <a:xfrm>
            <a:off x="5644056" y="462415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8" name="Line 83"/>
          <p:cNvSpPr>
            <a:spLocks noChangeShapeType="1"/>
          </p:cNvSpPr>
          <p:nvPr/>
        </p:nvSpPr>
        <p:spPr bwMode="auto">
          <a:xfrm>
            <a:off x="3460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" name="Line 88"/>
          <p:cNvSpPr>
            <a:spLocks noChangeShapeType="1"/>
          </p:cNvSpPr>
          <p:nvPr/>
        </p:nvSpPr>
        <p:spPr bwMode="auto">
          <a:xfrm>
            <a:off x="4603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" name="Line 103"/>
          <p:cNvSpPr>
            <a:spLocks noChangeShapeType="1"/>
          </p:cNvSpPr>
          <p:nvPr/>
        </p:nvSpPr>
        <p:spPr bwMode="auto">
          <a:xfrm>
            <a:off x="5746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" name="Line 85"/>
          <p:cNvSpPr>
            <a:spLocks noChangeShapeType="1"/>
          </p:cNvSpPr>
          <p:nvPr/>
        </p:nvSpPr>
        <p:spPr bwMode="auto">
          <a:xfrm>
            <a:off x="3460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" name="Line 90"/>
          <p:cNvSpPr>
            <a:spLocks noChangeShapeType="1"/>
          </p:cNvSpPr>
          <p:nvPr/>
        </p:nvSpPr>
        <p:spPr bwMode="auto">
          <a:xfrm>
            <a:off x="4603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" name="Line 102"/>
          <p:cNvSpPr>
            <a:spLocks noChangeShapeType="1"/>
          </p:cNvSpPr>
          <p:nvPr/>
        </p:nvSpPr>
        <p:spPr bwMode="auto">
          <a:xfrm>
            <a:off x="5746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" name="Oval 15"/>
          <p:cNvSpPr>
            <a:spLocks noChangeArrowheads="1"/>
          </p:cNvSpPr>
          <p:nvPr/>
        </p:nvSpPr>
        <p:spPr bwMode="auto">
          <a:xfrm>
            <a:off x="6789683" y="406710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5" name="Line 98"/>
          <p:cNvSpPr>
            <a:spLocks noChangeShapeType="1"/>
          </p:cNvSpPr>
          <p:nvPr/>
        </p:nvSpPr>
        <p:spPr bwMode="auto">
          <a:xfrm>
            <a:off x="6889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6" name="Oval 15"/>
          <p:cNvSpPr>
            <a:spLocks noChangeArrowheads="1"/>
          </p:cNvSpPr>
          <p:nvPr/>
        </p:nvSpPr>
        <p:spPr bwMode="auto">
          <a:xfrm>
            <a:off x="6789684" y="462415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7" name="Line 95"/>
          <p:cNvSpPr>
            <a:spLocks noChangeShapeType="1"/>
          </p:cNvSpPr>
          <p:nvPr/>
        </p:nvSpPr>
        <p:spPr bwMode="auto">
          <a:xfrm>
            <a:off x="6889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8" name="Oval 15"/>
          <p:cNvSpPr>
            <a:spLocks noChangeArrowheads="1"/>
          </p:cNvSpPr>
          <p:nvPr/>
        </p:nvSpPr>
        <p:spPr bwMode="auto">
          <a:xfrm>
            <a:off x="7924800" y="404608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9" name="Line 96"/>
          <p:cNvSpPr>
            <a:spLocks noChangeShapeType="1"/>
          </p:cNvSpPr>
          <p:nvPr/>
        </p:nvSpPr>
        <p:spPr bwMode="auto">
          <a:xfrm>
            <a:off x="8032040" y="3816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" name="Oval 15"/>
          <p:cNvSpPr>
            <a:spLocks noChangeArrowheads="1"/>
          </p:cNvSpPr>
          <p:nvPr/>
        </p:nvSpPr>
        <p:spPr bwMode="auto">
          <a:xfrm>
            <a:off x="7924801" y="462415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21" name="Line 100"/>
          <p:cNvSpPr>
            <a:spLocks noChangeShapeType="1"/>
          </p:cNvSpPr>
          <p:nvPr/>
        </p:nvSpPr>
        <p:spPr bwMode="auto">
          <a:xfrm>
            <a:off x="8032040" y="4388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" name="Oval 15"/>
          <p:cNvSpPr>
            <a:spLocks noChangeArrowheads="1"/>
          </p:cNvSpPr>
          <p:nvPr/>
        </p:nvSpPr>
        <p:spPr bwMode="auto">
          <a:xfrm>
            <a:off x="6789683" y="5202223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23" name="Line 104"/>
          <p:cNvSpPr>
            <a:spLocks noChangeShapeType="1"/>
          </p:cNvSpPr>
          <p:nvPr/>
        </p:nvSpPr>
        <p:spPr bwMode="auto">
          <a:xfrm>
            <a:off x="6889040" y="4959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15"/>
          <p:cNvSpPr>
            <a:spLocks noChangeArrowheads="1"/>
          </p:cNvSpPr>
          <p:nvPr/>
        </p:nvSpPr>
        <p:spPr bwMode="auto">
          <a:xfrm>
            <a:off x="5379564" y="559511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Tardiness Under G-EDF         Partially Explained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52118" y="1395166"/>
            <a:ext cx="7423827" cy="1200329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Theorem: </a:t>
            </a:r>
            <a:r>
              <a:rPr lang="en-US" sz="3200" dirty="0" smtClean="0"/>
              <a:t>If </a:t>
            </a:r>
            <a:r>
              <a:rPr lang="en-US" sz="3200" dirty="0" smtClean="0">
                <a:sym typeface="Symbol"/>
              </a:rPr>
              <a:t>U()</a:t>
            </a:r>
            <a:r>
              <a:rPr lang="en-US" sz="4000" dirty="0" smtClean="0"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 m, then each </a:t>
            </a:r>
            <a:r>
              <a:rPr lang="en-US" sz="3200" baseline="-25000" dirty="0" err="1" smtClean="0">
                <a:sym typeface="Symbol"/>
              </a:rPr>
              <a:t>i</a:t>
            </a:r>
            <a:r>
              <a:rPr lang="en-US" sz="3200" dirty="0" smtClean="0">
                <a:sym typeface="Symbol"/>
              </a:rPr>
              <a:t> has</a:t>
            </a:r>
          </a:p>
          <a:p>
            <a:r>
              <a:rPr lang="en-US" sz="3200" dirty="0" smtClean="0">
                <a:sym typeface="Symbol"/>
              </a:rPr>
              <a:t>bounded tardiness under G-EDF.</a:t>
            </a:r>
            <a:endParaRPr lang="en-US" sz="3200" dirty="0" smtClean="0"/>
          </a:p>
        </p:txBody>
      </p:sp>
      <p:sp>
        <p:nvSpPr>
          <p:cNvPr id="90" name="TextBox 89"/>
          <p:cNvSpPr txBox="1"/>
          <p:nvPr/>
        </p:nvSpPr>
        <p:spPr bwMode="auto">
          <a:xfrm>
            <a:off x="782424" y="2809187"/>
            <a:ext cx="6822702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Why (</a:t>
            </a:r>
            <a:r>
              <a:rPr lang="en-US" sz="2800" u="sng" dirty="0" smtClean="0">
                <a:solidFill>
                  <a:schemeClr val="bg2"/>
                </a:solidFill>
              </a:rPr>
              <a:t>intuitively</a:t>
            </a:r>
            <a:r>
              <a:rPr lang="en-US" sz="2800" dirty="0" smtClean="0">
                <a:solidFill>
                  <a:schemeClr val="bg2"/>
                </a:solidFill>
              </a:rPr>
              <a:t>) would this theorem hold?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5476973" y="3704734"/>
            <a:ext cx="3667027" cy="1385743"/>
            <a:chOff x="5476973" y="3704734"/>
            <a:chExt cx="3667027" cy="1385743"/>
          </a:xfrm>
        </p:grpSpPr>
        <p:cxnSp>
          <p:nvCxnSpPr>
            <p:cNvPr id="108" name="Straight Connector 107"/>
            <p:cNvCxnSpPr/>
            <p:nvPr/>
          </p:nvCxnSpPr>
          <p:spPr bwMode="auto">
            <a:xfrm flipH="1" flipV="1">
              <a:off x="5476973" y="3949834"/>
              <a:ext cx="9427" cy="1140643"/>
            </a:xfrm>
            <a:prstGeom prst="line">
              <a:avLst/>
            </a:prstGeom>
            <a:noFill/>
            <a:ln w="41275" cap="flat" cmpd="sng" algn="ctr">
              <a:solidFill>
                <a:srgbClr val="006600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  <p:sp>
          <p:nvSpPr>
            <p:cNvPr id="109" name="Right Arrow 108"/>
            <p:cNvSpPr/>
            <p:nvPr/>
          </p:nvSpPr>
          <p:spPr bwMode="auto">
            <a:xfrm>
              <a:off x="5486399" y="3704734"/>
              <a:ext cx="3657601" cy="1225485"/>
            </a:xfrm>
            <a:prstGeom prst="rightArrow">
              <a:avLst/>
            </a:prstGeom>
            <a:solidFill>
              <a:srgbClr val="CCFFCC"/>
            </a:solidFill>
            <a:ln w="127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dirty="0" smtClean="0"/>
                <a:t>No jobs with higher priority</a:t>
              </a:r>
            </a:p>
            <a:p>
              <a:pPr algn="ctr"/>
              <a:r>
                <a:rPr lang="en-US" dirty="0" smtClean="0"/>
                <a:t>than J can be released.</a:t>
              </a:r>
              <a:endParaRPr lang="en-US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783992" y="3395229"/>
            <a:ext cx="7288595" cy="3391914"/>
            <a:chOff x="783992" y="3395229"/>
            <a:chExt cx="7288595" cy="3391914"/>
          </a:xfrm>
        </p:grpSpPr>
        <p:sp>
          <p:nvSpPr>
            <p:cNvPr id="50" name="CustomShape 10"/>
            <p:cNvSpPr/>
            <p:nvPr/>
          </p:nvSpPr>
          <p:spPr>
            <a:xfrm>
              <a:off x="3400971" y="5333651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51" name="Line 57"/>
            <p:cNvSpPr/>
            <p:nvPr/>
          </p:nvSpPr>
          <p:spPr>
            <a:xfrm flipV="1">
              <a:off x="6520716" y="507373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2" name="Line 58"/>
            <p:cNvSpPr/>
            <p:nvPr/>
          </p:nvSpPr>
          <p:spPr>
            <a:xfrm flipH="1">
              <a:off x="6400281" y="5073731"/>
              <a:ext cx="26028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3" name="Line 75"/>
            <p:cNvSpPr/>
            <p:nvPr/>
          </p:nvSpPr>
          <p:spPr>
            <a:xfrm>
              <a:off x="1536581" y="5722080"/>
              <a:ext cx="5897830" cy="2171"/>
            </a:xfrm>
            <a:prstGeom prst="line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54" name="Line 76"/>
            <p:cNvSpPr/>
            <p:nvPr/>
          </p:nvSpPr>
          <p:spPr>
            <a:xfrm>
              <a:off x="340097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5" name="Line 77"/>
            <p:cNvSpPr/>
            <p:nvPr/>
          </p:nvSpPr>
          <p:spPr>
            <a:xfrm>
              <a:off x="392153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6" name="Line 78"/>
            <p:cNvSpPr/>
            <p:nvPr/>
          </p:nvSpPr>
          <p:spPr>
            <a:xfrm>
              <a:off x="496229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7" name="Line 79"/>
            <p:cNvSpPr/>
            <p:nvPr/>
          </p:nvSpPr>
          <p:spPr>
            <a:xfrm>
              <a:off x="548249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8" name="Line 80"/>
            <p:cNvSpPr/>
            <p:nvPr/>
          </p:nvSpPr>
          <p:spPr>
            <a:xfrm>
              <a:off x="548249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9" name="Line 81"/>
            <p:cNvSpPr/>
            <p:nvPr/>
          </p:nvSpPr>
          <p:spPr>
            <a:xfrm>
              <a:off x="548249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0" name="Line 86"/>
            <p:cNvSpPr/>
            <p:nvPr/>
          </p:nvSpPr>
          <p:spPr>
            <a:xfrm>
              <a:off x="704381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1" name="Line 96"/>
            <p:cNvSpPr/>
            <p:nvPr/>
          </p:nvSpPr>
          <p:spPr>
            <a:xfrm flipV="1">
              <a:off x="3400971" y="6013106"/>
              <a:ext cx="0" cy="39024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62" name="TextShape 97"/>
            <p:cNvSpPr txBox="1"/>
            <p:nvPr/>
          </p:nvSpPr>
          <p:spPr>
            <a:xfrm>
              <a:off x="3377091" y="6098831"/>
              <a:ext cx="183852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800" dirty="0"/>
                <a:t>Release</a:t>
              </a:r>
              <a:endParaRPr sz="1400" dirty="0"/>
            </a:p>
          </p:txBody>
        </p:sp>
        <p:sp>
          <p:nvSpPr>
            <p:cNvPr id="63" name="Line 98"/>
            <p:cNvSpPr/>
            <p:nvPr/>
          </p:nvSpPr>
          <p:spPr>
            <a:xfrm>
              <a:off x="4739616" y="6013106"/>
              <a:ext cx="0" cy="39024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64" name="TextShape 99"/>
            <p:cNvSpPr txBox="1"/>
            <p:nvPr/>
          </p:nvSpPr>
          <p:spPr>
            <a:xfrm>
              <a:off x="4774686" y="6098831"/>
              <a:ext cx="19638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800" dirty="0"/>
                <a:t>Deadline</a:t>
              </a:r>
              <a:endParaRPr sz="1400" dirty="0"/>
            </a:p>
          </p:txBody>
        </p:sp>
        <p:sp>
          <p:nvSpPr>
            <p:cNvPr id="65" name="Line 105"/>
            <p:cNvSpPr/>
            <p:nvPr/>
          </p:nvSpPr>
          <p:spPr>
            <a:xfrm>
              <a:off x="600305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6" name="Line 106"/>
            <p:cNvSpPr/>
            <p:nvPr/>
          </p:nvSpPr>
          <p:spPr>
            <a:xfrm>
              <a:off x="366125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7" name="Line 107"/>
            <p:cNvSpPr/>
            <p:nvPr/>
          </p:nvSpPr>
          <p:spPr>
            <a:xfrm>
              <a:off x="418145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8" name="Line 108"/>
            <p:cNvSpPr/>
            <p:nvPr/>
          </p:nvSpPr>
          <p:spPr>
            <a:xfrm>
              <a:off x="470201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9" name="Line 109"/>
            <p:cNvSpPr/>
            <p:nvPr/>
          </p:nvSpPr>
          <p:spPr>
            <a:xfrm>
              <a:off x="522257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0" name="Line 110"/>
            <p:cNvSpPr/>
            <p:nvPr/>
          </p:nvSpPr>
          <p:spPr>
            <a:xfrm>
              <a:off x="574277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1" name="Line 111"/>
            <p:cNvSpPr/>
            <p:nvPr/>
          </p:nvSpPr>
          <p:spPr>
            <a:xfrm>
              <a:off x="626333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2" name="Line 112"/>
            <p:cNvSpPr/>
            <p:nvPr/>
          </p:nvSpPr>
          <p:spPr>
            <a:xfrm>
              <a:off x="678389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3" name="Line 172"/>
            <p:cNvSpPr/>
            <p:nvPr/>
          </p:nvSpPr>
          <p:spPr>
            <a:xfrm flipV="1">
              <a:off x="3400971" y="5203691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74" name="Line 177"/>
            <p:cNvSpPr/>
            <p:nvPr/>
          </p:nvSpPr>
          <p:spPr>
            <a:xfrm flipV="1">
              <a:off x="5482491" y="5203691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headEnd type="triangle" w="med" len="med"/>
            </a:ln>
          </p:spPr>
        </p:sp>
        <p:sp>
          <p:nvSpPr>
            <p:cNvPr id="75" name="Line 185"/>
            <p:cNvSpPr/>
            <p:nvPr/>
          </p:nvSpPr>
          <p:spPr>
            <a:xfrm flipV="1">
              <a:off x="6139506" y="6143066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6" name="Line 186"/>
            <p:cNvSpPr/>
            <p:nvPr/>
          </p:nvSpPr>
          <p:spPr>
            <a:xfrm flipH="1">
              <a:off x="6009186" y="6143066"/>
              <a:ext cx="26028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7" name="TextShape 190"/>
            <p:cNvSpPr txBox="1"/>
            <p:nvPr/>
          </p:nvSpPr>
          <p:spPr>
            <a:xfrm>
              <a:off x="1158627" y="5266557"/>
              <a:ext cx="519840" cy="75456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2800" dirty="0" err="1" smtClean="0">
                  <a:latin typeface="Times New Roman"/>
                  <a:ea typeface="Times New Roman"/>
                </a:rPr>
                <a:t>τ</a:t>
              </a:r>
              <a:r>
                <a:rPr lang="en-US" sz="2800" baseline="-25000" dirty="0" err="1" smtClean="0"/>
                <a:t>i</a:t>
              </a:r>
              <a:endParaRPr baseline="-25000" dirty="0"/>
            </a:p>
          </p:txBody>
        </p:sp>
        <p:sp>
          <p:nvSpPr>
            <p:cNvPr id="78" name="Line 191"/>
            <p:cNvSpPr/>
            <p:nvPr/>
          </p:nvSpPr>
          <p:spPr>
            <a:xfrm>
              <a:off x="652361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9" name="Line 192"/>
            <p:cNvSpPr/>
            <p:nvPr/>
          </p:nvSpPr>
          <p:spPr>
            <a:xfrm>
              <a:off x="4441731" y="5463971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80" name="CustomShape 10"/>
            <p:cNvSpPr/>
            <p:nvPr/>
          </p:nvSpPr>
          <p:spPr>
            <a:xfrm>
              <a:off x="5734596" y="5333651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81" name="CustomShape 10"/>
            <p:cNvSpPr/>
            <p:nvPr/>
          </p:nvSpPr>
          <p:spPr>
            <a:xfrm>
              <a:off x="4439196" y="5333651"/>
              <a:ext cx="262815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82" name="TextShape 99"/>
            <p:cNvSpPr txBox="1"/>
            <p:nvPr/>
          </p:nvSpPr>
          <p:spPr>
            <a:xfrm>
              <a:off x="6936861" y="5708306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Time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84" name="TextShape 99"/>
            <p:cNvSpPr txBox="1"/>
            <p:nvPr/>
          </p:nvSpPr>
          <p:spPr>
            <a:xfrm>
              <a:off x="6347591" y="5660681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c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85" name="TextShape 99"/>
            <p:cNvSpPr txBox="1"/>
            <p:nvPr/>
          </p:nvSpPr>
          <p:spPr>
            <a:xfrm>
              <a:off x="3279261" y="5660681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r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 bwMode="auto">
            <a:xfrm>
              <a:off x="3400971" y="5159456"/>
              <a:ext cx="208152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87" name="Rectangle 86"/>
            <p:cNvSpPr/>
            <p:nvPr/>
          </p:nvSpPr>
          <p:spPr>
            <a:xfrm>
              <a:off x="6160167" y="6106046"/>
              <a:ext cx="13516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 smtClean="0"/>
                <a:t>Completion</a:t>
              </a:r>
              <a:endParaRPr lang="en-US" sz="1400" dirty="0"/>
            </a:p>
          </p:txBody>
        </p:sp>
        <p:sp>
          <p:nvSpPr>
            <p:cNvPr id="88" name="TextShape 99"/>
            <p:cNvSpPr txBox="1"/>
            <p:nvPr/>
          </p:nvSpPr>
          <p:spPr>
            <a:xfrm>
              <a:off x="4290471" y="4855796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T</a:t>
              </a:r>
              <a:r>
                <a:rPr lang="en-US" sz="1600" baseline="-25000" dirty="0" smtClean="0">
                  <a:solidFill>
                    <a:srgbClr val="002060"/>
                  </a:solidFill>
                </a:rPr>
                <a:t>i</a:t>
              </a:r>
              <a:endParaRPr sz="12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89" name="TextShape 99"/>
            <p:cNvSpPr txBox="1"/>
            <p:nvPr/>
          </p:nvSpPr>
          <p:spPr>
            <a:xfrm>
              <a:off x="5340470" y="5662249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d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91" name="Line 78"/>
            <p:cNvSpPr/>
            <p:nvPr/>
          </p:nvSpPr>
          <p:spPr>
            <a:xfrm>
              <a:off x="3144448" y="5456112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93" name="Line 78"/>
            <p:cNvSpPr/>
            <p:nvPr/>
          </p:nvSpPr>
          <p:spPr>
            <a:xfrm>
              <a:off x="2891487" y="5457680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95" name="Line 78"/>
            <p:cNvSpPr/>
            <p:nvPr/>
          </p:nvSpPr>
          <p:spPr>
            <a:xfrm>
              <a:off x="2638526" y="5459248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97" name="Line 78"/>
            <p:cNvSpPr/>
            <p:nvPr/>
          </p:nvSpPr>
          <p:spPr>
            <a:xfrm>
              <a:off x="2385565" y="5460816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99" name="Line 78"/>
            <p:cNvSpPr/>
            <p:nvPr/>
          </p:nvSpPr>
          <p:spPr>
            <a:xfrm>
              <a:off x="2132604" y="5462384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01" name="Line 78"/>
            <p:cNvSpPr/>
            <p:nvPr/>
          </p:nvSpPr>
          <p:spPr>
            <a:xfrm>
              <a:off x="1879643" y="5463952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03" name="Line 78"/>
            <p:cNvSpPr/>
            <p:nvPr/>
          </p:nvSpPr>
          <p:spPr>
            <a:xfrm>
              <a:off x="1626682" y="5465520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05" name="TextBox 104"/>
            <p:cNvSpPr txBox="1"/>
            <p:nvPr/>
          </p:nvSpPr>
          <p:spPr bwMode="auto">
            <a:xfrm>
              <a:off x="783992" y="3395229"/>
              <a:ext cx="5729454" cy="5232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bg2"/>
                  </a:solidFill>
                </a:rPr>
                <a:t>Consider some job J of a task </a:t>
              </a:r>
              <a:r>
                <a:rPr lang="en-US" sz="2800" dirty="0" smtClean="0">
                  <a:solidFill>
                    <a:schemeClr val="bg2"/>
                  </a:solidFill>
                  <a:sym typeface="Symbol"/>
                </a:rPr>
                <a:t></a:t>
              </a:r>
              <a:r>
                <a:rPr lang="en-US" sz="2800" baseline="-25000" dirty="0" err="1" smtClean="0">
                  <a:solidFill>
                    <a:schemeClr val="bg2"/>
                  </a:solidFill>
                </a:rPr>
                <a:t>i</a:t>
              </a:r>
              <a:r>
                <a:rPr lang="en-US" sz="2800" baseline="-25000" dirty="0" smtClean="0">
                  <a:solidFill>
                    <a:schemeClr val="bg2"/>
                  </a:solidFill>
                </a:rPr>
                <a:t> </a:t>
              </a:r>
              <a:r>
                <a:rPr lang="en-US" sz="2800" dirty="0" smtClean="0">
                  <a:solidFill>
                    <a:schemeClr val="bg2"/>
                  </a:solidFill>
                </a:rPr>
                <a:t>…</a:t>
              </a:r>
            </a:p>
          </p:txBody>
        </p:sp>
        <p:sp>
          <p:nvSpPr>
            <p:cNvPr id="106" name="TextShape 190"/>
            <p:cNvSpPr txBox="1"/>
            <p:nvPr/>
          </p:nvSpPr>
          <p:spPr>
            <a:xfrm>
              <a:off x="3234096" y="4806216"/>
              <a:ext cx="519840" cy="75456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dirty="0" smtClean="0">
                  <a:latin typeface="+mj-lt"/>
                  <a:ea typeface="Times New Roman"/>
                </a:rPr>
                <a:t>J</a:t>
              </a:r>
              <a:endParaRPr sz="1600" baseline="-25000" dirty="0">
                <a:latin typeface="+mj-lt"/>
              </a:endParaRPr>
            </a:p>
          </p:txBody>
        </p:sp>
        <p:sp>
          <p:nvSpPr>
            <p:cNvPr id="110" name="TextBox 109"/>
            <p:cNvSpPr txBox="1"/>
            <p:nvPr/>
          </p:nvSpPr>
          <p:spPr bwMode="auto">
            <a:xfrm>
              <a:off x="2077035" y="6479366"/>
              <a:ext cx="5995552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C00000"/>
                  </a:solidFill>
                </a:rPr>
                <a:t>(Assume J is scheduled alongside other jobs, which are not shown.)</a:t>
              </a:r>
            </a:p>
          </p:txBody>
        </p:sp>
      </p:grpSp>
      <p:sp>
        <p:nvSpPr>
          <p:cNvPr id="113" name="Cloud 112"/>
          <p:cNvSpPr/>
          <p:nvPr/>
        </p:nvSpPr>
        <p:spPr bwMode="auto">
          <a:xfrm>
            <a:off x="5618375" y="3242817"/>
            <a:ext cx="3525625" cy="2337848"/>
          </a:xfrm>
          <a:prstGeom prst="cloud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So, J’s “fate” beyond</a:t>
            </a:r>
          </a:p>
          <a:p>
            <a:pPr algn="ctr"/>
            <a:r>
              <a:rPr lang="en-US" dirty="0" smtClean="0"/>
              <a:t>its deadline d is</a:t>
            </a:r>
          </a:p>
          <a:p>
            <a:pPr algn="ctr"/>
            <a:r>
              <a:rPr lang="en-US" dirty="0" smtClean="0"/>
              <a:t>entirely determined by</a:t>
            </a:r>
          </a:p>
          <a:p>
            <a:pPr algn="ctr"/>
            <a:r>
              <a:rPr lang="en-US" dirty="0" smtClean="0"/>
              <a:t>higher-priority jobs</a:t>
            </a:r>
          </a:p>
          <a:p>
            <a:pPr algn="ctr"/>
            <a:r>
              <a:rPr lang="en-US" dirty="0" smtClean="0"/>
              <a:t>released earlier.</a:t>
            </a:r>
            <a:endParaRPr lang="en-US" dirty="0"/>
          </a:p>
        </p:txBody>
      </p:sp>
      <p:sp>
        <p:nvSpPr>
          <p:cNvPr id="114" name="Right Arrow 113"/>
          <p:cNvSpPr/>
          <p:nvPr/>
        </p:nvSpPr>
        <p:spPr bwMode="auto">
          <a:xfrm>
            <a:off x="725864" y="2856321"/>
            <a:ext cx="4751109" cy="2413261"/>
          </a:xfrm>
          <a:prstGeom prst="rightArrow">
            <a:avLst/>
          </a:prstGeom>
          <a:solidFill>
            <a:srgbClr val="CCFFCC"/>
          </a:solidFill>
          <a:ln w="12700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So the key is to determine </a:t>
            </a:r>
            <a:r>
              <a:rPr lang="en-US" u="sng" dirty="0" smtClean="0"/>
              <a:t>how</a:t>
            </a:r>
          </a:p>
          <a:p>
            <a:pPr algn="ctr"/>
            <a:r>
              <a:rPr lang="en-US" u="sng" dirty="0" smtClean="0"/>
              <a:t>far earlier-released jobs can</a:t>
            </a:r>
          </a:p>
          <a:p>
            <a:pPr algn="ctr"/>
            <a:r>
              <a:rPr lang="en-US" u="sng" dirty="0" smtClean="0"/>
              <a:t>“push” J’s completion into the future</a:t>
            </a:r>
            <a:r>
              <a:rPr lang="en-US" dirty="0" smtClean="0"/>
              <a:t>.</a:t>
            </a:r>
          </a:p>
        </p:txBody>
      </p:sp>
      <p:sp>
        <p:nvSpPr>
          <p:cNvPr id="115" name="Cloud 114"/>
          <p:cNvSpPr/>
          <p:nvPr/>
        </p:nvSpPr>
        <p:spPr bwMode="auto">
          <a:xfrm>
            <a:off x="0" y="2912884"/>
            <a:ext cx="4413313" cy="2820182"/>
          </a:xfrm>
          <a:prstGeom prst="cloud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If we </a:t>
            </a:r>
            <a:r>
              <a:rPr lang="en-US" u="sng" dirty="0" smtClean="0"/>
              <a:t>inductively</a:t>
            </a:r>
            <a:r>
              <a:rPr lang="en-US" dirty="0" smtClean="0"/>
              <a:t> apply a</a:t>
            </a:r>
          </a:p>
          <a:p>
            <a:pPr algn="ctr"/>
            <a:r>
              <a:rPr lang="en-US" dirty="0" smtClean="0"/>
              <a:t>tardiness bound to these</a:t>
            </a:r>
          </a:p>
          <a:p>
            <a:pPr algn="ctr"/>
            <a:r>
              <a:rPr lang="en-US" dirty="0" smtClean="0"/>
              <a:t>earlier jobs, then we limit</a:t>
            </a:r>
          </a:p>
          <a:p>
            <a:pPr algn="ctr"/>
            <a:r>
              <a:rPr lang="en-US" dirty="0" smtClean="0"/>
              <a:t>the extent by which J can</a:t>
            </a:r>
          </a:p>
          <a:p>
            <a:pPr algn="ctr"/>
            <a:r>
              <a:rPr lang="en-US" dirty="0" smtClean="0"/>
              <a:t>be “pushed,” yielding a</a:t>
            </a:r>
          </a:p>
          <a:p>
            <a:pPr algn="ctr"/>
            <a:r>
              <a:rPr lang="en-US" dirty="0" smtClean="0"/>
              <a:t>tardiness bound for J.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90" grpId="0"/>
      <p:bldP spid="113" grpId="0" animBg="1"/>
      <p:bldP spid="114" grpId="0" animBg="1"/>
      <p:bldP spid="1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Contrast, Consider…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268228" y="1423445"/>
            <a:ext cx="8642109" cy="1692771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Theorem: </a:t>
            </a:r>
            <a:r>
              <a:rPr lang="en-US" sz="3200" dirty="0" smtClean="0"/>
              <a:t>Even if </a:t>
            </a:r>
            <a:r>
              <a:rPr lang="en-US" sz="3200" dirty="0" smtClean="0">
                <a:sym typeface="Symbol"/>
              </a:rPr>
              <a:t>U()</a:t>
            </a:r>
            <a:r>
              <a:rPr lang="en-US" sz="4000" dirty="0" smtClean="0"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 m, tardiness may be</a:t>
            </a:r>
          </a:p>
          <a:p>
            <a:r>
              <a:rPr lang="en-US" sz="3200" dirty="0" smtClean="0">
                <a:sym typeface="Symbol"/>
              </a:rPr>
              <a:t>unbounded under global </a:t>
            </a:r>
            <a:r>
              <a:rPr lang="en-US" sz="3200" u="sng" dirty="0" smtClean="0">
                <a:sym typeface="Symbol"/>
              </a:rPr>
              <a:t>static-priority</a:t>
            </a:r>
          </a:p>
          <a:p>
            <a:r>
              <a:rPr lang="en-US" sz="3200" dirty="0" smtClean="0">
                <a:sym typeface="Symbol"/>
              </a:rPr>
              <a:t>scheduling.</a:t>
            </a:r>
            <a:endParaRPr lang="en-US" sz="3200" dirty="0" smtClean="0"/>
          </a:p>
        </p:txBody>
      </p:sp>
      <p:sp>
        <p:nvSpPr>
          <p:cNvPr id="90" name="TextBox 89"/>
          <p:cNvSpPr txBox="1"/>
          <p:nvPr/>
        </p:nvSpPr>
        <p:spPr bwMode="auto">
          <a:xfrm>
            <a:off x="782424" y="3327672"/>
            <a:ext cx="4660250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</a:rPr>
              <a:t>Why (</a:t>
            </a:r>
            <a:r>
              <a:rPr lang="en-US" sz="2800" u="sng" dirty="0" smtClean="0">
                <a:solidFill>
                  <a:schemeClr val="bg2"/>
                </a:solidFill>
              </a:rPr>
              <a:t>intuitively</a:t>
            </a:r>
            <a:r>
              <a:rPr lang="en-US" sz="2800" dirty="0" smtClean="0">
                <a:solidFill>
                  <a:schemeClr val="bg2"/>
                </a:solidFill>
              </a:rPr>
              <a:t>) is this true?</a:t>
            </a:r>
          </a:p>
        </p:txBody>
      </p:sp>
      <p:grpSp>
        <p:nvGrpSpPr>
          <p:cNvPr id="3" name="Group 110"/>
          <p:cNvGrpSpPr/>
          <p:nvPr/>
        </p:nvGrpSpPr>
        <p:grpSpPr>
          <a:xfrm>
            <a:off x="5476973" y="3704734"/>
            <a:ext cx="3667027" cy="1593130"/>
            <a:chOff x="5476973" y="3704734"/>
            <a:chExt cx="3667027" cy="1385743"/>
          </a:xfrm>
        </p:grpSpPr>
        <p:cxnSp>
          <p:nvCxnSpPr>
            <p:cNvPr id="108" name="Straight Connector 107"/>
            <p:cNvCxnSpPr/>
            <p:nvPr/>
          </p:nvCxnSpPr>
          <p:spPr bwMode="auto">
            <a:xfrm flipH="1" flipV="1">
              <a:off x="5476973" y="3949834"/>
              <a:ext cx="9427" cy="1140643"/>
            </a:xfrm>
            <a:prstGeom prst="line">
              <a:avLst/>
            </a:prstGeom>
            <a:noFill/>
            <a:ln w="41275" cap="flat" cmpd="sng" algn="ctr">
              <a:solidFill>
                <a:srgbClr val="006600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  <p:sp>
          <p:nvSpPr>
            <p:cNvPr id="109" name="Right Arrow 108"/>
            <p:cNvSpPr/>
            <p:nvPr/>
          </p:nvSpPr>
          <p:spPr bwMode="auto">
            <a:xfrm>
              <a:off x="5486399" y="3704734"/>
              <a:ext cx="3657601" cy="1225485"/>
            </a:xfrm>
            <a:prstGeom prst="rightArrow">
              <a:avLst/>
            </a:prstGeom>
            <a:solidFill>
              <a:srgbClr val="CCFFCC"/>
            </a:solidFill>
            <a:ln w="12700" algn="ctr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dirty="0" smtClean="0"/>
                <a:t>Now jobs with higher priority</a:t>
              </a:r>
            </a:p>
            <a:p>
              <a:pPr algn="ctr"/>
              <a:r>
                <a:rPr lang="en-US" dirty="0" smtClean="0"/>
                <a:t>than J </a:t>
              </a:r>
              <a:r>
                <a:rPr lang="en-US" u="sng" dirty="0" smtClean="0"/>
                <a:t>can</a:t>
              </a:r>
              <a:r>
                <a:rPr lang="en-US" dirty="0" smtClean="0"/>
                <a:t> be released here.</a:t>
              </a:r>
              <a:endParaRPr lang="en-US" dirty="0"/>
            </a:p>
          </p:txBody>
        </p:sp>
      </p:grpSp>
      <p:sp>
        <p:nvSpPr>
          <p:cNvPr id="50" name="CustomShape 10"/>
          <p:cNvSpPr/>
          <p:nvPr/>
        </p:nvSpPr>
        <p:spPr>
          <a:xfrm>
            <a:off x="3400971" y="5333651"/>
            <a:ext cx="780480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51" name="Line 57"/>
          <p:cNvSpPr/>
          <p:nvPr/>
        </p:nvSpPr>
        <p:spPr>
          <a:xfrm flipV="1">
            <a:off x="6520716" y="507373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2" name="Line 58"/>
          <p:cNvSpPr/>
          <p:nvPr/>
        </p:nvSpPr>
        <p:spPr>
          <a:xfrm flipH="1">
            <a:off x="6400281" y="5073731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3" name="Line 75"/>
          <p:cNvSpPr/>
          <p:nvPr/>
        </p:nvSpPr>
        <p:spPr>
          <a:xfrm>
            <a:off x="1536581" y="5722080"/>
            <a:ext cx="5897830" cy="2171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4" name="Line 76"/>
          <p:cNvSpPr/>
          <p:nvPr/>
        </p:nvSpPr>
        <p:spPr>
          <a:xfrm>
            <a:off x="340097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5" name="Line 77"/>
          <p:cNvSpPr/>
          <p:nvPr/>
        </p:nvSpPr>
        <p:spPr>
          <a:xfrm>
            <a:off x="392153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6" name="Line 78"/>
          <p:cNvSpPr/>
          <p:nvPr/>
        </p:nvSpPr>
        <p:spPr>
          <a:xfrm>
            <a:off x="496229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7" name="Line 79"/>
          <p:cNvSpPr/>
          <p:nvPr/>
        </p:nvSpPr>
        <p:spPr>
          <a:xfrm>
            <a:off x="548249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8" name="Line 80"/>
          <p:cNvSpPr/>
          <p:nvPr/>
        </p:nvSpPr>
        <p:spPr>
          <a:xfrm>
            <a:off x="548249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59" name="Line 81"/>
          <p:cNvSpPr/>
          <p:nvPr/>
        </p:nvSpPr>
        <p:spPr>
          <a:xfrm>
            <a:off x="548249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0" name="Line 86"/>
          <p:cNvSpPr/>
          <p:nvPr/>
        </p:nvSpPr>
        <p:spPr>
          <a:xfrm>
            <a:off x="704381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1" name="Line 96"/>
          <p:cNvSpPr/>
          <p:nvPr/>
        </p:nvSpPr>
        <p:spPr>
          <a:xfrm flipV="1">
            <a:off x="3400971" y="6013106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62" name="TextShape 97"/>
          <p:cNvSpPr txBox="1"/>
          <p:nvPr/>
        </p:nvSpPr>
        <p:spPr>
          <a:xfrm>
            <a:off x="3377091" y="6098831"/>
            <a:ext cx="183852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Release</a:t>
            </a:r>
            <a:endParaRPr sz="1400" dirty="0"/>
          </a:p>
        </p:txBody>
      </p:sp>
      <p:sp>
        <p:nvSpPr>
          <p:cNvPr id="63" name="Line 98"/>
          <p:cNvSpPr/>
          <p:nvPr/>
        </p:nvSpPr>
        <p:spPr>
          <a:xfrm>
            <a:off x="4739616" y="6013106"/>
            <a:ext cx="0" cy="390240"/>
          </a:xfrm>
          <a:prstGeom prst="line">
            <a:avLst/>
          </a:prstGeom>
          <a:ln w="1836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64" name="TextShape 99"/>
          <p:cNvSpPr txBox="1"/>
          <p:nvPr/>
        </p:nvSpPr>
        <p:spPr>
          <a:xfrm>
            <a:off x="4774686" y="6098831"/>
            <a:ext cx="19638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800" dirty="0"/>
              <a:t>Deadline</a:t>
            </a:r>
            <a:endParaRPr sz="1400" dirty="0"/>
          </a:p>
        </p:txBody>
      </p:sp>
      <p:sp>
        <p:nvSpPr>
          <p:cNvPr id="65" name="Line 105"/>
          <p:cNvSpPr/>
          <p:nvPr/>
        </p:nvSpPr>
        <p:spPr>
          <a:xfrm>
            <a:off x="600305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6" name="Line 106"/>
          <p:cNvSpPr/>
          <p:nvPr/>
        </p:nvSpPr>
        <p:spPr>
          <a:xfrm>
            <a:off x="366125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7" name="Line 107"/>
          <p:cNvSpPr/>
          <p:nvPr/>
        </p:nvSpPr>
        <p:spPr>
          <a:xfrm>
            <a:off x="418145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8" name="Line 108"/>
          <p:cNvSpPr/>
          <p:nvPr/>
        </p:nvSpPr>
        <p:spPr>
          <a:xfrm>
            <a:off x="470201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69" name="Line 109"/>
          <p:cNvSpPr/>
          <p:nvPr/>
        </p:nvSpPr>
        <p:spPr>
          <a:xfrm>
            <a:off x="522257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0" name="Line 110"/>
          <p:cNvSpPr/>
          <p:nvPr/>
        </p:nvSpPr>
        <p:spPr>
          <a:xfrm>
            <a:off x="574277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1" name="Line 111"/>
          <p:cNvSpPr/>
          <p:nvPr/>
        </p:nvSpPr>
        <p:spPr>
          <a:xfrm>
            <a:off x="626333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2" name="Line 112"/>
          <p:cNvSpPr/>
          <p:nvPr/>
        </p:nvSpPr>
        <p:spPr>
          <a:xfrm>
            <a:off x="678389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3" name="Line 172"/>
          <p:cNvSpPr/>
          <p:nvPr/>
        </p:nvSpPr>
        <p:spPr>
          <a:xfrm flipV="1">
            <a:off x="3400971" y="5203691"/>
            <a:ext cx="0" cy="520560"/>
          </a:xfrm>
          <a:prstGeom prst="line">
            <a:avLst/>
          </a:prstGeom>
          <a:ln w="3672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74" name="Line 177"/>
          <p:cNvSpPr/>
          <p:nvPr/>
        </p:nvSpPr>
        <p:spPr>
          <a:xfrm flipV="1">
            <a:off x="5482491" y="5203691"/>
            <a:ext cx="0" cy="520560"/>
          </a:xfrm>
          <a:prstGeom prst="line">
            <a:avLst/>
          </a:prstGeom>
          <a:ln w="36720">
            <a:solidFill>
              <a:srgbClr val="000000"/>
            </a:solidFill>
            <a:round/>
            <a:headEnd type="triangle" w="med" len="med"/>
          </a:ln>
        </p:spPr>
      </p:sp>
      <p:sp>
        <p:nvSpPr>
          <p:cNvPr id="75" name="Line 185"/>
          <p:cNvSpPr/>
          <p:nvPr/>
        </p:nvSpPr>
        <p:spPr>
          <a:xfrm flipV="1">
            <a:off x="6139506" y="6143066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6" name="Line 186"/>
          <p:cNvSpPr/>
          <p:nvPr/>
        </p:nvSpPr>
        <p:spPr>
          <a:xfrm flipH="1">
            <a:off x="6009186" y="6143066"/>
            <a:ext cx="26028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7" name="TextShape 190"/>
          <p:cNvSpPr txBox="1"/>
          <p:nvPr/>
        </p:nvSpPr>
        <p:spPr>
          <a:xfrm>
            <a:off x="1158627" y="5266557"/>
            <a:ext cx="519840" cy="75456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2800" dirty="0" err="1" smtClean="0">
                <a:latin typeface="Times New Roman"/>
                <a:ea typeface="Times New Roman"/>
              </a:rPr>
              <a:t>τ</a:t>
            </a:r>
            <a:r>
              <a:rPr lang="en-US" sz="2800" baseline="-25000" dirty="0" err="1" smtClean="0"/>
              <a:t>i</a:t>
            </a:r>
            <a:endParaRPr baseline="-25000" dirty="0"/>
          </a:p>
        </p:txBody>
      </p:sp>
      <p:sp>
        <p:nvSpPr>
          <p:cNvPr id="78" name="Line 191"/>
          <p:cNvSpPr/>
          <p:nvPr/>
        </p:nvSpPr>
        <p:spPr>
          <a:xfrm>
            <a:off x="652361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79" name="Line 192"/>
          <p:cNvSpPr/>
          <p:nvPr/>
        </p:nvSpPr>
        <p:spPr>
          <a:xfrm>
            <a:off x="4441731" y="5463971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80" name="CustomShape 10"/>
          <p:cNvSpPr/>
          <p:nvPr/>
        </p:nvSpPr>
        <p:spPr>
          <a:xfrm>
            <a:off x="5734596" y="5333651"/>
            <a:ext cx="780480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81" name="CustomShape 10"/>
          <p:cNvSpPr/>
          <p:nvPr/>
        </p:nvSpPr>
        <p:spPr>
          <a:xfrm>
            <a:off x="4439196" y="5333651"/>
            <a:ext cx="262815" cy="390600"/>
          </a:xfrm>
          <a:prstGeom prst="rect">
            <a:avLst/>
          </a:prstGeom>
          <a:solidFill>
            <a:srgbClr val="FFCCCC"/>
          </a:solidFill>
          <a:ln w="18360">
            <a:solidFill>
              <a:srgbClr val="000000"/>
            </a:solidFill>
            <a:round/>
          </a:ln>
        </p:spPr>
      </p:sp>
      <p:sp>
        <p:nvSpPr>
          <p:cNvPr id="82" name="TextShape 99"/>
          <p:cNvSpPr txBox="1"/>
          <p:nvPr/>
        </p:nvSpPr>
        <p:spPr>
          <a:xfrm>
            <a:off x="6936861" y="5708306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Time</a:t>
            </a:r>
            <a:endParaRPr sz="1200" dirty="0">
              <a:solidFill>
                <a:srgbClr val="002060"/>
              </a:solidFill>
            </a:endParaRPr>
          </a:p>
        </p:txBody>
      </p:sp>
      <p:sp>
        <p:nvSpPr>
          <p:cNvPr id="84" name="TextShape 99"/>
          <p:cNvSpPr txBox="1"/>
          <p:nvPr/>
        </p:nvSpPr>
        <p:spPr>
          <a:xfrm>
            <a:off x="6347591" y="5660681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c</a:t>
            </a:r>
            <a:endParaRPr sz="1200" dirty="0">
              <a:solidFill>
                <a:srgbClr val="002060"/>
              </a:solidFill>
            </a:endParaRPr>
          </a:p>
        </p:txBody>
      </p:sp>
      <p:sp>
        <p:nvSpPr>
          <p:cNvPr id="85" name="TextShape 99"/>
          <p:cNvSpPr txBox="1"/>
          <p:nvPr/>
        </p:nvSpPr>
        <p:spPr>
          <a:xfrm>
            <a:off x="3279261" y="5660681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r</a:t>
            </a:r>
            <a:endParaRPr sz="1200" dirty="0">
              <a:solidFill>
                <a:srgbClr val="00206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 bwMode="auto">
          <a:xfrm>
            <a:off x="3400971" y="5159456"/>
            <a:ext cx="2081520" cy="0"/>
          </a:xfrm>
          <a:prstGeom prst="straightConnector1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87" name="Rectangle 86"/>
          <p:cNvSpPr/>
          <p:nvPr/>
        </p:nvSpPr>
        <p:spPr>
          <a:xfrm>
            <a:off x="6160167" y="6106046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Completion</a:t>
            </a:r>
            <a:endParaRPr lang="en-US" sz="1400" dirty="0"/>
          </a:p>
        </p:txBody>
      </p:sp>
      <p:sp>
        <p:nvSpPr>
          <p:cNvPr id="88" name="TextShape 99"/>
          <p:cNvSpPr txBox="1"/>
          <p:nvPr/>
        </p:nvSpPr>
        <p:spPr>
          <a:xfrm>
            <a:off x="4290471" y="4855796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T</a:t>
            </a:r>
            <a:r>
              <a:rPr lang="en-US" sz="1600" baseline="-25000" dirty="0" smtClean="0">
                <a:solidFill>
                  <a:srgbClr val="002060"/>
                </a:solidFill>
              </a:rPr>
              <a:t>i</a:t>
            </a:r>
            <a:endParaRPr sz="1200" baseline="-25000" dirty="0">
              <a:solidFill>
                <a:srgbClr val="002060"/>
              </a:solidFill>
            </a:endParaRPr>
          </a:p>
        </p:txBody>
      </p:sp>
      <p:sp>
        <p:nvSpPr>
          <p:cNvPr id="89" name="TextShape 99"/>
          <p:cNvSpPr txBox="1"/>
          <p:nvPr/>
        </p:nvSpPr>
        <p:spPr>
          <a:xfrm>
            <a:off x="5340470" y="5662249"/>
            <a:ext cx="888000" cy="60732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sz="1600" dirty="0" smtClean="0">
                <a:solidFill>
                  <a:srgbClr val="002060"/>
                </a:solidFill>
              </a:rPr>
              <a:t>d</a:t>
            </a:r>
            <a:endParaRPr sz="1200" dirty="0">
              <a:solidFill>
                <a:srgbClr val="002060"/>
              </a:solidFill>
            </a:endParaRPr>
          </a:p>
        </p:txBody>
      </p:sp>
      <p:sp>
        <p:nvSpPr>
          <p:cNvPr id="91" name="Line 78"/>
          <p:cNvSpPr/>
          <p:nvPr/>
        </p:nvSpPr>
        <p:spPr>
          <a:xfrm>
            <a:off x="3144448" y="5456112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93" name="Line 78"/>
          <p:cNvSpPr/>
          <p:nvPr/>
        </p:nvSpPr>
        <p:spPr>
          <a:xfrm>
            <a:off x="2891487" y="545768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95" name="Line 78"/>
          <p:cNvSpPr/>
          <p:nvPr/>
        </p:nvSpPr>
        <p:spPr>
          <a:xfrm>
            <a:off x="2638526" y="5459248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97" name="Line 78"/>
          <p:cNvSpPr/>
          <p:nvPr/>
        </p:nvSpPr>
        <p:spPr>
          <a:xfrm>
            <a:off x="2385565" y="5460816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99" name="Line 78"/>
          <p:cNvSpPr/>
          <p:nvPr/>
        </p:nvSpPr>
        <p:spPr>
          <a:xfrm>
            <a:off x="2132604" y="5462384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01" name="Line 78"/>
          <p:cNvSpPr/>
          <p:nvPr/>
        </p:nvSpPr>
        <p:spPr>
          <a:xfrm>
            <a:off x="1879643" y="5463952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03" name="Line 78"/>
          <p:cNvSpPr/>
          <p:nvPr/>
        </p:nvSpPr>
        <p:spPr>
          <a:xfrm>
            <a:off x="1626682" y="5465520"/>
            <a:ext cx="0" cy="26028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06" name="TextShape 190"/>
          <p:cNvSpPr txBox="1"/>
          <p:nvPr/>
        </p:nvSpPr>
        <p:spPr>
          <a:xfrm>
            <a:off x="3234096" y="4806216"/>
            <a:ext cx="519840" cy="754560"/>
          </a:xfrm>
          <a:prstGeom prst="rect">
            <a:avLst/>
          </a:prstGeom>
        </p:spPr>
        <p:txBody>
          <a:bodyPr wrap="none" lIns="99000" tIns="54000" rIns="99000" bIns="54000"/>
          <a:lstStyle/>
          <a:p>
            <a:r>
              <a:rPr lang="en-US" dirty="0" smtClean="0">
                <a:latin typeface="+mj-lt"/>
                <a:ea typeface="Times New Roman"/>
              </a:rPr>
              <a:t>J</a:t>
            </a:r>
            <a:endParaRPr sz="1600" baseline="-25000" dirty="0"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 bwMode="auto">
          <a:xfrm>
            <a:off x="2077035" y="6479366"/>
            <a:ext cx="5995552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(Assume J is scheduled alongside other jobs, which are not shown.)</a:t>
            </a:r>
          </a:p>
        </p:txBody>
      </p:sp>
      <p:sp>
        <p:nvSpPr>
          <p:cNvPr id="83" name="Cloud 82"/>
          <p:cNvSpPr/>
          <p:nvPr/>
        </p:nvSpPr>
        <p:spPr bwMode="auto">
          <a:xfrm>
            <a:off x="348793" y="3921549"/>
            <a:ext cx="3026004" cy="1555419"/>
          </a:xfrm>
          <a:prstGeom prst="cloud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This part of the</a:t>
            </a:r>
          </a:p>
          <a:p>
            <a:pPr algn="ctr"/>
            <a:r>
              <a:rPr lang="en-US" dirty="0" smtClean="0"/>
              <a:t>earlier argument</a:t>
            </a:r>
          </a:p>
          <a:p>
            <a:pPr algn="ctr"/>
            <a:r>
              <a:rPr lang="en-US" dirty="0" smtClean="0"/>
              <a:t>breaks.</a:t>
            </a:r>
            <a:endParaRPr lang="en-US" dirty="0"/>
          </a:p>
        </p:txBody>
      </p:sp>
      <p:sp>
        <p:nvSpPr>
          <p:cNvPr id="94" name="Rectangle 93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62" grpId="0"/>
      <p:bldP spid="64" grpId="0"/>
      <p:bldP spid="77" grpId="0"/>
      <p:bldP spid="82" grpId="0"/>
      <p:bldP spid="84" grpId="0"/>
      <p:bldP spid="85" grpId="0"/>
      <p:bldP spid="87" grpId="0"/>
      <p:bldP spid="88" grpId="0"/>
      <p:bldP spid="89" grpId="0"/>
      <p:bldP spid="106" grpId="0"/>
      <p:bldP spid="110" grpId="0"/>
      <p:bldP spid="83" grpId="0" animBg="1"/>
      <p:bldP spid="8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Original G-EDF Tardiness</a:t>
            </a:r>
            <a:br>
              <a:rPr lang="en-US" smtClean="0"/>
            </a:br>
            <a:r>
              <a:rPr lang="en-US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0175"/>
            <a:ext cx="9143999" cy="4114800"/>
          </a:xfrm>
        </p:spPr>
        <p:txBody>
          <a:bodyPr/>
          <a:lstStyle/>
          <a:p>
            <a:r>
              <a:rPr lang="en-US" dirty="0" smtClean="0"/>
              <a:t>Let </a:t>
            </a:r>
            <a:r>
              <a:rPr lang="en-US" dirty="0" err="1" smtClean="0">
                <a:solidFill>
                  <a:srgbClr val="C00000"/>
                </a:solidFill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</a:rPr>
              <a:t>min</a:t>
            </a:r>
            <a:r>
              <a:rPr lang="en-US" dirty="0" smtClean="0">
                <a:solidFill>
                  <a:srgbClr val="C00000"/>
                </a:solidFill>
              </a:rPr>
              <a:t> = min(</a:t>
            </a:r>
            <a:r>
              <a:rPr lang="en-US" dirty="0" err="1" smtClean="0">
                <a:solidFill>
                  <a:srgbClr val="C00000"/>
                </a:solidFill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shown in [Devi &amp; Anderson ‘05], tardiness for task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/>
              <a:t>under G-EDF is at most </a:t>
            </a:r>
            <a:r>
              <a:rPr lang="en-US" dirty="0" err="1" smtClean="0">
                <a:solidFill>
                  <a:srgbClr val="C00000"/>
                </a:solidFill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+ x</a:t>
            </a:r>
            <a:r>
              <a:rPr lang="en-US" dirty="0" smtClean="0"/>
              <a:t>, where</a:t>
            </a:r>
          </a:p>
          <a:p>
            <a:endParaRPr lang="en-US" dirty="0" smtClean="0"/>
          </a:p>
          <a:p>
            <a:endParaRPr lang="en-US" dirty="0" smtClean="0">
              <a:sym typeface="Symbol"/>
            </a:endParaRPr>
          </a:p>
          <a:p>
            <a:endParaRPr lang="en-US" sz="1800" dirty="0" smtClean="0">
              <a:sym typeface="Symbol"/>
            </a:endParaRPr>
          </a:p>
          <a:p>
            <a:r>
              <a:rPr lang="en-US" b="1" dirty="0" smtClean="0">
                <a:solidFill>
                  <a:schemeClr val="bg2"/>
                </a:solidFill>
                <a:sym typeface="Symbol"/>
              </a:rPr>
              <a:t>Ex: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smtClean="0">
                <a:sym typeface="Symbol"/>
              </a:rPr>
              <a:t>In our running example,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min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C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4</a:t>
            </a:r>
            <a:r>
              <a:rPr lang="en-US" dirty="0" smtClean="0">
                <a:sym typeface="Symbol"/>
              </a:rPr>
              <a:t>,so 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x = (C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 C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)/m = (8  4)/2 = 2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Thus,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ym typeface="Symbol"/>
              </a:rPr>
              <a:t> and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ym typeface="Symbol"/>
              </a:rPr>
              <a:t> have a tardiness bound 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2 + 4 = 6</a:t>
            </a:r>
            <a:r>
              <a:rPr lang="en-US" dirty="0" smtClean="0">
                <a:sym typeface="Symbol"/>
              </a:rPr>
              <a:t>, and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dirty="0" smtClean="0">
                <a:sym typeface="Symbol"/>
              </a:rPr>
              <a:t> has a tardiness bound 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2 + 8 = 10</a:t>
            </a:r>
            <a:r>
              <a:rPr lang="en-US" dirty="0" smtClean="0">
                <a:sym typeface="Symbol"/>
              </a:rPr>
              <a:t>.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aphicFrame>
        <p:nvGraphicFramePr>
          <p:cNvPr id="1026" name="Object 26"/>
          <p:cNvGraphicFramePr>
            <a:graphicFrameLocks noChangeAspect="1"/>
          </p:cNvGraphicFramePr>
          <p:nvPr/>
        </p:nvGraphicFramePr>
        <p:xfrm>
          <a:off x="2925763" y="3055938"/>
          <a:ext cx="2660650" cy="1541462"/>
        </p:xfrm>
        <a:graphic>
          <a:graphicData uri="http://schemas.openxmlformats.org/presentationml/2006/ole">
            <p:oleObj spid="_x0000_s64514" name="Equation" r:id="rId3" imgW="1206523" imgH="69833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Compliant Vector Analysis</a:t>
            </a:r>
            <a:br>
              <a:rPr lang="en-US" dirty="0" smtClean="0"/>
            </a:br>
            <a:r>
              <a:rPr lang="en-US" dirty="0" smtClean="0"/>
              <a:t>(CVA) [Erickson et al.,’10]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4549"/>
            <a:ext cx="9144405" cy="5114925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Several new twists:</a:t>
            </a:r>
          </a:p>
          <a:p>
            <a:pPr lvl="1"/>
            <a:r>
              <a:rPr lang="en-US" dirty="0" smtClean="0"/>
              <a:t>Instead of a single x, we have an </a:t>
            </a:r>
            <a:r>
              <a:rPr lang="en-US" dirty="0" smtClean="0">
                <a:solidFill>
                  <a:srgbClr val="C00000"/>
                </a:solidFill>
              </a:rPr>
              <a:t>x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per each task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The prior analysis is generalized to an </a:t>
            </a:r>
            <a:r>
              <a:rPr lang="en-US" u="sng" dirty="0" smtClean="0">
                <a:sym typeface="Symbol"/>
              </a:rPr>
              <a:t>arbitrary GEL algorithm</a:t>
            </a:r>
            <a:r>
              <a:rPr lang="en-US" dirty="0" smtClean="0">
                <a:sym typeface="Symbol"/>
              </a:rPr>
              <a:t>.</a:t>
            </a:r>
          </a:p>
          <a:p>
            <a:pPr lvl="2"/>
            <a:r>
              <a:rPr lang="en-US" dirty="0" smtClean="0">
                <a:sym typeface="Symbol"/>
              </a:rPr>
              <a:t>Before, we essentially computed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response time </a:t>
            </a:r>
            <a:r>
              <a:rPr lang="en-US" dirty="0" smtClean="0">
                <a:sym typeface="Symbol"/>
              </a:rPr>
              <a:t>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 and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tardiness bound </a:t>
            </a:r>
            <a:r>
              <a:rPr lang="en-US" dirty="0" smtClean="0">
                <a:sym typeface="Symbol"/>
              </a:rPr>
              <a:t>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 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x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2"/>
            <a:r>
              <a:rPr lang="en-US" dirty="0" smtClean="0">
                <a:sym typeface="Symbol"/>
              </a:rPr>
              <a:t>Now, we’ll be computing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response time </a:t>
            </a:r>
            <a:r>
              <a:rPr lang="en-US" dirty="0" smtClean="0">
                <a:sym typeface="Symbol"/>
              </a:rPr>
              <a:t>of                  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 and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lateness bound </a:t>
            </a:r>
            <a:r>
              <a:rPr lang="en-US" dirty="0" smtClean="0">
                <a:sym typeface="Symbol"/>
              </a:rPr>
              <a:t>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 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ym typeface="Symbol"/>
              </a:rPr>
              <a:t>Define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dirty="0" smtClean="0">
                <a:sym typeface="Symbol"/>
              </a:rPr>
              <a:t> as the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vector x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,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, …,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n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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x can be algorithmically (and efficiently) computed.</a:t>
            </a:r>
          </a:p>
          <a:p>
            <a:pPr lvl="2"/>
            <a:r>
              <a:rPr lang="en-US" dirty="0" smtClean="0">
                <a:sym typeface="Symbol"/>
              </a:rPr>
              <a:t>This is what CVA is all about!  We’ll skip the details…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4499118" y="1320797"/>
            <a:ext cx="4856250" cy="1617671"/>
            <a:chOff x="4499118" y="1320797"/>
            <a:chExt cx="4856250" cy="1617671"/>
          </a:xfrm>
        </p:grpSpPr>
        <p:sp>
          <p:nvSpPr>
            <p:cNvPr id="8" name="Rectangular Callout 7"/>
            <p:cNvSpPr/>
            <p:nvPr/>
          </p:nvSpPr>
          <p:spPr bwMode="auto">
            <a:xfrm>
              <a:off x="4499118" y="1320797"/>
              <a:ext cx="4605301" cy="1453552"/>
            </a:xfrm>
            <a:prstGeom prst="wedgeRectCallout">
              <a:avLst>
                <a:gd name="adj1" fmla="val 36009"/>
                <a:gd name="adj2" fmla="val 97336"/>
              </a:avLst>
            </a:prstGeom>
            <a:solidFill>
              <a:srgbClr val="CCECFF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CustomShape 10"/>
            <p:cNvSpPr/>
            <p:nvPr/>
          </p:nvSpPr>
          <p:spPr>
            <a:xfrm>
              <a:off x="4931478" y="1956493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10" name="Line 57"/>
            <p:cNvSpPr/>
            <p:nvPr/>
          </p:nvSpPr>
          <p:spPr>
            <a:xfrm flipV="1">
              <a:off x="8051223" y="16965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1" name="Line 58"/>
            <p:cNvSpPr/>
            <p:nvPr/>
          </p:nvSpPr>
          <p:spPr>
            <a:xfrm flipH="1">
              <a:off x="7930788" y="1696573"/>
              <a:ext cx="26028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2" name="Line 75"/>
            <p:cNvSpPr/>
            <p:nvPr/>
          </p:nvSpPr>
          <p:spPr>
            <a:xfrm>
              <a:off x="4931478" y="2347093"/>
              <a:ext cx="403344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13" name="Line 76"/>
            <p:cNvSpPr/>
            <p:nvPr/>
          </p:nvSpPr>
          <p:spPr>
            <a:xfrm>
              <a:off x="493147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4" name="Line 77"/>
            <p:cNvSpPr/>
            <p:nvPr/>
          </p:nvSpPr>
          <p:spPr>
            <a:xfrm>
              <a:off x="545203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5" name="Line 78"/>
            <p:cNvSpPr/>
            <p:nvPr/>
          </p:nvSpPr>
          <p:spPr>
            <a:xfrm>
              <a:off x="649279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6" name="Line 79"/>
            <p:cNvSpPr/>
            <p:nvPr/>
          </p:nvSpPr>
          <p:spPr>
            <a:xfrm>
              <a:off x="701299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7" name="Line 80"/>
            <p:cNvSpPr/>
            <p:nvPr/>
          </p:nvSpPr>
          <p:spPr>
            <a:xfrm>
              <a:off x="701299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8" name="Line 81"/>
            <p:cNvSpPr/>
            <p:nvPr/>
          </p:nvSpPr>
          <p:spPr>
            <a:xfrm>
              <a:off x="701299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19" name="Line 86"/>
            <p:cNvSpPr/>
            <p:nvPr/>
          </p:nvSpPr>
          <p:spPr>
            <a:xfrm>
              <a:off x="857431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4" name="Line 105"/>
            <p:cNvSpPr/>
            <p:nvPr/>
          </p:nvSpPr>
          <p:spPr>
            <a:xfrm>
              <a:off x="753355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5" name="Line 106"/>
            <p:cNvSpPr/>
            <p:nvPr/>
          </p:nvSpPr>
          <p:spPr>
            <a:xfrm>
              <a:off x="519175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6" name="Line 107"/>
            <p:cNvSpPr/>
            <p:nvPr/>
          </p:nvSpPr>
          <p:spPr>
            <a:xfrm>
              <a:off x="571195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7" name="Line 108"/>
            <p:cNvSpPr/>
            <p:nvPr/>
          </p:nvSpPr>
          <p:spPr>
            <a:xfrm>
              <a:off x="623251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8" name="Line 109"/>
            <p:cNvSpPr/>
            <p:nvPr/>
          </p:nvSpPr>
          <p:spPr>
            <a:xfrm>
              <a:off x="675307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29" name="Line 110"/>
            <p:cNvSpPr/>
            <p:nvPr/>
          </p:nvSpPr>
          <p:spPr>
            <a:xfrm>
              <a:off x="727327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30" name="Line 111"/>
            <p:cNvSpPr/>
            <p:nvPr/>
          </p:nvSpPr>
          <p:spPr>
            <a:xfrm>
              <a:off x="779383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31" name="Line 112"/>
            <p:cNvSpPr/>
            <p:nvPr/>
          </p:nvSpPr>
          <p:spPr>
            <a:xfrm>
              <a:off x="831439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32" name="Line 172"/>
            <p:cNvSpPr/>
            <p:nvPr/>
          </p:nvSpPr>
          <p:spPr>
            <a:xfrm flipV="1">
              <a:off x="4931478" y="1826533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36" name="TextShape 190"/>
            <p:cNvSpPr txBox="1"/>
            <p:nvPr/>
          </p:nvSpPr>
          <p:spPr>
            <a:xfrm>
              <a:off x="4499118" y="1908253"/>
              <a:ext cx="519840" cy="75456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2800" dirty="0" err="1" smtClean="0">
                  <a:latin typeface="Times New Roman"/>
                  <a:ea typeface="Times New Roman"/>
                </a:rPr>
                <a:t>τ</a:t>
              </a:r>
              <a:r>
                <a:rPr lang="en-US" sz="2800" baseline="-25000" dirty="0" err="1" smtClean="0"/>
                <a:t>i</a:t>
              </a:r>
              <a:endParaRPr baseline="-25000" dirty="0"/>
            </a:p>
          </p:txBody>
        </p:sp>
        <p:sp>
          <p:nvSpPr>
            <p:cNvPr id="37" name="Line 191"/>
            <p:cNvSpPr/>
            <p:nvPr/>
          </p:nvSpPr>
          <p:spPr>
            <a:xfrm>
              <a:off x="805411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38" name="Line 192"/>
            <p:cNvSpPr/>
            <p:nvPr/>
          </p:nvSpPr>
          <p:spPr>
            <a:xfrm>
              <a:off x="5972238" y="208681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39" name="CustomShape 10"/>
            <p:cNvSpPr/>
            <p:nvPr/>
          </p:nvSpPr>
          <p:spPr>
            <a:xfrm>
              <a:off x="7265103" y="1956493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40" name="CustomShape 10"/>
            <p:cNvSpPr/>
            <p:nvPr/>
          </p:nvSpPr>
          <p:spPr>
            <a:xfrm>
              <a:off x="5969703" y="1956493"/>
              <a:ext cx="262815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41" name="TextShape 99"/>
            <p:cNvSpPr txBox="1"/>
            <p:nvPr/>
          </p:nvSpPr>
          <p:spPr>
            <a:xfrm>
              <a:off x="8467368" y="2331148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Time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42" name="TextShape 99"/>
            <p:cNvSpPr txBox="1"/>
            <p:nvPr/>
          </p:nvSpPr>
          <p:spPr>
            <a:xfrm>
              <a:off x="7878098" y="2283523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c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43" name="TextShape 99"/>
            <p:cNvSpPr txBox="1"/>
            <p:nvPr/>
          </p:nvSpPr>
          <p:spPr>
            <a:xfrm>
              <a:off x="4809768" y="2283523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r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>
              <a:off x="4931478" y="1782298"/>
              <a:ext cx="208152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46" name="Oval 15"/>
            <p:cNvSpPr>
              <a:spLocks noChangeArrowheads="1"/>
            </p:cNvSpPr>
            <p:nvPr/>
          </p:nvSpPr>
          <p:spPr bwMode="auto">
            <a:xfrm>
              <a:off x="6910607" y="2142312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33" name="Line 177"/>
            <p:cNvSpPr/>
            <p:nvPr/>
          </p:nvSpPr>
          <p:spPr>
            <a:xfrm flipV="1">
              <a:off x="7012998" y="1826533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headEnd type="triangle" w="med" len="med"/>
            </a:ln>
          </p:spPr>
        </p:sp>
        <p:sp>
          <p:nvSpPr>
            <p:cNvPr id="47" name="TextShape 99"/>
            <p:cNvSpPr txBox="1"/>
            <p:nvPr/>
          </p:nvSpPr>
          <p:spPr>
            <a:xfrm>
              <a:off x="5875734" y="1425112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T</a:t>
              </a:r>
              <a:r>
                <a:rPr lang="en-US" sz="1600" baseline="-25000" dirty="0" smtClean="0">
                  <a:solidFill>
                    <a:srgbClr val="002060"/>
                  </a:solidFill>
                </a:rPr>
                <a:t>i</a:t>
              </a:r>
              <a:endParaRPr sz="1200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>
              <a:off x="7010402" y="1783641"/>
              <a:ext cx="1024249" cy="4300"/>
            </a:xfrm>
            <a:prstGeom prst="straightConnector1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55" name="TextShape 99"/>
            <p:cNvSpPr txBox="1"/>
            <p:nvPr/>
          </p:nvSpPr>
          <p:spPr>
            <a:xfrm>
              <a:off x="7100589" y="1419466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  <a:sym typeface="Symbol"/>
                </a:rPr>
                <a:t> x + </a:t>
              </a:r>
              <a:r>
                <a:rPr lang="en-US" sz="1600" dirty="0" err="1" smtClean="0">
                  <a:solidFill>
                    <a:srgbClr val="002060"/>
                  </a:solidFill>
                </a:rPr>
                <a:t>C</a:t>
              </a:r>
              <a:r>
                <a:rPr lang="en-US" sz="1600" baseline="-25000" dirty="0" err="1" smtClean="0">
                  <a:solidFill>
                    <a:srgbClr val="002060"/>
                  </a:solidFill>
                </a:rPr>
                <a:t>i</a:t>
              </a:r>
              <a:endParaRPr sz="1200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3028" y="1924757"/>
            <a:ext cx="4856250" cy="1617671"/>
            <a:chOff x="23028" y="1924757"/>
            <a:chExt cx="4856250" cy="1617671"/>
          </a:xfrm>
        </p:grpSpPr>
        <p:sp>
          <p:nvSpPr>
            <p:cNvPr id="56" name="Rectangular Callout 55"/>
            <p:cNvSpPr/>
            <p:nvPr/>
          </p:nvSpPr>
          <p:spPr bwMode="auto">
            <a:xfrm>
              <a:off x="23028" y="1924757"/>
              <a:ext cx="4605301" cy="1453552"/>
            </a:xfrm>
            <a:prstGeom prst="wedgeRectCallout">
              <a:avLst>
                <a:gd name="adj1" fmla="val 4007"/>
                <a:gd name="adj2" fmla="val 131381"/>
              </a:avLst>
            </a:prstGeom>
            <a:solidFill>
              <a:srgbClr val="CCECFF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CustomShape 10"/>
            <p:cNvSpPr/>
            <p:nvPr/>
          </p:nvSpPr>
          <p:spPr>
            <a:xfrm>
              <a:off x="455388" y="2560453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58" name="Line 57"/>
            <p:cNvSpPr/>
            <p:nvPr/>
          </p:nvSpPr>
          <p:spPr>
            <a:xfrm flipV="1">
              <a:off x="3575133" y="230053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59" name="Line 58"/>
            <p:cNvSpPr/>
            <p:nvPr/>
          </p:nvSpPr>
          <p:spPr>
            <a:xfrm flipH="1">
              <a:off x="3454698" y="2300533"/>
              <a:ext cx="26028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0" name="Line 75"/>
            <p:cNvSpPr/>
            <p:nvPr/>
          </p:nvSpPr>
          <p:spPr>
            <a:xfrm>
              <a:off x="455388" y="2951053"/>
              <a:ext cx="4033440" cy="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61" name="Line 76"/>
            <p:cNvSpPr/>
            <p:nvPr/>
          </p:nvSpPr>
          <p:spPr>
            <a:xfrm>
              <a:off x="45538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2" name="Line 77"/>
            <p:cNvSpPr/>
            <p:nvPr/>
          </p:nvSpPr>
          <p:spPr>
            <a:xfrm>
              <a:off x="97594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4" name="Line 79"/>
            <p:cNvSpPr/>
            <p:nvPr/>
          </p:nvSpPr>
          <p:spPr>
            <a:xfrm>
              <a:off x="253690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5" name="Line 80"/>
            <p:cNvSpPr/>
            <p:nvPr/>
          </p:nvSpPr>
          <p:spPr>
            <a:xfrm>
              <a:off x="253690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6" name="Line 81"/>
            <p:cNvSpPr/>
            <p:nvPr/>
          </p:nvSpPr>
          <p:spPr>
            <a:xfrm>
              <a:off x="253690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7" name="Line 86"/>
            <p:cNvSpPr/>
            <p:nvPr/>
          </p:nvSpPr>
          <p:spPr>
            <a:xfrm>
              <a:off x="409822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8" name="Line 105"/>
            <p:cNvSpPr/>
            <p:nvPr/>
          </p:nvSpPr>
          <p:spPr>
            <a:xfrm>
              <a:off x="305746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69" name="Line 106"/>
            <p:cNvSpPr/>
            <p:nvPr/>
          </p:nvSpPr>
          <p:spPr>
            <a:xfrm>
              <a:off x="71566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0" name="Line 107"/>
            <p:cNvSpPr/>
            <p:nvPr/>
          </p:nvSpPr>
          <p:spPr>
            <a:xfrm>
              <a:off x="123586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1" name="Line 108"/>
            <p:cNvSpPr/>
            <p:nvPr/>
          </p:nvSpPr>
          <p:spPr>
            <a:xfrm>
              <a:off x="175642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2" name="Line 109"/>
            <p:cNvSpPr/>
            <p:nvPr/>
          </p:nvSpPr>
          <p:spPr>
            <a:xfrm>
              <a:off x="227698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3" name="Line 110"/>
            <p:cNvSpPr/>
            <p:nvPr/>
          </p:nvSpPr>
          <p:spPr>
            <a:xfrm>
              <a:off x="279718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4" name="Line 111"/>
            <p:cNvSpPr/>
            <p:nvPr/>
          </p:nvSpPr>
          <p:spPr>
            <a:xfrm>
              <a:off x="331774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5" name="Line 112"/>
            <p:cNvSpPr/>
            <p:nvPr/>
          </p:nvSpPr>
          <p:spPr>
            <a:xfrm>
              <a:off x="383830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6" name="Line 172"/>
            <p:cNvSpPr/>
            <p:nvPr/>
          </p:nvSpPr>
          <p:spPr>
            <a:xfrm flipV="1">
              <a:off x="455388" y="2430493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tailEnd type="triangle" w="med" len="med"/>
            </a:ln>
          </p:spPr>
        </p:sp>
        <p:sp>
          <p:nvSpPr>
            <p:cNvPr id="77" name="TextShape 190"/>
            <p:cNvSpPr txBox="1"/>
            <p:nvPr/>
          </p:nvSpPr>
          <p:spPr>
            <a:xfrm>
              <a:off x="23028" y="2512213"/>
              <a:ext cx="519840" cy="75456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2800" dirty="0" err="1" smtClean="0">
                  <a:latin typeface="Times New Roman"/>
                  <a:ea typeface="Times New Roman"/>
                </a:rPr>
                <a:t>τ</a:t>
              </a:r>
              <a:r>
                <a:rPr lang="en-US" sz="2800" baseline="-25000" dirty="0" err="1" smtClean="0"/>
                <a:t>i</a:t>
              </a:r>
              <a:endParaRPr baseline="-25000" dirty="0"/>
            </a:p>
          </p:txBody>
        </p:sp>
        <p:sp>
          <p:nvSpPr>
            <p:cNvPr id="78" name="Line 191"/>
            <p:cNvSpPr/>
            <p:nvPr/>
          </p:nvSpPr>
          <p:spPr>
            <a:xfrm>
              <a:off x="357802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79" name="Line 192"/>
            <p:cNvSpPr/>
            <p:nvPr/>
          </p:nvSpPr>
          <p:spPr>
            <a:xfrm>
              <a:off x="149614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  <p:sp>
          <p:nvSpPr>
            <p:cNvPr id="80" name="CustomShape 10"/>
            <p:cNvSpPr/>
            <p:nvPr/>
          </p:nvSpPr>
          <p:spPr>
            <a:xfrm>
              <a:off x="2789013" y="2560453"/>
              <a:ext cx="780480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81" name="CustomShape 10"/>
            <p:cNvSpPr/>
            <p:nvPr/>
          </p:nvSpPr>
          <p:spPr>
            <a:xfrm>
              <a:off x="1493613" y="2560453"/>
              <a:ext cx="262815" cy="390600"/>
            </a:xfrm>
            <a:prstGeom prst="rect">
              <a:avLst/>
            </a:prstGeom>
            <a:solidFill>
              <a:srgbClr val="FFCCCC"/>
            </a:solidFill>
            <a:ln w="18360">
              <a:solidFill>
                <a:srgbClr val="000000"/>
              </a:solidFill>
              <a:round/>
            </a:ln>
          </p:spPr>
        </p:sp>
        <p:sp>
          <p:nvSpPr>
            <p:cNvPr id="82" name="TextShape 99"/>
            <p:cNvSpPr txBox="1"/>
            <p:nvPr/>
          </p:nvSpPr>
          <p:spPr>
            <a:xfrm>
              <a:off x="3991278" y="2935108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Time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83" name="TextShape 99"/>
            <p:cNvSpPr txBox="1"/>
            <p:nvPr/>
          </p:nvSpPr>
          <p:spPr>
            <a:xfrm>
              <a:off x="3402008" y="2887483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c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sp>
          <p:nvSpPr>
            <p:cNvPr id="84" name="TextShape 99"/>
            <p:cNvSpPr txBox="1"/>
            <p:nvPr/>
          </p:nvSpPr>
          <p:spPr>
            <a:xfrm>
              <a:off x="333678" y="2887483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r</a:t>
              </a:r>
              <a:endParaRPr sz="1200" dirty="0">
                <a:solidFill>
                  <a:srgbClr val="002060"/>
                </a:solidFill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 bwMode="auto">
            <a:xfrm>
              <a:off x="455388" y="2386258"/>
              <a:ext cx="1568441" cy="2052"/>
            </a:xfrm>
            <a:prstGeom prst="straightConnector1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86" name="Oval 15"/>
            <p:cNvSpPr>
              <a:spLocks noChangeArrowheads="1"/>
            </p:cNvSpPr>
            <p:nvPr/>
          </p:nvSpPr>
          <p:spPr bwMode="auto">
            <a:xfrm>
              <a:off x="1903934" y="2746272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87" name="Line 177"/>
            <p:cNvSpPr/>
            <p:nvPr/>
          </p:nvSpPr>
          <p:spPr>
            <a:xfrm flipV="1">
              <a:off x="2536908" y="2430493"/>
              <a:ext cx="0" cy="52056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headEnd type="triangle" w="med" len="med"/>
            </a:ln>
          </p:spPr>
        </p:sp>
        <p:sp>
          <p:nvSpPr>
            <p:cNvPr id="88" name="TextShape 99"/>
            <p:cNvSpPr txBox="1"/>
            <p:nvPr/>
          </p:nvSpPr>
          <p:spPr>
            <a:xfrm>
              <a:off x="1173726" y="2029072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</a:rPr>
                <a:t>Y</a:t>
              </a:r>
              <a:r>
                <a:rPr lang="en-US" sz="1600" baseline="-25000" dirty="0" smtClean="0">
                  <a:solidFill>
                    <a:srgbClr val="002060"/>
                  </a:solidFill>
                </a:rPr>
                <a:t>i</a:t>
              </a:r>
              <a:endParaRPr sz="1200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 bwMode="auto">
            <a:xfrm>
              <a:off x="2011041" y="2388310"/>
              <a:ext cx="1547520" cy="3592"/>
            </a:xfrm>
            <a:prstGeom prst="straightConnector1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90" name="TextShape 99"/>
            <p:cNvSpPr txBox="1"/>
            <p:nvPr/>
          </p:nvSpPr>
          <p:spPr>
            <a:xfrm>
              <a:off x="2312517" y="2023426"/>
              <a:ext cx="888000" cy="607320"/>
            </a:xfrm>
            <a:prstGeom prst="rect">
              <a:avLst/>
            </a:prstGeom>
          </p:spPr>
          <p:txBody>
            <a:bodyPr wrap="none" lIns="99000" tIns="54000" rIns="99000" bIns="54000"/>
            <a:lstStyle/>
            <a:p>
              <a:r>
                <a:rPr lang="en-US" sz="1600" dirty="0" smtClean="0">
                  <a:solidFill>
                    <a:srgbClr val="002060"/>
                  </a:solidFill>
                  <a:sym typeface="Symbol"/>
                </a:rPr>
                <a:t> x</a:t>
              </a:r>
              <a:r>
                <a:rPr lang="en-US" sz="1600" baseline="-25000" dirty="0" smtClean="0">
                  <a:solidFill>
                    <a:srgbClr val="002060"/>
                  </a:solidFill>
                  <a:sym typeface="Symbol"/>
                </a:rPr>
                <a:t>i</a:t>
              </a:r>
              <a:r>
                <a:rPr lang="en-US" sz="1600" dirty="0" smtClean="0">
                  <a:solidFill>
                    <a:srgbClr val="002060"/>
                  </a:solidFill>
                  <a:sym typeface="Symbol"/>
                </a:rPr>
                <a:t> + </a:t>
              </a:r>
              <a:r>
                <a:rPr lang="en-US" sz="1600" dirty="0" err="1" smtClean="0">
                  <a:solidFill>
                    <a:srgbClr val="002060"/>
                  </a:solidFill>
                </a:rPr>
                <a:t>C</a:t>
              </a:r>
              <a:r>
                <a:rPr lang="en-US" sz="1600" baseline="-25000" dirty="0" err="1" smtClean="0">
                  <a:solidFill>
                    <a:srgbClr val="002060"/>
                  </a:solidFill>
                </a:rPr>
                <a:t>i</a:t>
              </a:r>
              <a:endParaRPr sz="12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63" name="Line 78"/>
            <p:cNvSpPr/>
            <p:nvPr/>
          </p:nvSpPr>
          <p:spPr>
            <a:xfrm>
              <a:off x="2016708" y="2690773"/>
              <a:ext cx="0" cy="260280"/>
            </a:xfrm>
            <a:prstGeom prst="line">
              <a:avLst/>
            </a:prstGeom>
            <a:ln w="18360">
              <a:solidFill>
                <a:srgbClr val="000000"/>
              </a:solidFill>
              <a:round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Example,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519" y="1530799"/>
            <a:ext cx="7849590" cy="4062475"/>
          </a:xfrm>
        </p:spPr>
        <p:txBody>
          <a:bodyPr/>
          <a:lstStyle/>
          <a:p>
            <a:r>
              <a:rPr lang="en-US" dirty="0" smtClean="0"/>
              <a:t>Before, we computed tardiness bounds of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2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10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3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Under CVA, we would get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2</a:t>
            </a:r>
            <a:r>
              <a:rPr lang="en-US" dirty="0" smtClean="0"/>
              <a:t> but </a:t>
            </a:r>
            <a:r>
              <a:rPr lang="en-US" dirty="0" smtClean="0">
                <a:solidFill>
                  <a:srgbClr val="C00000"/>
                </a:solidFill>
              </a:rPr>
              <a:t>8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3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G-FL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399" y="1673300"/>
            <a:ext cx="8218715" cy="4114800"/>
          </a:xfrm>
        </p:spPr>
        <p:txBody>
          <a:bodyPr/>
          <a:lstStyle/>
          <a:p>
            <a:r>
              <a:rPr lang="en-US" dirty="0" smtClean="0"/>
              <a:t>[Erickson &amp; Anderson ‘12] showed that the best maximum lateness/tardiness bounds under CVA are obtained when                  </a:t>
            </a:r>
            <a:r>
              <a:rPr lang="en-US" dirty="0" smtClean="0">
                <a:solidFill>
                  <a:srgbClr val="C00000"/>
                </a:solidFill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= T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 ((m  1)/m)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They called this GEL algorithm </a:t>
            </a:r>
            <a:r>
              <a:rPr lang="en-US" b="1" dirty="0" smtClean="0">
                <a:solidFill>
                  <a:srgbClr val="C00000"/>
                </a:solidFill>
                <a:sym typeface="Symbol"/>
              </a:rPr>
              <a:t>global fair lateness (G-FL)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b="1" dirty="0" smtClean="0">
                <a:solidFill>
                  <a:schemeClr val="bg2"/>
                </a:solidFill>
                <a:sym typeface="Symbol"/>
              </a:rPr>
              <a:t>Ex: </a:t>
            </a:r>
            <a:r>
              <a:rPr lang="en-US" dirty="0" smtClean="0">
                <a:sym typeface="Symbol"/>
              </a:rPr>
              <a:t>We have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5  (1/2)4 = 3 </a:t>
            </a:r>
            <a:r>
              <a:rPr lang="en-US" dirty="0" smtClean="0">
                <a:sym typeface="Symbol"/>
              </a:rPr>
              <a:t>and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20  (1/2)8 = 16</a:t>
            </a:r>
            <a:r>
              <a:rPr lang="en-US" dirty="0" smtClean="0">
                <a:sym typeface="Symbol"/>
              </a:rPr>
              <a:t>.  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Example,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8" name="Line 44"/>
          <p:cNvSpPr>
            <a:spLocks noChangeShapeType="1"/>
          </p:cNvSpPr>
          <p:nvPr/>
        </p:nvSpPr>
        <p:spPr bwMode="auto">
          <a:xfrm>
            <a:off x="78034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45"/>
          <p:cNvSpPr>
            <a:spLocks noChangeShapeType="1"/>
          </p:cNvSpPr>
          <p:nvPr/>
        </p:nvSpPr>
        <p:spPr bwMode="auto">
          <a:xfrm>
            <a:off x="75748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>
            <a:off x="73462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47"/>
          <p:cNvSpPr>
            <a:spLocks noChangeShapeType="1"/>
          </p:cNvSpPr>
          <p:nvPr/>
        </p:nvSpPr>
        <p:spPr bwMode="auto">
          <a:xfrm>
            <a:off x="48316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48"/>
          <p:cNvSpPr>
            <a:spLocks noChangeShapeType="1"/>
          </p:cNvSpPr>
          <p:nvPr/>
        </p:nvSpPr>
        <p:spPr bwMode="auto">
          <a:xfrm>
            <a:off x="32314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49"/>
          <p:cNvSpPr>
            <a:spLocks noChangeShapeType="1"/>
          </p:cNvSpPr>
          <p:nvPr/>
        </p:nvSpPr>
        <p:spPr bwMode="auto">
          <a:xfrm>
            <a:off x="43744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Line 50"/>
          <p:cNvSpPr>
            <a:spLocks noChangeShapeType="1"/>
          </p:cNvSpPr>
          <p:nvPr/>
        </p:nvSpPr>
        <p:spPr bwMode="auto">
          <a:xfrm>
            <a:off x="41458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51"/>
          <p:cNvSpPr>
            <a:spLocks noChangeShapeType="1"/>
          </p:cNvSpPr>
          <p:nvPr/>
        </p:nvSpPr>
        <p:spPr bwMode="auto">
          <a:xfrm>
            <a:off x="39172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52"/>
          <p:cNvSpPr>
            <a:spLocks noChangeShapeType="1"/>
          </p:cNvSpPr>
          <p:nvPr/>
        </p:nvSpPr>
        <p:spPr bwMode="auto">
          <a:xfrm>
            <a:off x="36886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53"/>
          <p:cNvSpPr>
            <a:spLocks noChangeShapeType="1"/>
          </p:cNvSpPr>
          <p:nvPr/>
        </p:nvSpPr>
        <p:spPr bwMode="auto">
          <a:xfrm>
            <a:off x="34600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54"/>
          <p:cNvSpPr>
            <a:spLocks noChangeShapeType="1"/>
          </p:cNvSpPr>
          <p:nvPr/>
        </p:nvSpPr>
        <p:spPr bwMode="auto">
          <a:xfrm>
            <a:off x="4595102" y="4081590"/>
            <a:ext cx="1588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55"/>
          <p:cNvSpPr>
            <a:spLocks noChangeShapeType="1"/>
          </p:cNvSpPr>
          <p:nvPr/>
        </p:nvSpPr>
        <p:spPr bwMode="auto">
          <a:xfrm>
            <a:off x="30028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56"/>
          <p:cNvSpPr>
            <a:spLocks noChangeShapeType="1"/>
          </p:cNvSpPr>
          <p:nvPr/>
        </p:nvSpPr>
        <p:spPr bwMode="auto">
          <a:xfrm>
            <a:off x="27742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57"/>
          <p:cNvSpPr>
            <a:spLocks noChangeShapeType="1"/>
          </p:cNvSpPr>
          <p:nvPr/>
        </p:nvSpPr>
        <p:spPr bwMode="auto">
          <a:xfrm>
            <a:off x="25456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58"/>
          <p:cNvSpPr>
            <a:spLocks noChangeShapeType="1"/>
          </p:cNvSpPr>
          <p:nvPr/>
        </p:nvSpPr>
        <p:spPr bwMode="auto">
          <a:xfrm>
            <a:off x="23170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59"/>
          <p:cNvSpPr>
            <a:spLocks noChangeShapeType="1"/>
          </p:cNvSpPr>
          <p:nvPr/>
        </p:nvSpPr>
        <p:spPr bwMode="auto">
          <a:xfrm>
            <a:off x="50602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60"/>
          <p:cNvSpPr>
            <a:spLocks noChangeShapeType="1"/>
          </p:cNvSpPr>
          <p:nvPr/>
        </p:nvSpPr>
        <p:spPr bwMode="auto">
          <a:xfrm>
            <a:off x="52888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61"/>
          <p:cNvSpPr>
            <a:spLocks noChangeShapeType="1"/>
          </p:cNvSpPr>
          <p:nvPr/>
        </p:nvSpPr>
        <p:spPr bwMode="auto">
          <a:xfrm>
            <a:off x="55174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Line 62"/>
          <p:cNvSpPr>
            <a:spLocks noChangeShapeType="1"/>
          </p:cNvSpPr>
          <p:nvPr/>
        </p:nvSpPr>
        <p:spPr bwMode="auto">
          <a:xfrm>
            <a:off x="57460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Line 63"/>
          <p:cNvSpPr>
            <a:spLocks noChangeShapeType="1"/>
          </p:cNvSpPr>
          <p:nvPr/>
        </p:nvSpPr>
        <p:spPr bwMode="auto">
          <a:xfrm>
            <a:off x="59746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Line 64"/>
          <p:cNvSpPr>
            <a:spLocks noChangeShapeType="1"/>
          </p:cNvSpPr>
          <p:nvPr/>
        </p:nvSpPr>
        <p:spPr bwMode="auto">
          <a:xfrm>
            <a:off x="62032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Line 65"/>
          <p:cNvSpPr>
            <a:spLocks noChangeShapeType="1"/>
          </p:cNvSpPr>
          <p:nvPr/>
        </p:nvSpPr>
        <p:spPr bwMode="auto">
          <a:xfrm>
            <a:off x="64318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66"/>
          <p:cNvSpPr>
            <a:spLocks noChangeShapeType="1"/>
          </p:cNvSpPr>
          <p:nvPr/>
        </p:nvSpPr>
        <p:spPr bwMode="auto">
          <a:xfrm>
            <a:off x="66604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67"/>
          <p:cNvSpPr>
            <a:spLocks noChangeShapeType="1"/>
          </p:cNvSpPr>
          <p:nvPr/>
        </p:nvSpPr>
        <p:spPr bwMode="auto">
          <a:xfrm>
            <a:off x="68890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68"/>
          <p:cNvSpPr>
            <a:spLocks noChangeShapeType="1"/>
          </p:cNvSpPr>
          <p:nvPr/>
        </p:nvSpPr>
        <p:spPr bwMode="auto">
          <a:xfrm>
            <a:off x="71176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69"/>
          <p:cNvSpPr>
            <a:spLocks noChangeShapeType="1"/>
          </p:cNvSpPr>
          <p:nvPr/>
        </p:nvSpPr>
        <p:spPr bwMode="auto">
          <a:xfrm>
            <a:off x="2317040" y="60342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70"/>
          <p:cNvSpPr>
            <a:spLocks noChangeShapeType="1"/>
          </p:cNvSpPr>
          <p:nvPr/>
        </p:nvSpPr>
        <p:spPr bwMode="auto">
          <a:xfrm>
            <a:off x="2317040" y="54627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2317040" y="48912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Line 72"/>
          <p:cNvSpPr>
            <a:spLocks noChangeShapeType="1"/>
          </p:cNvSpPr>
          <p:nvPr/>
        </p:nvSpPr>
        <p:spPr bwMode="auto">
          <a:xfrm>
            <a:off x="2317040" y="4319715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Text Box 73"/>
          <p:cNvSpPr txBox="1">
            <a:spLocks noChangeArrowheads="1"/>
          </p:cNvSpPr>
          <p:nvPr/>
        </p:nvSpPr>
        <p:spPr bwMode="auto">
          <a:xfrm>
            <a:off x="1859840" y="48748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</a:t>
            </a:r>
          </a:p>
        </p:txBody>
      </p:sp>
      <p:sp>
        <p:nvSpPr>
          <p:cNvPr id="38" name="Text Box 74"/>
          <p:cNvSpPr txBox="1">
            <a:spLocks noChangeArrowheads="1"/>
          </p:cNvSpPr>
          <p:nvPr/>
        </p:nvSpPr>
        <p:spPr bwMode="auto">
          <a:xfrm>
            <a:off x="1859840" y="54463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3</a:t>
            </a:r>
          </a:p>
        </p:txBody>
      </p:sp>
      <p:sp>
        <p:nvSpPr>
          <p:cNvPr id="39" name="Text Box 75"/>
          <p:cNvSpPr txBox="1">
            <a:spLocks noChangeArrowheads="1"/>
          </p:cNvSpPr>
          <p:nvPr/>
        </p:nvSpPr>
        <p:spPr bwMode="auto">
          <a:xfrm>
            <a:off x="1859840" y="43033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</a:t>
            </a:r>
          </a:p>
        </p:txBody>
      </p:sp>
      <p:sp>
        <p:nvSpPr>
          <p:cNvPr id="40" name="Rectangle 76"/>
          <p:cNvSpPr>
            <a:spLocks noChangeArrowheads="1"/>
          </p:cNvSpPr>
          <p:nvPr/>
        </p:nvSpPr>
        <p:spPr bwMode="auto">
          <a:xfrm>
            <a:off x="2317040" y="45483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77"/>
          <p:cNvSpPr>
            <a:spLocks noChangeArrowheads="1"/>
          </p:cNvSpPr>
          <p:nvPr/>
        </p:nvSpPr>
        <p:spPr bwMode="auto">
          <a:xfrm>
            <a:off x="3231440" y="56913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9"/>
          <p:cNvSpPr>
            <a:spLocks noChangeShapeType="1"/>
          </p:cNvSpPr>
          <p:nvPr/>
        </p:nvSpPr>
        <p:spPr bwMode="auto">
          <a:xfrm>
            <a:off x="2317040" y="5577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2317040" y="51198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82"/>
          <p:cNvSpPr>
            <a:spLocks noChangeArrowheads="1"/>
          </p:cNvSpPr>
          <p:nvPr/>
        </p:nvSpPr>
        <p:spPr bwMode="auto">
          <a:xfrm>
            <a:off x="3460040" y="45483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84"/>
          <p:cNvSpPr>
            <a:spLocks noChangeArrowheads="1"/>
          </p:cNvSpPr>
          <p:nvPr/>
        </p:nvSpPr>
        <p:spPr bwMode="auto">
          <a:xfrm>
            <a:off x="3460040" y="51198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86"/>
          <p:cNvSpPr>
            <a:spLocks noChangeArrowheads="1"/>
          </p:cNvSpPr>
          <p:nvPr/>
        </p:nvSpPr>
        <p:spPr bwMode="auto">
          <a:xfrm>
            <a:off x="4374440" y="5691315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" name="Rectangle 87"/>
          <p:cNvSpPr>
            <a:spLocks noChangeArrowheads="1"/>
          </p:cNvSpPr>
          <p:nvPr/>
        </p:nvSpPr>
        <p:spPr bwMode="auto">
          <a:xfrm>
            <a:off x="4603040" y="45483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89"/>
          <p:cNvSpPr>
            <a:spLocks noChangeArrowheads="1"/>
          </p:cNvSpPr>
          <p:nvPr/>
        </p:nvSpPr>
        <p:spPr bwMode="auto">
          <a:xfrm>
            <a:off x="4603040" y="51198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92"/>
          <p:cNvSpPr>
            <a:spLocks noChangeArrowheads="1"/>
          </p:cNvSpPr>
          <p:nvPr/>
        </p:nvSpPr>
        <p:spPr bwMode="auto">
          <a:xfrm>
            <a:off x="6663614" y="51198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93"/>
          <p:cNvSpPr>
            <a:spLocks noChangeArrowheads="1"/>
          </p:cNvSpPr>
          <p:nvPr/>
        </p:nvSpPr>
        <p:spPr bwMode="auto">
          <a:xfrm>
            <a:off x="6889040" y="4548315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94"/>
          <p:cNvSpPr>
            <a:spLocks noChangeShapeType="1"/>
          </p:cNvSpPr>
          <p:nvPr/>
        </p:nvSpPr>
        <p:spPr bwMode="auto">
          <a:xfrm>
            <a:off x="8032040" y="4091115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Rectangle 97"/>
          <p:cNvSpPr>
            <a:spLocks noChangeArrowheads="1"/>
          </p:cNvSpPr>
          <p:nvPr/>
        </p:nvSpPr>
        <p:spPr bwMode="auto">
          <a:xfrm>
            <a:off x="5746040" y="4548315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99"/>
          <p:cNvSpPr>
            <a:spLocks noChangeArrowheads="1"/>
          </p:cNvSpPr>
          <p:nvPr/>
        </p:nvSpPr>
        <p:spPr bwMode="auto">
          <a:xfrm>
            <a:off x="7574840" y="5119815"/>
            <a:ext cx="4572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101"/>
          <p:cNvSpPr>
            <a:spLocks noChangeArrowheads="1"/>
          </p:cNvSpPr>
          <p:nvPr/>
        </p:nvSpPr>
        <p:spPr bwMode="auto">
          <a:xfrm>
            <a:off x="5519052" y="5691315"/>
            <a:ext cx="1370013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105"/>
          <p:cNvGrpSpPr>
            <a:grpSpLocks/>
          </p:cNvGrpSpPr>
          <p:nvPr/>
        </p:nvGrpSpPr>
        <p:grpSpPr bwMode="auto">
          <a:xfrm>
            <a:off x="3117140" y="4434015"/>
            <a:ext cx="227012" cy="455612"/>
            <a:chOff x="1083" y="2563"/>
            <a:chExt cx="143" cy="287"/>
          </a:xfrm>
        </p:grpSpPr>
        <p:sp>
          <p:nvSpPr>
            <p:cNvPr id="61" name="Line 106"/>
            <p:cNvSpPr>
              <a:spLocks noChangeShapeType="1"/>
            </p:cNvSpPr>
            <p:nvPr/>
          </p:nvSpPr>
          <p:spPr bwMode="auto">
            <a:xfrm flipV="1">
              <a:off x="115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107"/>
            <p:cNvSpPr>
              <a:spLocks noChangeShapeType="1"/>
            </p:cNvSpPr>
            <p:nvPr/>
          </p:nvSpPr>
          <p:spPr bwMode="auto">
            <a:xfrm>
              <a:off x="108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08"/>
          <p:cNvGrpSpPr>
            <a:grpSpLocks/>
          </p:cNvGrpSpPr>
          <p:nvPr/>
        </p:nvGrpSpPr>
        <p:grpSpPr bwMode="auto">
          <a:xfrm>
            <a:off x="4260140" y="4434015"/>
            <a:ext cx="227012" cy="455612"/>
            <a:chOff x="1803" y="2563"/>
            <a:chExt cx="143" cy="287"/>
          </a:xfrm>
        </p:grpSpPr>
        <p:sp>
          <p:nvSpPr>
            <p:cNvPr id="64" name="Line 109"/>
            <p:cNvSpPr>
              <a:spLocks noChangeShapeType="1"/>
            </p:cNvSpPr>
            <p:nvPr/>
          </p:nvSpPr>
          <p:spPr bwMode="auto">
            <a:xfrm flipV="1">
              <a:off x="187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110"/>
            <p:cNvSpPr>
              <a:spLocks noChangeShapeType="1"/>
            </p:cNvSpPr>
            <p:nvPr/>
          </p:nvSpPr>
          <p:spPr bwMode="auto">
            <a:xfrm>
              <a:off x="180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11"/>
          <p:cNvGrpSpPr>
            <a:grpSpLocks/>
          </p:cNvGrpSpPr>
          <p:nvPr/>
        </p:nvGrpSpPr>
        <p:grpSpPr bwMode="auto">
          <a:xfrm>
            <a:off x="5403140" y="4434015"/>
            <a:ext cx="227012" cy="455612"/>
            <a:chOff x="2523" y="2563"/>
            <a:chExt cx="143" cy="287"/>
          </a:xfrm>
        </p:grpSpPr>
        <p:sp>
          <p:nvSpPr>
            <p:cNvPr id="67" name="Line 112"/>
            <p:cNvSpPr>
              <a:spLocks noChangeShapeType="1"/>
            </p:cNvSpPr>
            <p:nvPr/>
          </p:nvSpPr>
          <p:spPr bwMode="auto">
            <a:xfrm flipV="1">
              <a:off x="259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13"/>
            <p:cNvSpPr>
              <a:spLocks noChangeShapeType="1"/>
            </p:cNvSpPr>
            <p:nvPr/>
          </p:nvSpPr>
          <p:spPr bwMode="auto">
            <a:xfrm>
              <a:off x="252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4" name="Group 114"/>
          <p:cNvGrpSpPr>
            <a:grpSpLocks/>
          </p:cNvGrpSpPr>
          <p:nvPr/>
        </p:nvGrpSpPr>
        <p:grpSpPr bwMode="auto">
          <a:xfrm>
            <a:off x="6546140" y="4434015"/>
            <a:ext cx="227012" cy="455612"/>
            <a:chOff x="3243" y="2563"/>
            <a:chExt cx="143" cy="287"/>
          </a:xfrm>
        </p:grpSpPr>
        <p:sp>
          <p:nvSpPr>
            <p:cNvPr id="70" name="Line 115"/>
            <p:cNvSpPr>
              <a:spLocks noChangeShapeType="1"/>
            </p:cNvSpPr>
            <p:nvPr/>
          </p:nvSpPr>
          <p:spPr bwMode="auto">
            <a:xfrm flipV="1">
              <a:off x="331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116"/>
            <p:cNvSpPr>
              <a:spLocks noChangeShapeType="1"/>
            </p:cNvSpPr>
            <p:nvPr/>
          </p:nvSpPr>
          <p:spPr bwMode="auto">
            <a:xfrm>
              <a:off x="324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5" name="Group 117"/>
          <p:cNvGrpSpPr>
            <a:grpSpLocks/>
          </p:cNvGrpSpPr>
          <p:nvPr/>
        </p:nvGrpSpPr>
        <p:grpSpPr bwMode="auto">
          <a:xfrm>
            <a:off x="7689140" y="4434015"/>
            <a:ext cx="227012" cy="455612"/>
            <a:chOff x="3963" y="2563"/>
            <a:chExt cx="143" cy="287"/>
          </a:xfrm>
        </p:grpSpPr>
        <p:sp>
          <p:nvSpPr>
            <p:cNvPr id="73" name="Line 118"/>
            <p:cNvSpPr>
              <a:spLocks noChangeShapeType="1"/>
            </p:cNvSpPr>
            <p:nvPr/>
          </p:nvSpPr>
          <p:spPr bwMode="auto">
            <a:xfrm flipV="1">
              <a:off x="403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119"/>
            <p:cNvSpPr>
              <a:spLocks noChangeShapeType="1"/>
            </p:cNvSpPr>
            <p:nvPr/>
          </p:nvSpPr>
          <p:spPr bwMode="auto">
            <a:xfrm>
              <a:off x="396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6" name="Group 120"/>
          <p:cNvGrpSpPr>
            <a:grpSpLocks/>
          </p:cNvGrpSpPr>
          <p:nvPr/>
        </p:nvGrpSpPr>
        <p:grpSpPr bwMode="auto">
          <a:xfrm>
            <a:off x="3117140" y="5005515"/>
            <a:ext cx="227012" cy="455612"/>
            <a:chOff x="1083" y="2923"/>
            <a:chExt cx="143" cy="287"/>
          </a:xfrm>
        </p:grpSpPr>
        <p:sp>
          <p:nvSpPr>
            <p:cNvPr id="76" name="Line 121"/>
            <p:cNvSpPr>
              <a:spLocks noChangeShapeType="1"/>
            </p:cNvSpPr>
            <p:nvPr/>
          </p:nvSpPr>
          <p:spPr bwMode="auto">
            <a:xfrm flipV="1">
              <a:off x="115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122"/>
            <p:cNvSpPr>
              <a:spLocks noChangeShapeType="1"/>
            </p:cNvSpPr>
            <p:nvPr/>
          </p:nvSpPr>
          <p:spPr bwMode="auto">
            <a:xfrm>
              <a:off x="108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" name="Group 123"/>
          <p:cNvGrpSpPr>
            <a:grpSpLocks/>
          </p:cNvGrpSpPr>
          <p:nvPr/>
        </p:nvGrpSpPr>
        <p:grpSpPr bwMode="auto">
          <a:xfrm>
            <a:off x="4260140" y="5005515"/>
            <a:ext cx="227012" cy="455612"/>
            <a:chOff x="1803" y="2923"/>
            <a:chExt cx="143" cy="287"/>
          </a:xfrm>
        </p:grpSpPr>
        <p:sp>
          <p:nvSpPr>
            <p:cNvPr id="79" name="Line 124"/>
            <p:cNvSpPr>
              <a:spLocks noChangeShapeType="1"/>
            </p:cNvSpPr>
            <p:nvPr/>
          </p:nvSpPr>
          <p:spPr bwMode="auto">
            <a:xfrm flipV="1">
              <a:off x="187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25"/>
            <p:cNvSpPr>
              <a:spLocks noChangeShapeType="1"/>
            </p:cNvSpPr>
            <p:nvPr/>
          </p:nvSpPr>
          <p:spPr bwMode="auto">
            <a:xfrm>
              <a:off x="180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8" name="Group 126"/>
          <p:cNvGrpSpPr>
            <a:grpSpLocks/>
          </p:cNvGrpSpPr>
          <p:nvPr/>
        </p:nvGrpSpPr>
        <p:grpSpPr bwMode="auto">
          <a:xfrm>
            <a:off x="5403140" y="5005515"/>
            <a:ext cx="227012" cy="455612"/>
            <a:chOff x="2523" y="2923"/>
            <a:chExt cx="143" cy="287"/>
          </a:xfrm>
        </p:grpSpPr>
        <p:sp>
          <p:nvSpPr>
            <p:cNvPr id="82" name="Line 127"/>
            <p:cNvSpPr>
              <a:spLocks noChangeShapeType="1"/>
            </p:cNvSpPr>
            <p:nvPr/>
          </p:nvSpPr>
          <p:spPr bwMode="auto">
            <a:xfrm flipV="1">
              <a:off x="259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28"/>
            <p:cNvSpPr>
              <a:spLocks noChangeShapeType="1"/>
            </p:cNvSpPr>
            <p:nvPr/>
          </p:nvSpPr>
          <p:spPr bwMode="auto">
            <a:xfrm>
              <a:off x="252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9" name="Group 129"/>
          <p:cNvGrpSpPr>
            <a:grpSpLocks/>
          </p:cNvGrpSpPr>
          <p:nvPr/>
        </p:nvGrpSpPr>
        <p:grpSpPr bwMode="auto">
          <a:xfrm>
            <a:off x="7463714" y="5005515"/>
            <a:ext cx="227012" cy="455612"/>
            <a:chOff x="3243" y="2923"/>
            <a:chExt cx="143" cy="287"/>
          </a:xfrm>
        </p:grpSpPr>
        <p:sp>
          <p:nvSpPr>
            <p:cNvPr id="85" name="Line 130"/>
            <p:cNvSpPr>
              <a:spLocks noChangeShapeType="1"/>
            </p:cNvSpPr>
            <p:nvPr/>
          </p:nvSpPr>
          <p:spPr bwMode="auto">
            <a:xfrm flipV="1">
              <a:off x="331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31"/>
            <p:cNvSpPr>
              <a:spLocks noChangeShapeType="1"/>
            </p:cNvSpPr>
            <p:nvPr/>
          </p:nvSpPr>
          <p:spPr bwMode="auto">
            <a:xfrm>
              <a:off x="324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0" name="Group 132"/>
          <p:cNvGrpSpPr>
            <a:grpSpLocks/>
          </p:cNvGrpSpPr>
          <p:nvPr/>
        </p:nvGrpSpPr>
        <p:grpSpPr bwMode="auto">
          <a:xfrm>
            <a:off x="6774765" y="5577015"/>
            <a:ext cx="227012" cy="455612"/>
            <a:chOff x="3963" y="3283"/>
            <a:chExt cx="143" cy="287"/>
          </a:xfrm>
        </p:grpSpPr>
        <p:sp>
          <p:nvSpPr>
            <p:cNvPr id="88" name="Line 133"/>
            <p:cNvSpPr>
              <a:spLocks noChangeShapeType="1"/>
            </p:cNvSpPr>
            <p:nvPr/>
          </p:nvSpPr>
          <p:spPr bwMode="auto">
            <a:xfrm flipV="1">
              <a:off x="4035" y="328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134"/>
            <p:cNvSpPr>
              <a:spLocks noChangeShapeType="1"/>
            </p:cNvSpPr>
            <p:nvPr/>
          </p:nvSpPr>
          <p:spPr bwMode="auto">
            <a:xfrm>
              <a:off x="3963" y="328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" name="Line 135"/>
          <p:cNvSpPr>
            <a:spLocks noChangeShapeType="1"/>
          </p:cNvSpPr>
          <p:nvPr/>
        </p:nvSpPr>
        <p:spPr bwMode="auto">
          <a:xfrm>
            <a:off x="2317040" y="6262815"/>
            <a:ext cx="5829300" cy="1587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" name="Text Box 136"/>
          <p:cNvSpPr txBox="1">
            <a:spLocks noChangeArrowheads="1"/>
          </p:cNvSpPr>
          <p:nvPr/>
        </p:nvSpPr>
        <p:spPr bwMode="auto">
          <a:xfrm>
            <a:off x="4717340" y="6359452"/>
            <a:ext cx="698500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Time</a:t>
            </a:r>
          </a:p>
        </p:txBody>
      </p:sp>
      <p:sp>
        <p:nvSpPr>
          <p:cNvPr id="92" name="Text Box 137"/>
          <p:cNvSpPr txBox="1">
            <a:spLocks noChangeArrowheads="1"/>
          </p:cNvSpPr>
          <p:nvPr/>
        </p:nvSpPr>
        <p:spPr bwMode="auto">
          <a:xfrm>
            <a:off x="2167815" y="6262815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0</a:t>
            </a:r>
          </a:p>
        </p:txBody>
      </p:sp>
      <p:sp>
        <p:nvSpPr>
          <p:cNvPr id="93" name="Text Box 138"/>
          <p:cNvSpPr txBox="1">
            <a:spLocks noChangeArrowheads="1"/>
          </p:cNvSpPr>
          <p:nvPr/>
        </p:nvSpPr>
        <p:spPr bwMode="auto">
          <a:xfrm>
            <a:off x="3310815" y="6262815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5</a:t>
            </a:r>
          </a:p>
        </p:txBody>
      </p:sp>
      <p:sp>
        <p:nvSpPr>
          <p:cNvPr id="94" name="Text Box 139"/>
          <p:cNvSpPr txBox="1">
            <a:spLocks noChangeArrowheads="1"/>
          </p:cNvSpPr>
          <p:nvPr/>
        </p:nvSpPr>
        <p:spPr bwMode="auto">
          <a:xfrm>
            <a:off x="4374440" y="62628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10</a:t>
            </a:r>
          </a:p>
        </p:txBody>
      </p:sp>
      <p:sp>
        <p:nvSpPr>
          <p:cNvPr id="95" name="Text Box 140"/>
          <p:cNvSpPr txBox="1">
            <a:spLocks noChangeArrowheads="1"/>
          </p:cNvSpPr>
          <p:nvPr/>
        </p:nvSpPr>
        <p:spPr bwMode="auto">
          <a:xfrm>
            <a:off x="5517440" y="62628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15</a:t>
            </a:r>
          </a:p>
        </p:txBody>
      </p:sp>
      <p:sp>
        <p:nvSpPr>
          <p:cNvPr id="96" name="Text Box 141"/>
          <p:cNvSpPr txBox="1">
            <a:spLocks noChangeArrowheads="1"/>
          </p:cNvSpPr>
          <p:nvPr/>
        </p:nvSpPr>
        <p:spPr bwMode="auto">
          <a:xfrm>
            <a:off x="6660440" y="62628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20</a:t>
            </a:r>
          </a:p>
        </p:txBody>
      </p:sp>
      <p:sp>
        <p:nvSpPr>
          <p:cNvPr id="97" name="Text Box 142"/>
          <p:cNvSpPr txBox="1">
            <a:spLocks noChangeArrowheads="1"/>
          </p:cNvSpPr>
          <p:nvPr/>
        </p:nvSpPr>
        <p:spPr bwMode="auto">
          <a:xfrm>
            <a:off x="7803440" y="6262815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25</a:t>
            </a:r>
          </a:p>
        </p:txBody>
      </p:sp>
      <p:sp>
        <p:nvSpPr>
          <p:cNvPr id="98" name="Rectangle 76"/>
          <p:cNvSpPr>
            <a:spLocks noChangeArrowheads="1"/>
          </p:cNvSpPr>
          <p:nvPr/>
        </p:nvSpPr>
        <p:spPr bwMode="auto">
          <a:xfrm>
            <a:off x="356861" y="3533134"/>
            <a:ext cx="357842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Rectangle 80"/>
          <p:cNvSpPr>
            <a:spLocks noChangeArrowheads="1"/>
          </p:cNvSpPr>
          <p:nvPr/>
        </p:nvSpPr>
        <p:spPr bwMode="auto">
          <a:xfrm>
            <a:off x="356861" y="4007862"/>
            <a:ext cx="357842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Text Box 136"/>
          <p:cNvSpPr txBox="1">
            <a:spLocks noChangeArrowheads="1"/>
          </p:cNvSpPr>
          <p:nvPr/>
        </p:nvSpPr>
        <p:spPr bwMode="auto">
          <a:xfrm>
            <a:off x="728663" y="3520379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CPU 1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101" name="Oval 15"/>
          <p:cNvSpPr>
            <a:spLocks noChangeArrowheads="1"/>
          </p:cNvSpPr>
          <p:nvPr/>
        </p:nvSpPr>
        <p:spPr bwMode="auto">
          <a:xfrm>
            <a:off x="2905700" y="467409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2" name="Text Box 136"/>
          <p:cNvSpPr txBox="1">
            <a:spLocks noChangeArrowheads="1"/>
          </p:cNvSpPr>
          <p:nvPr/>
        </p:nvSpPr>
        <p:spPr bwMode="auto">
          <a:xfrm>
            <a:off x="723408" y="3996421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CPU 2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103" name="Oval 15"/>
          <p:cNvSpPr>
            <a:spLocks noChangeArrowheads="1"/>
          </p:cNvSpPr>
          <p:nvPr/>
        </p:nvSpPr>
        <p:spPr bwMode="auto">
          <a:xfrm>
            <a:off x="2887720" y="523640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4" name="Oval 15"/>
          <p:cNvSpPr>
            <a:spLocks noChangeArrowheads="1"/>
          </p:cNvSpPr>
          <p:nvPr/>
        </p:nvSpPr>
        <p:spPr bwMode="auto">
          <a:xfrm>
            <a:off x="4047438" y="4668842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5" name="Oval 15"/>
          <p:cNvSpPr>
            <a:spLocks noChangeArrowheads="1"/>
          </p:cNvSpPr>
          <p:nvPr/>
        </p:nvSpPr>
        <p:spPr bwMode="auto">
          <a:xfrm>
            <a:off x="4022838" y="523640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6" name="Oval 15"/>
          <p:cNvSpPr>
            <a:spLocks noChangeArrowheads="1"/>
          </p:cNvSpPr>
          <p:nvPr/>
        </p:nvSpPr>
        <p:spPr bwMode="auto">
          <a:xfrm>
            <a:off x="5196955" y="467409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7" name="Oval 15"/>
          <p:cNvSpPr>
            <a:spLocks noChangeArrowheads="1"/>
          </p:cNvSpPr>
          <p:nvPr/>
        </p:nvSpPr>
        <p:spPr bwMode="auto">
          <a:xfrm>
            <a:off x="5184231" y="524165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8" name="Line 83"/>
          <p:cNvSpPr>
            <a:spLocks noChangeShapeType="1"/>
          </p:cNvSpPr>
          <p:nvPr/>
        </p:nvSpPr>
        <p:spPr bwMode="auto">
          <a:xfrm>
            <a:off x="3460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" name="Line 88"/>
          <p:cNvSpPr>
            <a:spLocks noChangeShapeType="1"/>
          </p:cNvSpPr>
          <p:nvPr/>
        </p:nvSpPr>
        <p:spPr bwMode="auto">
          <a:xfrm>
            <a:off x="4603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" name="Line 85"/>
          <p:cNvSpPr>
            <a:spLocks noChangeShapeType="1"/>
          </p:cNvSpPr>
          <p:nvPr/>
        </p:nvSpPr>
        <p:spPr bwMode="auto">
          <a:xfrm>
            <a:off x="3460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" name="Line 90"/>
          <p:cNvSpPr>
            <a:spLocks noChangeShapeType="1"/>
          </p:cNvSpPr>
          <p:nvPr/>
        </p:nvSpPr>
        <p:spPr bwMode="auto">
          <a:xfrm>
            <a:off x="4603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" name="Oval 15"/>
          <p:cNvSpPr>
            <a:spLocks noChangeArrowheads="1"/>
          </p:cNvSpPr>
          <p:nvPr/>
        </p:nvSpPr>
        <p:spPr bwMode="auto">
          <a:xfrm>
            <a:off x="6342583" y="468460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6" name="Oval 15"/>
          <p:cNvSpPr>
            <a:spLocks noChangeArrowheads="1"/>
          </p:cNvSpPr>
          <p:nvPr/>
        </p:nvSpPr>
        <p:spPr bwMode="auto">
          <a:xfrm>
            <a:off x="6329859" y="524165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8" name="Oval 15"/>
          <p:cNvSpPr>
            <a:spLocks noChangeArrowheads="1"/>
          </p:cNvSpPr>
          <p:nvPr/>
        </p:nvSpPr>
        <p:spPr bwMode="auto">
          <a:xfrm>
            <a:off x="7465825" y="466358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9" name="Line 96"/>
          <p:cNvSpPr>
            <a:spLocks noChangeShapeType="1"/>
          </p:cNvSpPr>
          <p:nvPr/>
        </p:nvSpPr>
        <p:spPr bwMode="auto">
          <a:xfrm>
            <a:off x="8032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" name="Oval 15"/>
          <p:cNvSpPr>
            <a:spLocks noChangeArrowheads="1"/>
          </p:cNvSpPr>
          <p:nvPr/>
        </p:nvSpPr>
        <p:spPr bwMode="auto">
          <a:xfrm>
            <a:off x="7464976" y="524165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21" name="Line 100"/>
          <p:cNvSpPr>
            <a:spLocks noChangeShapeType="1"/>
          </p:cNvSpPr>
          <p:nvPr/>
        </p:nvSpPr>
        <p:spPr bwMode="auto">
          <a:xfrm>
            <a:off x="8032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" name="Oval 15"/>
          <p:cNvSpPr>
            <a:spLocks noChangeArrowheads="1"/>
          </p:cNvSpPr>
          <p:nvPr/>
        </p:nvSpPr>
        <p:spPr bwMode="auto">
          <a:xfrm>
            <a:off x="5867583" y="5819723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23" name="Line 104"/>
          <p:cNvSpPr>
            <a:spLocks noChangeShapeType="1"/>
          </p:cNvSpPr>
          <p:nvPr/>
        </p:nvSpPr>
        <p:spPr bwMode="auto">
          <a:xfrm>
            <a:off x="6889040" y="5577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Line 78"/>
          <p:cNvSpPr>
            <a:spLocks noChangeShapeType="1"/>
          </p:cNvSpPr>
          <p:nvPr/>
        </p:nvSpPr>
        <p:spPr bwMode="auto">
          <a:xfrm>
            <a:off x="2317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" name="Line 103"/>
          <p:cNvSpPr>
            <a:spLocks noChangeShapeType="1"/>
          </p:cNvSpPr>
          <p:nvPr/>
        </p:nvSpPr>
        <p:spPr bwMode="auto">
          <a:xfrm>
            <a:off x="5746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" name="Line 98"/>
          <p:cNvSpPr>
            <a:spLocks noChangeShapeType="1"/>
          </p:cNvSpPr>
          <p:nvPr/>
        </p:nvSpPr>
        <p:spPr bwMode="auto">
          <a:xfrm>
            <a:off x="6889040" y="44340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" name="Line 95"/>
          <p:cNvSpPr>
            <a:spLocks noChangeShapeType="1"/>
          </p:cNvSpPr>
          <p:nvPr/>
        </p:nvSpPr>
        <p:spPr bwMode="auto">
          <a:xfrm>
            <a:off x="6889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" name="Line 102"/>
          <p:cNvSpPr>
            <a:spLocks noChangeShapeType="1"/>
          </p:cNvSpPr>
          <p:nvPr/>
        </p:nvSpPr>
        <p:spPr bwMode="auto">
          <a:xfrm>
            <a:off x="5746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" name="Line 81"/>
          <p:cNvSpPr>
            <a:spLocks noChangeShapeType="1"/>
          </p:cNvSpPr>
          <p:nvPr/>
        </p:nvSpPr>
        <p:spPr bwMode="auto">
          <a:xfrm>
            <a:off x="2317040" y="5005515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" name="Line 44"/>
          <p:cNvSpPr>
            <a:spLocks noChangeShapeType="1"/>
          </p:cNvSpPr>
          <p:nvPr/>
        </p:nvSpPr>
        <p:spPr bwMode="auto">
          <a:xfrm>
            <a:off x="78034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" name="Line 45"/>
          <p:cNvSpPr>
            <a:spLocks noChangeShapeType="1"/>
          </p:cNvSpPr>
          <p:nvPr/>
        </p:nvSpPr>
        <p:spPr bwMode="auto">
          <a:xfrm>
            <a:off x="75748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7" name="Line 46"/>
          <p:cNvSpPr>
            <a:spLocks noChangeShapeType="1"/>
          </p:cNvSpPr>
          <p:nvPr/>
        </p:nvSpPr>
        <p:spPr bwMode="auto">
          <a:xfrm>
            <a:off x="73462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8" name="Line 47"/>
          <p:cNvSpPr>
            <a:spLocks noChangeShapeType="1"/>
          </p:cNvSpPr>
          <p:nvPr/>
        </p:nvSpPr>
        <p:spPr bwMode="auto">
          <a:xfrm>
            <a:off x="48316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9" name="Line 48"/>
          <p:cNvSpPr>
            <a:spLocks noChangeShapeType="1"/>
          </p:cNvSpPr>
          <p:nvPr/>
        </p:nvSpPr>
        <p:spPr bwMode="auto">
          <a:xfrm>
            <a:off x="32314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0" name="Line 49"/>
          <p:cNvSpPr>
            <a:spLocks noChangeShapeType="1"/>
          </p:cNvSpPr>
          <p:nvPr/>
        </p:nvSpPr>
        <p:spPr bwMode="auto">
          <a:xfrm>
            <a:off x="43744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" name="Line 50"/>
          <p:cNvSpPr>
            <a:spLocks noChangeShapeType="1"/>
          </p:cNvSpPr>
          <p:nvPr/>
        </p:nvSpPr>
        <p:spPr bwMode="auto">
          <a:xfrm>
            <a:off x="41458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" name="Line 51"/>
          <p:cNvSpPr>
            <a:spLocks noChangeShapeType="1"/>
          </p:cNvSpPr>
          <p:nvPr/>
        </p:nvSpPr>
        <p:spPr bwMode="auto">
          <a:xfrm>
            <a:off x="39172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" name="Line 52"/>
          <p:cNvSpPr>
            <a:spLocks noChangeShapeType="1"/>
          </p:cNvSpPr>
          <p:nvPr/>
        </p:nvSpPr>
        <p:spPr bwMode="auto">
          <a:xfrm>
            <a:off x="36886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" name="Line 53"/>
          <p:cNvSpPr>
            <a:spLocks noChangeShapeType="1"/>
          </p:cNvSpPr>
          <p:nvPr/>
        </p:nvSpPr>
        <p:spPr bwMode="auto">
          <a:xfrm>
            <a:off x="34600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" name="Line 54"/>
          <p:cNvSpPr>
            <a:spLocks noChangeShapeType="1"/>
          </p:cNvSpPr>
          <p:nvPr/>
        </p:nvSpPr>
        <p:spPr bwMode="auto">
          <a:xfrm>
            <a:off x="4595102" y="1338465"/>
            <a:ext cx="1588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" name="Line 55"/>
          <p:cNvSpPr>
            <a:spLocks noChangeShapeType="1"/>
          </p:cNvSpPr>
          <p:nvPr/>
        </p:nvSpPr>
        <p:spPr bwMode="auto">
          <a:xfrm>
            <a:off x="30028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7" name="Line 56"/>
          <p:cNvSpPr>
            <a:spLocks noChangeShapeType="1"/>
          </p:cNvSpPr>
          <p:nvPr/>
        </p:nvSpPr>
        <p:spPr bwMode="auto">
          <a:xfrm>
            <a:off x="27742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8" name="Line 57"/>
          <p:cNvSpPr>
            <a:spLocks noChangeShapeType="1"/>
          </p:cNvSpPr>
          <p:nvPr/>
        </p:nvSpPr>
        <p:spPr bwMode="auto">
          <a:xfrm>
            <a:off x="25456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9" name="Line 58"/>
          <p:cNvSpPr>
            <a:spLocks noChangeShapeType="1"/>
          </p:cNvSpPr>
          <p:nvPr/>
        </p:nvSpPr>
        <p:spPr bwMode="auto">
          <a:xfrm>
            <a:off x="23170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0" name="Line 59"/>
          <p:cNvSpPr>
            <a:spLocks noChangeShapeType="1"/>
          </p:cNvSpPr>
          <p:nvPr/>
        </p:nvSpPr>
        <p:spPr bwMode="auto">
          <a:xfrm>
            <a:off x="50602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1" name="Line 60"/>
          <p:cNvSpPr>
            <a:spLocks noChangeShapeType="1"/>
          </p:cNvSpPr>
          <p:nvPr/>
        </p:nvSpPr>
        <p:spPr bwMode="auto">
          <a:xfrm>
            <a:off x="52888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2" name="Line 61"/>
          <p:cNvSpPr>
            <a:spLocks noChangeShapeType="1"/>
          </p:cNvSpPr>
          <p:nvPr/>
        </p:nvSpPr>
        <p:spPr bwMode="auto">
          <a:xfrm>
            <a:off x="55174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" name="Line 62"/>
          <p:cNvSpPr>
            <a:spLocks noChangeShapeType="1"/>
          </p:cNvSpPr>
          <p:nvPr/>
        </p:nvSpPr>
        <p:spPr bwMode="auto">
          <a:xfrm>
            <a:off x="57460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" name="Line 63"/>
          <p:cNvSpPr>
            <a:spLocks noChangeShapeType="1"/>
          </p:cNvSpPr>
          <p:nvPr/>
        </p:nvSpPr>
        <p:spPr bwMode="auto">
          <a:xfrm>
            <a:off x="59746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" name="Line 64"/>
          <p:cNvSpPr>
            <a:spLocks noChangeShapeType="1"/>
          </p:cNvSpPr>
          <p:nvPr/>
        </p:nvSpPr>
        <p:spPr bwMode="auto">
          <a:xfrm>
            <a:off x="62032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" name="Line 65"/>
          <p:cNvSpPr>
            <a:spLocks noChangeShapeType="1"/>
          </p:cNvSpPr>
          <p:nvPr/>
        </p:nvSpPr>
        <p:spPr bwMode="auto">
          <a:xfrm>
            <a:off x="64318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7" name="Line 66"/>
          <p:cNvSpPr>
            <a:spLocks noChangeShapeType="1"/>
          </p:cNvSpPr>
          <p:nvPr/>
        </p:nvSpPr>
        <p:spPr bwMode="auto">
          <a:xfrm>
            <a:off x="66604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8" name="Line 67"/>
          <p:cNvSpPr>
            <a:spLocks noChangeShapeType="1"/>
          </p:cNvSpPr>
          <p:nvPr/>
        </p:nvSpPr>
        <p:spPr bwMode="auto">
          <a:xfrm>
            <a:off x="68890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9" name="Line 68"/>
          <p:cNvSpPr>
            <a:spLocks noChangeShapeType="1"/>
          </p:cNvSpPr>
          <p:nvPr/>
        </p:nvSpPr>
        <p:spPr bwMode="auto">
          <a:xfrm>
            <a:off x="71176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0" name="Line 69"/>
          <p:cNvSpPr>
            <a:spLocks noChangeShapeType="1"/>
          </p:cNvSpPr>
          <p:nvPr/>
        </p:nvSpPr>
        <p:spPr bwMode="auto">
          <a:xfrm>
            <a:off x="2317040" y="3291090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1" name="Line 70"/>
          <p:cNvSpPr>
            <a:spLocks noChangeShapeType="1"/>
          </p:cNvSpPr>
          <p:nvPr/>
        </p:nvSpPr>
        <p:spPr bwMode="auto">
          <a:xfrm>
            <a:off x="2317040" y="2719590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2" name="Line 71"/>
          <p:cNvSpPr>
            <a:spLocks noChangeShapeType="1"/>
          </p:cNvSpPr>
          <p:nvPr/>
        </p:nvSpPr>
        <p:spPr bwMode="auto">
          <a:xfrm>
            <a:off x="2317040" y="2148090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" name="Line 72"/>
          <p:cNvSpPr>
            <a:spLocks noChangeShapeType="1"/>
          </p:cNvSpPr>
          <p:nvPr/>
        </p:nvSpPr>
        <p:spPr bwMode="auto">
          <a:xfrm>
            <a:off x="2317040" y="1576590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4" name="Text Box 73"/>
          <p:cNvSpPr txBox="1">
            <a:spLocks noChangeArrowheads="1"/>
          </p:cNvSpPr>
          <p:nvPr/>
        </p:nvSpPr>
        <p:spPr bwMode="auto">
          <a:xfrm>
            <a:off x="1859840" y="22623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</a:t>
            </a:r>
          </a:p>
        </p:txBody>
      </p:sp>
      <p:sp>
        <p:nvSpPr>
          <p:cNvPr id="155" name="Text Box 74"/>
          <p:cNvSpPr txBox="1">
            <a:spLocks noChangeArrowheads="1"/>
          </p:cNvSpPr>
          <p:nvPr/>
        </p:nvSpPr>
        <p:spPr bwMode="auto">
          <a:xfrm>
            <a:off x="1859840" y="28338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3</a:t>
            </a:r>
          </a:p>
        </p:txBody>
      </p:sp>
      <p:sp>
        <p:nvSpPr>
          <p:cNvPr id="156" name="Text Box 75"/>
          <p:cNvSpPr txBox="1">
            <a:spLocks noChangeArrowheads="1"/>
          </p:cNvSpPr>
          <p:nvPr/>
        </p:nvSpPr>
        <p:spPr bwMode="auto">
          <a:xfrm>
            <a:off x="1859840" y="1690890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</a:t>
            </a:r>
          </a:p>
        </p:txBody>
      </p:sp>
      <p:sp>
        <p:nvSpPr>
          <p:cNvPr id="157" name="Rectangle 76"/>
          <p:cNvSpPr>
            <a:spLocks noChangeArrowheads="1"/>
          </p:cNvSpPr>
          <p:nvPr/>
        </p:nvSpPr>
        <p:spPr bwMode="auto">
          <a:xfrm>
            <a:off x="2317040" y="1805190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Rectangle 77"/>
          <p:cNvSpPr>
            <a:spLocks noChangeArrowheads="1"/>
          </p:cNvSpPr>
          <p:nvPr/>
        </p:nvSpPr>
        <p:spPr bwMode="auto">
          <a:xfrm>
            <a:off x="3231440" y="2948190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Line 78"/>
          <p:cNvSpPr>
            <a:spLocks noChangeShapeType="1"/>
          </p:cNvSpPr>
          <p:nvPr/>
        </p:nvSpPr>
        <p:spPr bwMode="auto">
          <a:xfrm>
            <a:off x="2317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0" name="Line 79"/>
          <p:cNvSpPr>
            <a:spLocks noChangeShapeType="1"/>
          </p:cNvSpPr>
          <p:nvPr/>
        </p:nvSpPr>
        <p:spPr bwMode="auto">
          <a:xfrm>
            <a:off x="2317040" y="2833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1" name="Rectangle 80"/>
          <p:cNvSpPr>
            <a:spLocks noChangeArrowheads="1"/>
          </p:cNvSpPr>
          <p:nvPr/>
        </p:nvSpPr>
        <p:spPr bwMode="auto">
          <a:xfrm>
            <a:off x="2317040" y="2376690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Line 81"/>
          <p:cNvSpPr>
            <a:spLocks noChangeShapeType="1"/>
          </p:cNvSpPr>
          <p:nvPr/>
        </p:nvSpPr>
        <p:spPr bwMode="auto">
          <a:xfrm>
            <a:off x="2317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" name="Rectangle 82"/>
          <p:cNvSpPr>
            <a:spLocks noChangeArrowheads="1"/>
          </p:cNvSpPr>
          <p:nvPr/>
        </p:nvSpPr>
        <p:spPr bwMode="auto">
          <a:xfrm>
            <a:off x="3460040" y="1805190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Rectangle 84"/>
          <p:cNvSpPr>
            <a:spLocks noChangeArrowheads="1"/>
          </p:cNvSpPr>
          <p:nvPr/>
        </p:nvSpPr>
        <p:spPr bwMode="auto">
          <a:xfrm>
            <a:off x="3460040" y="2376690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Rectangle 86"/>
          <p:cNvSpPr>
            <a:spLocks noChangeArrowheads="1"/>
          </p:cNvSpPr>
          <p:nvPr/>
        </p:nvSpPr>
        <p:spPr bwMode="auto">
          <a:xfrm>
            <a:off x="4374440" y="2948190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Rectangle 87"/>
          <p:cNvSpPr>
            <a:spLocks noChangeArrowheads="1"/>
          </p:cNvSpPr>
          <p:nvPr/>
        </p:nvSpPr>
        <p:spPr bwMode="auto">
          <a:xfrm>
            <a:off x="4603040" y="1805190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Rectangle 89"/>
          <p:cNvSpPr>
            <a:spLocks noChangeArrowheads="1"/>
          </p:cNvSpPr>
          <p:nvPr/>
        </p:nvSpPr>
        <p:spPr bwMode="auto">
          <a:xfrm>
            <a:off x="4603040" y="2376690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Rectangle 91"/>
          <p:cNvSpPr>
            <a:spLocks noChangeArrowheads="1"/>
          </p:cNvSpPr>
          <p:nvPr/>
        </p:nvSpPr>
        <p:spPr bwMode="auto">
          <a:xfrm>
            <a:off x="5517440" y="2948190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Rectangle 92"/>
          <p:cNvSpPr>
            <a:spLocks noChangeArrowheads="1"/>
          </p:cNvSpPr>
          <p:nvPr/>
        </p:nvSpPr>
        <p:spPr bwMode="auto">
          <a:xfrm>
            <a:off x="5746040" y="2376690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Rectangle 93"/>
          <p:cNvSpPr>
            <a:spLocks noChangeArrowheads="1"/>
          </p:cNvSpPr>
          <p:nvPr/>
        </p:nvSpPr>
        <p:spPr bwMode="auto">
          <a:xfrm>
            <a:off x="6889040" y="1805190"/>
            <a:ext cx="914400" cy="342900"/>
          </a:xfrm>
          <a:prstGeom prst="rect">
            <a:avLst/>
          </a:prstGeom>
          <a:solidFill>
            <a:srgbClr val="CCECFF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Line 94"/>
          <p:cNvSpPr>
            <a:spLocks noChangeShapeType="1"/>
          </p:cNvSpPr>
          <p:nvPr/>
        </p:nvSpPr>
        <p:spPr bwMode="auto">
          <a:xfrm>
            <a:off x="8032040" y="1347990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2" name="Rectangle 97"/>
          <p:cNvSpPr>
            <a:spLocks noChangeArrowheads="1"/>
          </p:cNvSpPr>
          <p:nvPr/>
        </p:nvSpPr>
        <p:spPr bwMode="auto">
          <a:xfrm>
            <a:off x="5746040" y="1805190"/>
            <a:ext cx="9144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Rectangle 99"/>
          <p:cNvSpPr>
            <a:spLocks noChangeArrowheads="1"/>
          </p:cNvSpPr>
          <p:nvPr/>
        </p:nvSpPr>
        <p:spPr bwMode="auto">
          <a:xfrm>
            <a:off x="7803440" y="2376690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Rectangle 101"/>
          <p:cNvSpPr>
            <a:spLocks noChangeArrowheads="1"/>
          </p:cNvSpPr>
          <p:nvPr/>
        </p:nvSpPr>
        <p:spPr bwMode="auto">
          <a:xfrm>
            <a:off x="6660440" y="2948190"/>
            <a:ext cx="11430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5" name="Group 105"/>
          <p:cNvGrpSpPr>
            <a:grpSpLocks/>
          </p:cNvGrpSpPr>
          <p:nvPr/>
        </p:nvGrpSpPr>
        <p:grpSpPr bwMode="auto">
          <a:xfrm>
            <a:off x="3117140" y="1690890"/>
            <a:ext cx="227012" cy="455612"/>
            <a:chOff x="1083" y="2563"/>
            <a:chExt cx="143" cy="287"/>
          </a:xfrm>
        </p:grpSpPr>
        <p:sp>
          <p:nvSpPr>
            <p:cNvPr id="176" name="Line 106"/>
            <p:cNvSpPr>
              <a:spLocks noChangeShapeType="1"/>
            </p:cNvSpPr>
            <p:nvPr/>
          </p:nvSpPr>
          <p:spPr bwMode="auto">
            <a:xfrm flipV="1">
              <a:off x="115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Line 107"/>
            <p:cNvSpPr>
              <a:spLocks noChangeShapeType="1"/>
            </p:cNvSpPr>
            <p:nvPr/>
          </p:nvSpPr>
          <p:spPr bwMode="auto">
            <a:xfrm>
              <a:off x="108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8" name="Group 108"/>
          <p:cNvGrpSpPr>
            <a:grpSpLocks/>
          </p:cNvGrpSpPr>
          <p:nvPr/>
        </p:nvGrpSpPr>
        <p:grpSpPr bwMode="auto">
          <a:xfrm>
            <a:off x="4260140" y="1690890"/>
            <a:ext cx="227012" cy="455612"/>
            <a:chOff x="1803" y="2563"/>
            <a:chExt cx="143" cy="287"/>
          </a:xfrm>
        </p:grpSpPr>
        <p:sp>
          <p:nvSpPr>
            <p:cNvPr id="179" name="Line 109"/>
            <p:cNvSpPr>
              <a:spLocks noChangeShapeType="1"/>
            </p:cNvSpPr>
            <p:nvPr/>
          </p:nvSpPr>
          <p:spPr bwMode="auto">
            <a:xfrm flipV="1">
              <a:off x="187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Line 110"/>
            <p:cNvSpPr>
              <a:spLocks noChangeShapeType="1"/>
            </p:cNvSpPr>
            <p:nvPr/>
          </p:nvSpPr>
          <p:spPr bwMode="auto">
            <a:xfrm>
              <a:off x="180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1" name="Group 111"/>
          <p:cNvGrpSpPr>
            <a:grpSpLocks/>
          </p:cNvGrpSpPr>
          <p:nvPr/>
        </p:nvGrpSpPr>
        <p:grpSpPr bwMode="auto">
          <a:xfrm>
            <a:off x="5403140" y="1690890"/>
            <a:ext cx="227012" cy="455612"/>
            <a:chOff x="2523" y="2563"/>
            <a:chExt cx="143" cy="287"/>
          </a:xfrm>
        </p:grpSpPr>
        <p:sp>
          <p:nvSpPr>
            <p:cNvPr id="182" name="Line 112"/>
            <p:cNvSpPr>
              <a:spLocks noChangeShapeType="1"/>
            </p:cNvSpPr>
            <p:nvPr/>
          </p:nvSpPr>
          <p:spPr bwMode="auto">
            <a:xfrm flipV="1">
              <a:off x="259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113"/>
            <p:cNvSpPr>
              <a:spLocks noChangeShapeType="1"/>
            </p:cNvSpPr>
            <p:nvPr/>
          </p:nvSpPr>
          <p:spPr bwMode="auto">
            <a:xfrm>
              <a:off x="252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" name="Group 114"/>
          <p:cNvGrpSpPr>
            <a:grpSpLocks/>
          </p:cNvGrpSpPr>
          <p:nvPr/>
        </p:nvGrpSpPr>
        <p:grpSpPr bwMode="auto">
          <a:xfrm>
            <a:off x="6546140" y="1690890"/>
            <a:ext cx="227012" cy="455612"/>
            <a:chOff x="3243" y="2563"/>
            <a:chExt cx="143" cy="287"/>
          </a:xfrm>
        </p:grpSpPr>
        <p:sp>
          <p:nvSpPr>
            <p:cNvPr id="185" name="Line 115"/>
            <p:cNvSpPr>
              <a:spLocks noChangeShapeType="1"/>
            </p:cNvSpPr>
            <p:nvPr/>
          </p:nvSpPr>
          <p:spPr bwMode="auto">
            <a:xfrm flipV="1">
              <a:off x="331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Line 116"/>
            <p:cNvSpPr>
              <a:spLocks noChangeShapeType="1"/>
            </p:cNvSpPr>
            <p:nvPr/>
          </p:nvSpPr>
          <p:spPr bwMode="auto">
            <a:xfrm>
              <a:off x="324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7" name="Group 117"/>
          <p:cNvGrpSpPr>
            <a:grpSpLocks/>
          </p:cNvGrpSpPr>
          <p:nvPr/>
        </p:nvGrpSpPr>
        <p:grpSpPr bwMode="auto">
          <a:xfrm>
            <a:off x="7689140" y="1690890"/>
            <a:ext cx="227012" cy="455612"/>
            <a:chOff x="3963" y="2563"/>
            <a:chExt cx="143" cy="287"/>
          </a:xfrm>
        </p:grpSpPr>
        <p:sp>
          <p:nvSpPr>
            <p:cNvPr id="188" name="Line 118"/>
            <p:cNvSpPr>
              <a:spLocks noChangeShapeType="1"/>
            </p:cNvSpPr>
            <p:nvPr/>
          </p:nvSpPr>
          <p:spPr bwMode="auto">
            <a:xfrm flipV="1">
              <a:off x="403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Line 119"/>
            <p:cNvSpPr>
              <a:spLocks noChangeShapeType="1"/>
            </p:cNvSpPr>
            <p:nvPr/>
          </p:nvSpPr>
          <p:spPr bwMode="auto">
            <a:xfrm>
              <a:off x="396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0" name="Group 120"/>
          <p:cNvGrpSpPr>
            <a:grpSpLocks/>
          </p:cNvGrpSpPr>
          <p:nvPr/>
        </p:nvGrpSpPr>
        <p:grpSpPr bwMode="auto">
          <a:xfrm>
            <a:off x="3117140" y="2262390"/>
            <a:ext cx="227012" cy="455612"/>
            <a:chOff x="1083" y="2923"/>
            <a:chExt cx="143" cy="287"/>
          </a:xfrm>
        </p:grpSpPr>
        <p:sp>
          <p:nvSpPr>
            <p:cNvPr id="191" name="Line 121"/>
            <p:cNvSpPr>
              <a:spLocks noChangeShapeType="1"/>
            </p:cNvSpPr>
            <p:nvPr/>
          </p:nvSpPr>
          <p:spPr bwMode="auto">
            <a:xfrm flipV="1">
              <a:off x="115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Line 122"/>
            <p:cNvSpPr>
              <a:spLocks noChangeShapeType="1"/>
            </p:cNvSpPr>
            <p:nvPr/>
          </p:nvSpPr>
          <p:spPr bwMode="auto">
            <a:xfrm>
              <a:off x="108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3" name="Group 123"/>
          <p:cNvGrpSpPr>
            <a:grpSpLocks/>
          </p:cNvGrpSpPr>
          <p:nvPr/>
        </p:nvGrpSpPr>
        <p:grpSpPr bwMode="auto">
          <a:xfrm>
            <a:off x="4260140" y="2262390"/>
            <a:ext cx="227012" cy="455612"/>
            <a:chOff x="1803" y="2923"/>
            <a:chExt cx="143" cy="287"/>
          </a:xfrm>
        </p:grpSpPr>
        <p:sp>
          <p:nvSpPr>
            <p:cNvPr id="194" name="Line 124"/>
            <p:cNvSpPr>
              <a:spLocks noChangeShapeType="1"/>
            </p:cNvSpPr>
            <p:nvPr/>
          </p:nvSpPr>
          <p:spPr bwMode="auto">
            <a:xfrm flipV="1">
              <a:off x="187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Line 125"/>
            <p:cNvSpPr>
              <a:spLocks noChangeShapeType="1"/>
            </p:cNvSpPr>
            <p:nvPr/>
          </p:nvSpPr>
          <p:spPr bwMode="auto">
            <a:xfrm>
              <a:off x="180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6" name="Group 126"/>
          <p:cNvGrpSpPr>
            <a:grpSpLocks/>
          </p:cNvGrpSpPr>
          <p:nvPr/>
        </p:nvGrpSpPr>
        <p:grpSpPr bwMode="auto">
          <a:xfrm>
            <a:off x="5403140" y="2262390"/>
            <a:ext cx="227012" cy="455612"/>
            <a:chOff x="2523" y="2923"/>
            <a:chExt cx="143" cy="287"/>
          </a:xfrm>
        </p:grpSpPr>
        <p:sp>
          <p:nvSpPr>
            <p:cNvPr id="197" name="Line 127"/>
            <p:cNvSpPr>
              <a:spLocks noChangeShapeType="1"/>
            </p:cNvSpPr>
            <p:nvPr/>
          </p:nvSpPr>
          <p:spPr bwMode="auto">
            <a:xfrm flipV="1">
              <a:off x="259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Line 128"/>
            <p:cNvSpPr>
              <a:spLocks noChangeShapeType="1"/>
            </p:cNvSpPr>
            <p:nvPr/>
          </p:nvSpPr>
          <p:spPr bwMode="auto">
            <a:xfrm>
              <a:off x="252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9" name="Group 129"/>
          <p:cNvGrpSpPr>
            <a:grpSpLocks/>
          </p:cNvGrpSpPr>
          <p:nvPr/>
        </p:nvGrpSpPr>
        <p:grpSpPr bwMode="auto">
          <a:xfrm>
            <a:off x="6546140" y="2262390"/>
            <a:ext cx="227012" cy="455612"/>
            <a:chOff x="3243" y="2923"/>
            <a:chExt cx="143" cy="287"/>
          </a:xfrm>
        </p:grpSpPr>
        <p:sp>
          <p:nvSpPr>
            <p:cNvPr id="200" name="Line 130"/>
            <p:cNvSpPr>
              <a:spLocks noChangeShapeType="1"/>
            </p:cNvSpPr>
            <p:nvPr/>
          </p:nvSpPr>
          <p:spPr bwMode="auto">
            <a:xfrm flipV="1">
              <a:off x="331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Line 131"/>
            <p:cNvSpPr>
              <a:spLocks noChangeShapeType="1"/>
            </p:cNvSpPr>
            <p:nvPr/>
          </p:nvSpPr>
          <p:spPr bwMode="auto">
            <a:xfrm>
              <a:off x="324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2" name="Group 132"/>
          <p:cNvGrpSpPr>
            <a:grpSpLocks/>
          </p:cNvGrpSpPr>
          <p:nvPr/>
        </p:nvGrpSpPr>
        <p:grpSpPr bwMode="auto">
          <a:xfrm>
            <a:off x="7689140" y="2833890"/>
            <a:ext cx="227012" cy="455612"/>
            <a:chOff x="3963" y="3283"/>
            <a:chExt cx="143" cy="287"/>
          </a:xfrm>
        </p:grpSpPr>
        <p:sp>
          <p:nvSpPr>
            <p:cNvPr id="203" name="Line 133"/>
            <p:cNvSpPr>
              <a:spLocks noChangeShapeType="1"/>
            </p:cNvSpPr>
            <p:nvPr/>
          </p:nvSpPr>
          <p:spPr bwMode="auto">
            <a:xfrm flipV="1">
              <a:off x="4035" y="328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Line 134"/>
            <p:cNvSpPr>
              <a:spLocks noChangeShapeType="1"/>
            </p:cNvSpPr>
            <p:nvPr/>
          </p:nvSpPr>
          <p:spPr bwMode="auto">
            <a:xfrm>
              <a:off x="3963" y="328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" name="Line 135"/>
          <p:cNvSpPr>
            <a:spLocks noChangeShapeType="1"/>
          </p:cNvSpPr>
          <p:nvPr/>
        </p:nvSpPr>
        <p:spPr bwMode="auto">
          <a:xfrm>
            <a:off x="2317040" y="3519690"/>
            <a:ext cx="5829300" cy="1587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6" name="Text Box 136"/>
          <p:cNvSpPr txBox="1">
            <a:spLocks noChangeArrowheads="1"/>
          </p:cNvSpPr>
          <p:nvPr/>
        </p:nvSpPr>
        <p:spPr bwMode="auto">
          <a:xfrm>
            <a:off x="4717340" y="3616327"/>
            <a:ext cx="698500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Time</a:t>
            </a:r>
          </a:p>
        </p:txBody>
      </p:sp>
      <p:sp>
        <p:nvSpPr>
          <p:cNvPr id="207" name="Text Box 137"/>
          <p:cNvSpPr txBox="1">
            <a:spLocks noChangeArrowheads="1"/>
          </p:cNvSpPr>
          <p:nvPr/>
        </p:nvSpPr>
        <p:spPr bwMode="auto">
          <a:xfrm>
            <a:off x="2167815" y="3519690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0</a:t>
            </a:r>
          </a:p>
        </p:txBody>
      </p:sp>
      <p:sp>
        <p:nvSpPr>
          <p:cNvPr id="208" name="Text Box 138"/>
          <p:cNvSpPr txBox="1">
            <a:spLocks noChangeArrowheads="1"/>
          </p:cNvSpPr>
          <p:nvPr/>
        </p:nvSpPr>
        <p:spPr bwMode="auto">
          <a:xfrm>
            <a:off x="3310815" y="3519690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5</a:t>
            </a:r>
          </a:p>
        </p:txBody>
      </p:sp>
      <p:sp>
        <p:nvSpPr>
          <p:cNvPr id="209" name="Text Box 139"/>
          <p:cNvSpPr txBox="1">
            <a:spLocks noChangeArrowheads="1"/>
          </p:cNvSpPr>
          <p:nvPr/>
        </p:nvSpPr>
        <p:spPr bwMode="auto">
          <a:xfrm>
            <a:off x="4374440" y="3519690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10</a:t>
            </a:r>
          </a:p>
        </p:txBody>
      </p:sp>
      <p:sp>
        <p:nvSpPr>
          <p:cNvPr id="210" name="Text Box 140"/>
          <p:cNvSpPr txBox="1">
            <a:spLocks noChangeArrowheads="1"/>
          </p:cNvSpPr>
          <p:nvPr/>
        </p:nvSpPr>
        <p:spPr bwMode="auto">
          <a:xfrm>
            <a:off x="5517440" y="3519690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15</a:t>
            </a:r>
          </a:p>
        </p:txBody>
      </p:sp>
      <p:sp>
        <p:nvSpPr>
          <p:cNvPr id="211" name="Text Box 141"/>
          <p:cNvSpPr txBox="1">
            <a:spLocks noChangeArrowheads="1"/>
          </p:cNvSpPr>
          <p:nvPr/>
        </p:nvSpPr>
        <p:spPr bwMode="auto">
          <a:xfrm>
            <a:off x="6660440" y="3519690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20</a:t>
            </a:r>
          </a:p>
        </p:txBody>
      </p:sp>
      <p:sp>
        <p:nvSpPr>
          <p:cNvPr id="212" name="Text Box 142"/>
          <p:cNvSpPr txBox="1">
            <a:spLocks noChangeArrowheads="1"/>
          </p:cNvSpPr>
          <p:nvPr/>
        </p:nvSpPr>
        <p:spPr bwMode="auto">
          <a:xfrm>
            <a:off x="7803440" y="3519690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25</a:t>
            </a:r>
          </a:p>
        </p:txBody>
      </p:sp>
      <p:sp>
        <p:nvSpPr>
          <p:cNvPr id="213" name="Oval 15"/>
          <p:cNvSpPr>
            <a:spLocks noChangeArrowheads="1"/>
          </p:cNvSpPr>
          <p:nvPr/>
        </p:nvSpPr>
        <p:spPr bwMode="auto">
          <a:xfrm>
            <a:off x="3352800" y="1930972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4" name="Oval 15"/>
          <p:cNvSpPr>
            <a:spLocks noChangeArrowheads="1"/>
          </p:cNvSpPr>
          <p:nvPr/>
        </p:nvSpPr>
        <p:spPr bwMode="auto">
          <a:xfrm>
            <a:off x="3347545" y="249327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5" name="Oval 15"/>
          <p:cNvSpPr>
            <a:spLocks noChangeArrowheads="1"/>
          </p:cNvSpPr>
          <p:nvPr/>
        </p:nvSpPr>
        <p:spPr bwMode="auto">
          <a:xfrm>
            <a:off x="4482663" y="192571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6" name="Oval 15"/>
          <p:cNvSpPr>
            <a:spLocks noChangeArrowheads="1"/>
          </p:cNvSpPr>
          <p:nvPr/>
        </p:nvSpPr>
        <p:spPr bwMode="auto">
          <a:xfrm>
            <a:off x="4482663" y="2493275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7" name="Oval 15"/>
          <p:cNvSpPr>
            <a:spLocks noChangeArrowheads="1"/>
          </p:cNvSpPr>
          <p:nvPr/>
        </p:nvSpPr>
        <p:spPr bwMode="auto">
          <a:xfrm>
            <a:off x="5644055" y="1930971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8" name="Oval 15"/>
          <p:cNvSpPr>
            <a:spLocks noChangeArrowheads="1"/>
          </p:cNvSpPr>
          <p:nvPr/>
        </p:nvSpPr>
        <p:spPr bwMode="auto">
          <a:xfrm>
            <a:off x="5644056" y="249853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19" name="Line 83"/>
          <p:cNvSpPr>
            <a:spLocks noChangeShapeType="1"/>
          </p:cNvSpPr>
          <p:nvPr/>
        </p:nvSpPr>
        <p:spPr bwMode="auto">
          <a:xfrm>
            <a:off x="3460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0" name="Line 88"/>
          <p:cNvSpPr>
            <a:spLocks noChangeShapeType="1"/>
          </p:cNvSpPr>
          <p:nvPr/>
        </p:nvSpPr>
        <p:spPr bwMode="auto">
          <a:xfrm>
            <a:off x="4603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1" name="Line 103"/>
          <p:cNvSpPr>
            <a:spLocks noChangeShapeType="1"/>
          </p:cNvSpPr>
          <p:nvPr/>
        </p:nvSpPr>
        <p:spPr bwMode="auto">
          <a:xfrm>
            <a:off x="5746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2" name="Line 85"/>
          <p:cNvSpPr>
            <a:spLocks noChangeShapeType="1"/>
          </p:cNvSpPr>
          <p:nvPr/>
        </p:nvSpPr>
        <p:spPr bwMode="auto">
          <a:xfrm>
            <a:off x="3460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3" name="Line 90"/>
          <p:cNvSpPr>
            <a:spLocks noChangeShapeType="1"/>
          </p:cNvSpPr>
          <p:nvPr/>
        </p:nvSpPr>
        <p:spPr bwMode="auto">
          <a:xfrm>
            <a:off x="4603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1" name="Line 102"/>
          <p:cNvSpPr>
            <a:spLocks noChangeShapeType="1"/>
          </p:cNvSpPr>
          <p:nvPr/>
        </p:nvSpPr>
        <p:spPr bwMode="auto">
          <a:xfrm>
            <a:off x="5746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2" name="Oval 15"/>
          <p:cNvSpPr>
            <a:spLocks noChangeArrowheads="1"/>
          </p:cNvSpPr>
          <p:nvPr/>
        </p:nvSpPr>
        <p:spPr bwMode="auto">
          <a:xfrm>
            <a:off x="6789683" y="1941482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33" name="Line 98"/>
          <p:cNvSpPr>
            <a:spLocks noChangeShapeType="1"/>
          </p:cNvSpPr>
          <p:nvPr/>
        </p:nvSpPr>
        <p:spPr bwMode="auto">
          <a:xfrm>
            <a:off x="6889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4" name="Oval 15"/>
          <p:cNvSpPr>
            <a:spLocks noChangeArrowheads="1"/>
          </p:cNvSpPr>
          <p:nvPr/>
        </p:nvSpPr>
        <p:spPr bwMode="auto">
          <a:xfrm>
            <a:off x="6789684" y="2498531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35" name="Line 95"/>
          <p:cNvSpPr>
            <a:spLocks noChangeShapeType="1"/>
          </p:cNvSpPr>
          <p:nvPr/>
        </p:nvSpPr>
        <p:spPr bwMode="auto">
          <a:xfrm>
            <a:off x="6889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6" name="Oval 15"/>
          <p:cNvSpPr>
            <a:spLocks noChangeArrowheads="1"/>
          </p:cNvSpPr>
          <p:nvPr/>
        </p:nvSpPr>
        <p:spPr bwMode="auto">
          <a:xfrm>
            <a:off x="7924800" y="1920461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38" name="Line 96"/>
          <p:cNvSpPr>
            <a:spLocks noChangeShapeType="1"/>
          </p:cNvSpPr>
          <p:nvPr/>
        </p:nvSpPr>
        <p:spPr bwMode="auto">
          <a:xfrm>
            <a:off x="8032040" y="1690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9" name="Oval 15"/>
          <p:cNvSpPr>
            <a:spLocks noChangeArrowheads="1"/>
          </p:cNvSpPr>
          <p:nvPr/>
        </p:nvSpPr>
        <p:spPr bwMode="auto">
          <a:xfrm>
            <a:off x="7924801" y="2498530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40" name="Line 100"/>
          <p:cNvSpPr>
            <a:spLocks noChangeShapeType="1"/>
          </p:cNvSpPr>
          <p:nvPr/>
        </p:nvSpPr>
        <p:spPr bwMode="auto">
          <a:xfrm>
            <a:off x="8032040" y="22623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1" name="Oval 15"/>
          <p:cNvSpPr>
            <a:spLocks noChangeArrowheads="1"/>
          </p:cNvSpPr>
          <p:nvPr/>
        </p:nvSpPr>
        <p:spPr bwMode="auto">
          <a:xfrm>
            <a:off x="6789683" y="3076598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242" name="Line 104"/>
          <p:cNvSpPr>
            <a:spLocks noChangeShapeType="1"/>
          </p:cNvSpPr>
          <p:nvPr/>
        </p:nvSpPr>
        <p:spPr bwMode="auto">
          <a:xfrm>
            <a:off x="6889040" y="2833890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" name="Text Box 136"/>
          <p:cNvSpPr txBox="1">
            <a:spLocks noChangeArrowheads="1"/>
          </p:cNvSpPr>
          <p:nvPr/>
        </p:nvSpPr>
        <p:spPr bwMode="auto">
          <a:xfrm>
            <a:off x="356861" y="1732602"/>
            <a:ext cx="1103804" cy="13922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b="1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G-EDF: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5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5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20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244" name="Text Box 136"/>
          <p:cNvSpPr txBox="1">
            <a:spLocks noChangeArrowheads="1"/>
          </p:cNvSpPr>
          <p:nvPr/>
        </p:nvSpPr>
        <p:spPr bwMode="auto">
          <a:xfrm>
            <a:off x="366761" y="4746877"/>
            <a:ext cx="1103804" cy="13922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b="1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G-FL: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3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3</a:t>
            </a:r>
          </a:p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 Y</a:t>
            </a:r>
            <a:r>
              <a:rPr lang="en-US" baseline="-25000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 = 16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245" name="Rectangle 86"/>
          <p:cNvSpPr>
            <a:spLocks noChangeArrowheads="1"/>
          </p:cNvSpPr>
          <p:nvPr/>
        </p:nvSpPr>
        <p:spPr bwMode="auto">
          <a:xfrm>
            <a:off x="7808030" y="5693103"/>
            <a:ext cx="22860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60" name="Group 259"/>
          <p:cNvGrpSpPr/>
          <p:nvPr/>
        </p:nvGrpSpPr>
        <p:grpSpPr>
          <a:xfrm>
            <a:off x="3008091" y="2135753"/>
            <a:ext cx="5028190" cy="3683970"/>
            <a:chOff x="3008091" y="2135753"/>
            <a:chExt cx="5028190" cy="3683970"/>
          </a:xfrm>
        </p:grpSpPr>
        <p:cxnSp>
          <p:nvCxnSpPr>
            <p:cNvPr id="247" name="Straight Arrow Connector 246"/>
            <p:cNvCxnSpPr>
              <a:stCxn id="213" idx="4"/>
              <a:endCxn id="101" idx="0"/>
            </p:cNvCxnSpPr>
            <p:nvPr/>
          </p:nvCxnSpPr>
          <p:spPr bwMode="auto">
            <a:xfrm flipH="1">
              <a:off x="3008091" y="2135753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8" name="Straight Arrow Connector 247"/>
            <p:cNvCxnSpPr/>
            <p:nvPr/>
          </p:nvCxnSpPr>
          <p:spPr bwMode="auto">
            <a:xfrm flipH="1">
              <a:off x="4150227" y="2148299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9" name="Straight Arrow Connector 248"/>
            <p:cNvCxnSpPr/>
            <p:nvPr/>
          </p:nvCxnSpPr>
          <p:spPr bwMode="auto">
            <a:xfrm flipH="1">
              <a:off x="5292363" y="2150087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0" name="Straight Arrow Connector 249"/>
            <p:cNvCxnSpPr/>
            <p:nvPr/>
          </p:nvCxnSpPr>
          <p:spPr bwMode="auto">
            <a:xfrm flipH="1">
              <a:off x="6445257" y="2151875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1" name="Straight Arrow Connector 250"/>
            <p:cNvCxnSpPr/>
            <p:nvPr/>
          </p:nvCxnSpPr>
          <p:spPr bwMode="auto">
            <a:xfrm flipH="1">
              <a:off x="7587393" y="2153663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2" name="Straight Arrow Connector 251"/>
            <p:cNvCxnSpPr/>
            <p:nvPr/>
          </p:nvCxnSpPr>
          <p:spPr bwMode="auto">
            <a:xfrm flipH="1">
              <a:off x="3009879" y="2718473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3" name="Straight Arrow Connector 252"/>
            <p:cNvCxnSpPr/>
            <p:nvPr/>
          </p:nvCxnSpPr>
          <p:spPr bwMode="auto">
            <a:xfrm flipH="1">
              <a:off x="4152015" y="2720261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4" name="Straight Arrow Connector 253"/>
            <p:cNvCxnSpPr/>
            <p:nvPr/>
          </p:nvCxnSpPr>
          <p:spPr bwMode="auto">
            <a:xfrm flipH="1">
              <a:off x="5294151" y="2722049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5" name="Straight Arrow Connector 254"/>
            <p:cNvCxnSpPr/>
            <p:nvPr/>
          </p:nvCxnSpPr>
          <p:spPr bwMode="auto">
            <a:xfrm flipH="1">
              <a:off x="6447045" y="2723837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6" name="Straight Arrow Connector 255"/>
            <p:cNvCxnSpPr/>
            <p:nvPr/>
          </p:nvCxnSpPr>
          <p:spPr bwMode="auto">
            <a:xfrm flipH="1">
              <a:off x="7589181" y="2725625"/>
              <a:ext cx="447100" cy="253834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7" name="Straight Arrow Connector 256"/>
            <p:cNvCxnSpPr>
              <a:endCxn id="122" idx="0"/>
            </p:cNvCxnSpPr>
            <p:nvPr/>
          </p:nvCxnSpPr>
          <p:spPr bwMode="auto">
            <a:xfrm flipH="1">
              <a:off x="5969974" y="3295799"/>
              <a:ext cx="915202" cy="2523924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5" name="Group 264"/>
          <p:cNvGrpSpPr/>
          <p:nvPr/>
        </p:nvGrpSpPr>
        <p:grpSpPr>
          <a:xfrm>
            <a:off x="6725322" y="2689412"/>
            <a:ext cx="1224579" cy="3422725"/>
            <a:chOff x="6725322" y="2689412"/>
            <a:chExt cx="1224579" cy="3422725"/>
          </a:xfrm>
        </p:grpSpPr>
        <p:sp>
          <p:nvSpPr>
            <p:cNvPr id="261" name="Oval 260"/>
            <p:cNvSpPr/>
            <p:nvPr/>
          </p:nvSpPr>
          <p:spPr bwMode="auto">
            <a:xfrm>
              <a:off x="7648687" y="2689412"/>
              <a:ext cx="301214" cy="645459"/>
            </a:xfrm>
            <a:prstGeom prst="ellipse">
              <a:avLst/>
            </a:prstGeom>
            <a:noFill/>
            <a:ln w="38100" algn="ctr">
              <a:solidFill>
                <a:srgbClr val="0066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2" name="Oval 261"/>
            <p:cNvSpPr/>
            <p:nvPr/>
          </p:nvSpPr>
          <p:spPr bwMode="auto">
            <a:xfrm>
              <a:off x="6725322" y="5466678"/>
              <a:ext cx="301214" cy="645459"/>
            </a:xfrm>
            <a:prstGeom prst="ellipse">
              <a:avLst/>
            </a:prstGeom>
            <a:noFill/>
            <a:ln w="38100" algn="ctr">
              <a:solidFill>
                <a:srgbClr val="0066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64" name="Straight Connector 263"/>
            <p:cNvCxnSpPr>
              <a:stCxn id="261" idx="3"/>
              <a:endCxn id="262" idx="7"/>
            </p:cNvCxnSpPr>
            <p:nvPr/>
          </p:nvCxnSpPr>
          <p:spPr bwMode="auto">
            <a:xfrm flipH="1">
              <a:off x="6982424" y="3240346"/>
              <a:ext cx="710375" cy="2320857"/>
            </a:xfrm>
            <a:prstGeom prst="line">
              <a:avLst/>
            </a:prstGeom>
            <a:noFill/>
            <a:ln w="41275" cap="flat" cmpd="sng" algn="ctr">
              <a:solidFill>
                <a:srgbClr val="006600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271" name="Group 270"/>
          <p:cNvGrpSpPr/>
          <p:nvPr/>
        </p:nvGrpSpPr>
        <p:grpSpPr>
          <a:xfrm>
            <a:off x="6510127" y="2207090"/>
            <a:ext cx="1217467" cy="3422725"/>
            <a:chOff x="6510127" y="2207090"/>
            <a:chExt cx="1217467" cy="3422725"/>
          </a:xfrm>
        </p:grpSpPr>
        <p:sp>
          <p:nvSpPr>
            <p:cNvPr id="267" name="Oval 266"/>
            <p:cNvSpPr/>
            <p:nvPr/>
          </p:nvSpPr>
          <p:spPr bwMode="auto">
            <a:xfrm>
              <a:off x="6510127" y="2207090"/>
              <a:ext cx="301214" cy="645459"/>
            </a:xfrm>
            <a:prstGeom prst="ellipse">
              <a:avLst/>
            </a:prstGeom>
            <a:noFill/>
            <a:ln w="38100" algn="ctr">
              <a:solidFill>
                <a:srgbClr val="C0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8" name="Oval 267"/>
            <p:cNvSpPr/>
            <p:nvPr/>
          </p:nvSpPr>
          <p:spPr bwMode="auto">
            <a:xfrm>
              <a:off x="7426380" y="4984356"/>
              <a:ext cx="301214" cy="645459"/>
            </a:xfrm>
            <a:prstGeom prst="ellipse">
              <a:avLst/>
            </a:prstGeom>
            <a:noFill/>
            <a:ln w="38100" algn="ctr">
              <a:solidFill>
                <a:srgbClr val="C0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69" name="Straight Connector 268"/>
            <p:cNvCxnSpPr>
              <a:endCxn id="268" idx="7"/>
            </p:cNvCxnSpPr>
            <p:nvPr/>
          </p:nvCxnSpPr>
          <p:spPr bwMode="auto">
            <a:xfrm>
              <a:off x="6742471" y="2851355"/>
              <a:ext cx="941011" cy="2227526"/>
            </a:xfrm>
            <a:prstGeom prst="line">
              <a:avLst/>
            </a:prstGeom>
            <a:noFill/>
            <a:ln w="4127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Example,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519" y="1530799"/>
            <a:ext cx="7849590" cy="4062475"/>
          </a:xfrm>
        </p:spPr>
        <p:txBody>
          <a:bodyPr/>
          <a:lstStyle/>
          <a:p>
            <a:r>
              <a:rPr lang="en-US" dirty="0" smtClean="0"/>
              <a:t>Under the original G-EDF analysis, we computed tardiness bounds of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2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10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3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Under CVA applied to G-EDF, we got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2</a:t>
            </a:r>
            <a:r>
              <a:rPr lang="en-US" dirty="0" smtClean="0"/>
              <a:t> but </a:t>
            </a:r>
            <a:r>
              <a:rPr lang="en-US" dirty="0" smtClean="0">
                <a:solidFill>
                  <a:srgbClr val="C00000"/>
                </a:solidFill>
              </a:rPr>
              <a:t>8</a:t>
            </a:r>
            <a:r>
              <a:rPr lang="en-US" dirty="0" smtClean="0"/>
              <a:t> for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smtClean="0"/>
              <a:t>3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Under CVA applied to G-FL, we would get a tardiness bound of </a:t>
            </a:r>
            <a:r>
              <a:rPr lang="en-US" dirty="0" smtClean="0">
                <a:solidFill>
                  <a:srgbClr val="C00000"/>
                </a:solidFill>
              </a:rPr>
              <a:t>6</a:t>
            </a:r>
            <a:r>
              <a:rPr lang="en-US" dirty="0" smtClean="0"/>
              <a:t> for all tasks.</a:t>
            </a:r>
          </a:p>
          <a:p>
            <a:pPr lvl="1"/>
            <a:r>
              <a:rPr lang="en-US" dirty="0" smtClean="0"/>
              <a:t>Actually, </a:t>
            </a:r>
            <a:r>
              <a:rPr lang="en-US" i="1" dirty="0" smtClean="0">
                <a:solidFill>
                  <a:srgbClr val="C00000"/>
                </a:solidFill>
              </a:rPr>
              <a:t>CVA will always yield the same bound for all tasks when applied to G-FL</a:t>
            </a:r>
            <a:r>
              <a:rPr lang="en-US" i="1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Experimental Comparison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69" y="1312682"/>
            <a:ext cx="9099931" cy="4114800"/>
          </a:xfrm>
        </p:spPr>
        <p:txBody>
          <a:bodyPr/>
          <a:lstStyle/>
          <a:p>
            <a:r>
              <a:rPr lang="en-US" dirty="0" smtClean="0"/>
              <a:t>Randomly generated </a:t>
            </a:r>
            <a:r>
              <a:rPr lang="en-US" dirty="0" smtClean="0">
                <a:solidFill>
                  <a:srgbClr val="C00000"/>
                </a:solidFill>
              </a:rPr>
              <a:t>8-processor</a:t>
            </a:r>
            <a:r>
              <a:rPr lang="en-US" dirty="0" smtClean="0"/>
              <a:t> task sets.</a:t>
            </a:r>
          </a:p>
          <a:p>
            <a:pPr lvl="1"/>
            <a:r>
              <a:rPr lang="en-US" dirty="0" smtClean="0"/>
              <a:t>Considered various distributions for utilizations and periods.</a:t>
            </a:r>
          </a:p>
          <a:p>
            <a:pPr lvl="2"/>
            <a:r>
              <a:rPr lang="en-US" dirty="0" smtClean="0"/>
              <a:t>Distributions considered here: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Periods</a:t>
            </a:r>
            <a:r>
              <a:rPr lang="en-US" dirty="0" smtClean="0"/>
              <a:t> uniformly distributed over </a:t>
            </a:r>
            <a:r>
              <a:rPr lang="en-US" dirty="0" smtClean="0">
                <a:solidFill>
                  <a:srgbClr val="C00000"/>
                </a:solidFill>
              </a:rPr>
              <a:t>[10ms, 100ms]</a:t>
            </a:r>
            <a:r>
              <a:rPr lang="en-US" dirty="0" smtClean="0"/>
              <a:t>.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Task utilizations </a:t>
            </a:r>
            <a:r>
              <a:rPr lang="en-US" dirty="0" smtClean="0"/>
              <a:t>uniformly distributed over </a:t>
            </a:r>
            <a:r>
              <a:rPr lang="en-US" dirty="0" smtClean="0">
                <a:solidFill>
                  <a:srgbClr val="C00000"/>
                </a:solidFill>
              </a:rPr>
              <a:t>[0.1, 0.4]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Computed lateness bounds for: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EDF-DA:</a:t>
            </a:r>
            <a:r>
              <a:rPr lang="en-US" dirty="0" smtClean="0"/>
              <a:t> G-</a:t>
            </a:r>
            <a:r>
              <a:rPr lang="en-US" u="sng" dirty="0" smtClean="0"/>
              <a:t>EDF</a:t>
            </a:r>
            <a:r>
              <a:rPr lang="en-US" dirty="0" smtClean="0"/>
              <a:t> with </a:t>
            </a:r>
            <a:r>
              <a:rPr lang="en-US" u="sng" dirty="0" smtClean="0"/>
              <a:t>D</a:t>
            </a:r>
            <a:r>
              <a:rPr lang="en-US" dirty="0" smtClean="0"/>
              <a:t>evi &amp; </a:t>
            </a:r>
            <a:r>
              <a:rPr lang="en-US" u="sng" dirty="0" smtClean="0"/>
              <a:t>A</a:t>
            </a:r>
            <a:r>
              <a:rPr lang="en-US" dirty="0" smtClean="0"/>
              <a:t>nderson’s original analysis.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EDF-CVA:</a:t>
            </a:r>
            <a:r>
              <a:rPr lang="en-US" dirty="0" smtClean="0"/>
              <a:t> G-</a:t>
            </a:r>
            <a:r>
              <a:rPr lang="en-US" u="sng" dirty="0" smtClean="0"/>
              <a:t>EDF</a:t>
            </a:r>
            <a:r>
              <a:rPr lang="en-US" dirty="0" smtClean="0"/>
              <a:t> with </a:t>
            </a:r>
            <a:r>
              <a:rPr lang="en-US" u="sng" dirty="0" smtClean="0"/>
              <a:t>CVA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G-FL:</a:t>
            </a:r>
            <a:r>
              <a:rPr lang="en-US" dirty="0" smtClean="0"/>
              <a:t> G-</a:t>
            </a:r>
            <a:r>
              <a:rPr lang="en-US" u="sng" dirty="0" smtClean="0"/>
              <a:t>FL</a:t>
            </a:r>
            <a:r>
              <a:rPr lang="en-US" dirty="0" smtClean="0"/>
              <a:t> with CVA.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 bwMode="auto">
          <a:xfrm>
            <a:off x="4524866" y="5448693"/>
            <a:ext cx="3808429" cy="1074655"/>
          </a:xfrm>
          <a:prstGeom prst="rightArrow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mtClean="0"/>
              <a:t>System Utilization</a:t>
            </a:r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 bwMode="auto">
          <a:xfrm>
            <a:off x="4524866" y="5448693"/>
            <a:ext cx="3808429" cy="1074655"/>
          </a:xfrm>
          <a:prstGeom prst="rightArrow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mtClean="0"/>
              <a:t>System Utilization</a:t>
            </a:r>
            <a:endParaRPr lang="en-US"/>
          </a:p>
        </p:txBody>
      </p:sp>
      <p:sp>
        <p:nvSpPr>
          <p:cNvPr id="6" name="Right Arrow 5"/>
          <p:cNvSpPr/>
          <p:nvPr/>
        </p:nvSpPr>
        <p:spPr bwMode="auto">
          <a:xfrm rot="16200000">
            <a:off x="-1696822" y="3102990"/>
            <a:ext cx="5288436" cy="1074655"/>
          </a:xfrm>
          <a:prstGeom prst="rightArrow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Maximum Lateness (from computed bounds)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ular Callout 4"/>
          <p:cNvSpPr/>
          <p:nvPr/>
        </p:nvSpPr>
        <p:spPr bwMode="auto">
          <a:xfrm>
            <a:off x="5071621" y="1017980"/>
            <a:ext cx="1960775" cy="593889"/>
          </a:xfrm>
          <a:prstGeom prst="wedgeRectCallout">
            <a:avLst>
              <a:gd name="adj1" fmla="val -20352"/>
              <a:gd name="adj2" fmla="val 132192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EDF-DA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ular Callout 5"/>
          <p:cNvSpPr/>
          <p:nvPr/>
        </p:nvSpPr>
        <p:spPr bwMode="auto">
          <a:xfrm>
            <a:off x="6862713" y="754716"/>
            <a:ext cx="1960775" cy="593889"/>
          </a:xfrm>
          <a:prstGeom prst="wedgeRectCallout">
            <a:avLst>
              <a:gd name="adj1" fmla="val -20352"/>
              <a:gd name="adj2" fmla="val 132192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EDF-CVA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ular Callout 6"/>
          <p:cNvSpPr/>
          <p:nvPr/>
        </p:nvSpPr>
        <p:spPr bwMode="auto">
          <a:xfrm>
            <a:off x="5070259" y="2305366"/>
            <a:ext cx="1055119" cy="593889"/>
          </a:xfrm>
          <a:prstGeom prst="wedgeRectCallout">
            <a:avLst>
              <a:gd name="adj1" fmla="val -20352"/>
              <a:gd name="adj2" fmla="val 132192"/>
            </a:avLst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dirty="0" smtClean="0"/>
              <a:t>G-FL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Maximum Lateness</a:t>
            </a:r>
            <a:endParaRPr lang="en-US" dirty="0"/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857" y="1327592"/>
            <a:ext cx="6373921" cy="485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1621" y="6202496"/>
            <a:ext cx="6634377" cy="39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044" y="1441629"/>
            <a:ext cx="8620179" cy="4721265"/>
          </a:xfrm>
        </p:spPr>
        <p:txBody>
          <a:bodyPr/>
          <a:lstStyle/>
          <a:p>
            <a:r>
              <a:rPr lang="en-US" dirty="0" smtClean="0"/>
              <a:t>Any </a:t>
            </a:r>
            <a:r>
              <a:rPr lang="en-US" dirty="0" smtClean="0">
                <a:solidFill>
                  <a:srgbClr val="C00000"/>
                </a:solidFill>
              </a:rPr>
              <a:t>GEL scheduler </a:t>
            </a:r>
            <a:r>
              <a:rPr lang="en-US" dirty="0" smtClean="0"/>
              <a:t>ensures </a:t>
            </a:r>
            <a:r>
              <a:rPr lang="en-US" dirty="0" smtClean="0">
                <a:solidFill>
                  <a:srgbClr val="C00000"/>
                </a:solidFill>
              </a:rPr>
              <a:t>bounded tardiness</a:t>
            </a:r>
            <a:r>
              <a:rPr lang="en-US" dirty="0" smtClean="0"/>
              <a:t> (or lateness) with </a:t>
            </a:r>
            <a:r>
              <a:rPr lang="en-US" dirty="0" smtClean="0">
                <a:solidFill>
                  <a:srgbClr val="C00000"/>
                </a:solidFill>
              </a:rPr>
              <a:t>no utilization loss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Actually, any </a:t>
            </a:r>
            <a:r>
              <a:rPr lang="en-US" i="1" dirty="0" smtClean="0"/>
              <a:t>window-constrained</a:t>
            </a:r>
            <a:r>
              <a:rPr lang="en-US" dirty="0" smtClean="0"/>
              <a:t> scheduler does.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G-EDF</a:t>
            </a:r>
            <a:r>
              <a:rPr lang="en-US" dirty="0" smtClean="0"/>
              <a:t> is </a:t>
            </a:r>
            <a:r>
              <a:rPr lang="en-US" i="1" dirty="0" smtClean="0">
                <a:solidFill>
                  <a:srgbClr val="C00000"/>
                </a:solidFill>
              </a:rPr>
              <a:t>not</a:t>
            </a:r>
            <a:r>
              <a:rPr lang="en-US" dirty="0" smtClean="0"/>
              <a:t> necessarily the </a:t>
            </a:r>
            <a:r>
              <a:rPr lang="en-US" dirty="0" smtClean="0">
                <a:solidFill>
                  <a:srgbClr val="C00000"/>
                </a:solidFill>
              </a:rPr>
              <a:t>best</a:t>
            </a:r>
            <a:r>
              <a:rPr lang="en-US" dirty="0" smtClean="0"/>
              <a:t> such algorithm.</a:t>
            </a:r>
          </a:p>
          <a:p>
            <a:r>
              <a:rPr lang="en-US" dirty="0" smtClean="0"/>
              <a:t>Under CVA, </a:t>
            </a:r>
            <a:r>
              <a:rPr lang="en-US" dirty="0" smtClean="0">
                <a:solidFill>
                  <a:srgbClr val="C00000"/>
                </a:solidFill>
              </a:rPr>
              <a:t>G-FL</a:t>
            </a:r>
            <a:r>
              <a:rPr lang="en-US" dirty="0" smtClean="0"/>
              <a:t> provably has the </a:t>
            </a:r>
            <a:r>
              <a:rPr lang="en-US" dirty="0" smtClean="0">
                <a:solidFill>
                  <a:srgbClr val="C00000"/>
                </a:solidFill>
              </a:rPr>
              <a:t>lowest maximum lateness bounds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6" y="1309523"/>
            <a:ext cx="9144000" cy="506137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AKA “Real-Time 101.”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Tardiness bounds for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Early bounds and several later improvements.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Scalability of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Or, what happens when you really implement one…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Other issues.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Enabling non-worst-case </a:t>
            </a:r>
            <a:r>
              <a:rPr lang="en-US" dirty="0" err="1" smtClean="0">
                <a:solidFill>
                  <a:srgbClr val="0000CC"/>
                </a:solidFill>
              </a:rPr>
              <a:t>provisionings</a:t>
            </a:r>
            <a:r>
              <a:rPr lang="en-US" dirty="0" smtClean="0">
                <a:solidFill>
                  <a:srgbClr val="0000CC"/>
                </a:solidFill>
              </a:rPr>
              <a:t>, dealing with I/O, precedence constraints, etc.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Future and ongoing work.</a:t>
            </a:r>
            <a:endParaRPr lang="en-US" sz="28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What the Theory Says</a:t>
            </a:r>
            <a:br>
              <a:rPr lang="en-US" dirty="0" smtClean="0"/>
            </a:br>
            <a:r>
              <a:rPr lang="en-US" sz="2400" dirty="0" smtClean="0"/>
              <a:t>At Least, for the Range of Schedulers We’ve Discussed</a:t>
            </a:r>
          </a:p>
        </p:txBody>
      </p:sp>
      <p:sp>
        <p:nvSpPr>
          <p:cNvPr id="55299" name="Text Box 6"/>
          <p:cNvSpPr txBox="1">
            <a:spLocks noChangeArrowheads="1"/>
          </p:cNvSpPr>
          <p:nvPr/>
        </p:nvSpPr>
        <p:spPr bwMode="auto">
          <a:xfrm>
            <a:off x="693095" y="1510304"/>
            <a:ext cx="8069838" cy="212365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2000250" algn="l"/>
                <a:tab pos="5029200" algn="l"/>
              </a:tabLst>
            </a:pPr>
            <a:r>
              <a:rPr lang="en-US" sz="2800" dirty="0"/>
              <a:t>	</a:t>
            </a:r>
            <a:r>
              <a:rPr lang="en-US" sz="3200" dirty="0" smtClean="0">
                <a:solidFill>
                  <a:srgbClr val="000000"/>
                </a:solidFill>
              </a:rPr>
              <a:t>utilization loss</a:t>
            </a:r>
            <a:r>
              <a:rPr lang="en-US" sz="2800" dirty="0"/>
              <a:t>	</a:t>
            </a:r>
            <a:r>
              <a:rPr lang="en-US" sz="3200" dirty="0" smtClean="0">
                <a:solidFill>
                  <a:srgbClr val="000000"/>
                </a:solidFill>
              </a:rPr>
              <a:t>tardiness</a:t>
            </a:r>
            <a:endParaRPr lang="en-US" sz="3200" dirty="0">
              <a:solidFill>
                <a:srgbClr val="000000"/>
              </a:solidFill>
            </a:endParaRPr>
          </a:p>
          <a:p>
            <a:pPr>
              <a:tabLst>
                <a:tab pos="2000250" algn="l"/>
                <a:tab pos="5029200" algn="l"/>
              </a:tabLst>
            </a:pPr>
            <a:endParaRPr lang="en-US" sz="1600" dirty="0"/>
          </a:p>
          <a:p>
            <a:pPr>
              <a:tabLst>
                <a:tab pos="2000250" algn="l"/>
                <a:tab pos="5029200" algn="l"/>
              </a:tabLst>
            </a:pPr>
            <a:r>
              <a:rPr lang="en-US" sz="2800" dirty="0" smtClean="0">
                <a:solidFill>
                  <a:schemeClr val="bg2"/>
                </a:solidFill>
              </a:rPr>
              <a:t>P-EDF</a:t>
            </a:r>
            <a:r>
              <a:rPr lang="en-US" sz="2800" dirty="0"/>
              <a:t>	</a:t>
            </a:r>
            <a:r>
              <a:rPr lang="en-US" sz="2800" dirty="0" smtClean="0">
                <a:solidFill>
                  <a:srgbClr val="C00000"/>
                </a:solidFill>
              </a:rPr>
              <a:t>up to m/2</a:t>
            </a:r>
            <a:r>
              <a:rPr lang="en-US" sz="2800" dirty="0"/>
              <a:t>	</a:t>
            </a:r>
            <a:r>
              <a:rPr lang="en-US" sz="2800" dirty="0" smtClean="0">
                <a:solidFill>
                  <a:srgbClr val="006600"/>
                </a:solidFill>
              </a:rPr>
              <a:t>0</a:t>
            </a:r>
            <a:endParaRPr lang="en-US" dirty="0">
              <a:solidFill>
                <a:srgbClr val="006600"/>
              </a:solidFill>
            </a:endParaRPr>
          </a:p>
          <a:p>
            <a:pPr>
              <a:tabLst>
                <a:tab pos="2000250" algn="l"/>
                <a:tab pos="5029200" algn="l"/>
              </a:tabLst>
            </a:pPr>
            <a:r>
              <a:rPr lang="en-US" sz="2800" dirty="0" smtClean="0">
                <a:solidFill>
                  <a:schemeClr val="bg2"/>
                </a:solidFill>
              </a:rPr>
              <a:t>GEL</a:t>
            </a:r>
            <a:r>
              <a:rPr lang="en-US" sz="2800" dirty="0"/>
              <a:t>	</a:t>
            </a:r>
            <a:r>
              <a:rPr lang="en-US" sz="2800" dirty="0" smtClean="0">
                <a:solidFill>
                  <a:srgbClr val="006600"/>
                </a:solidFill>
              </a:rPr>
              <a:t>0</a:t>
            </a:r>
            <a:r>
              <a:rPr lang="en-US" sz="2800" dirty="0"/>
              <a:t>	</a:t>
            </a:r>
            <a:r>
              <a:rPr lang="en-US" sz="2800" dirty="0" smtClean="0">
                <a:solidFill>
                  <a:srgbClr val="C00000"/>
                </a:solidFill>
              </a:rPr>
              <a:t>&gt; 0  (scheduler</a:t>
            </a:r>
          </a:p>
          <a:p>
            <a:pPr>
              <a:tabLst>
                <a:tab pos="2000250" algn="l"/>
                <a:tab pos="502920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                                                           dependent)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5300" name="Line 7"/>
          <p:cNvSpPr>
            <a:spLocks noChangeShapeType="1"/>
          </p:cNvSpPr>
          <p:nvPr/>
        </p:nvSpPr>
        <p:spPr bwMode="auto">
          <a:xfrm>
            <a:off x="693096" y="2150065"/>
            <a:ext cx="7687096" cy="1157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Line 8"/>
          <p:cNvSpPr>
            <a:spLocks noChangeShapeType="1"/>
          </p:cNvSpPr>
          <p:nvPr/>
        </p:nvSpPr>
        <p:spPr bwMode="auto">
          <a:xfrm flipH="1">
            <a:off x="2542631" y="1556342"/>
            <a:ext cx="11014" cy="2074271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Line 9"/>
          <p:cNvSpPr>
            <a:spLocks noChangeShapeType="1"/>
          </p:cNvSpPr>
          <p:nvPr/>
        </p:nvSpPr>
        <p:spPr bwMode="auto">
          <a:xfrm>
            <a:off x="5460357" y="1564088"/>
            <a:ext cx="1054" cy="2066526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 bwMode="auto">
          <a:xfrm>
            <a:off x="40210" y="4658162"/>
            <a:ext cx="8999387" cy="1754326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Which is the best scheduler for SRT, where</a:t>
            </a:r>
          </a:p>
          <a:p>
            <a:r>
              <a:rPr lang="en-US" sz="3600" i="1" dirty="0" smtClean="0">
                <a:solidFill>
                  <a:srgbClr val="C00000"/>
                </a:solidFill>
              </a:rPr>
              <a:t>best</a:t>
            </a:r>
            <a:r>
              <a:rPr lang="en-US" sz="3600" dirty="0" smtClean="0"/>
              <a:t> is defined </a:t>
            </a:r>
            <a:r>
              <a:rPr lang="en-US" sz="3600" dirty="0" err="1" smtClean="0"/>
              <a:t>w.r.t</a:t>
            </a:r>
            <a:r>
              <a:rPr lang="en-US" sz="3600" dirty="0" smtClean="0"/>
              <a:t> </a:t>
            </a:r>
            <a:r>
              <a:rPr lang="en-US" sz="3600" i="1" dirty="0" err="1" smtClean="0">
                <a:solidFill>
                  <a:srgbClr val="C00000"/>
                </a:solidFill>
              </a:rPr>
              <a:t>schedulability</a:t>
            </a:r>
            <a:r>
              <a:rPr lang="en-US" sz="3600" dirty="0" smtClean="0"/>
              <a:t> and</a:t>
            </a:r>
          </a:p>
          <a:p>
            <a:r>
              <a:rPr lang="en-US" sz="3600" i="1" dirty="0" smtClean="0">
                <a:solidFill>
                  <a:srgbClr val="C00000"/>
                </a:solidFill>
              </a:rPr>
              <a:t>tardiness </a:t>
            </a:r>
            <a:r>
              <a:rPr lang="en-US" sz="3600" u="sng" dirty="0" smtClean="0"/>
              <a:t>with real </a:t>
            </a:r>
            <a:r>
              <a:rPr lang="en-US" sz="3600" i="1" u="sng" dirty="0" smtClean="0"/>
              <a:t>overheads</a:t>
            </a:r>
            <a:r>
              <a:rPr lang="en-US" sz="3600" u="sng" dirty="0" smtClean="0"/>
              <a:t> considered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807667" y="3774645"/>
            <a:ext cx="7622600" cy="646331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/>
              <a:t>This comparison ignores overheads.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769905" y="1312701"/>
            <a:ext cx="7648248" cy="2308324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/>
              <a:t>In this part of the talk, I’ll explain the</a:t>
            </a:r>
          </a:p>
          <a:p>
            <a:r>
              <a:rPr lang="en-US" sz="3600" u="sng" dirty="0" smtClean="0">
                <a:solidFill>
                  <a:srgbClr val="C00000"/>
                </a:solidFill>
              </a:rPr>
              <a:t>experimental process </a:t>
            </a:r>
            <a:r>
              <a:rPr lang="en-US" sz="3600" dirty="0" smtClean="0"/>
              <a:t>we’ve used to</a:t>
            </a:r>
          </a:p>
          <a:p>
            <a:r>
              <a:rPr lang="en-US" sz="3600" dirty="0" smtClean="0"/>
              <a:t>answer this question and tell you the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answer</a:t>
            </a:r>
            <a:r>
              <a:rPr lang="en-US" sz="3600" dirty="0" smtClean="0"/>
              <a:t> this process yielded.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Overheads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22438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Two basic kinds of overheads: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solidFill>
                  <a:srgbClr val="C00000"/>
                </a:solidFill>
              </a:rPr>
              <a:t>Kernel</a:t>
            </a:r>
            <a:r>
              <a:rPr lang="en-US" dirty="0" smtClean="0">
                <a:solidFill>
                  <a:srgbClr val="0000CC"/>
                </a:solidFill>
              </a:rPr>
              <a:t> overheads.</a:t>
            </a:r>
          </a:p>
          <a:p>
            <a:pPr lvl="2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 Costs incurred due to kernel execution (which takes processor time away from tasks).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solidFill>
                  <a:srgbClr val="C00000"/>
                </a:solidFill>
              </a:rPr>
              <a:t>Cache-related Preemption/Migration Delays (</a:t>
            </a:r>
            <a:r>
              <a:rPr lang="en-US" b="1" dirty="0" smtClean="0">
                <a:solidFill>
                  <a:srgbClr val="C00000"/>
                </a:solidFill>
              </a:rPr>
              <a:t>CPMDs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</a:p>
          <a:p>
            <a:pPr lvl="2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Costs incurred upon a preemption/migration due to a loss of cache affinity</a:t>
            </a:r>
            <a:r>
              <a:rPr lang="en-US" sz="2000" dirty="0" smtClean="0">
                <a:solidFill>
                  <a:srgbClr val="0000CC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Can account for overheads by inflating task execution costs.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Doing this correctly is a little tricky.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32235" y="0"/>
            <a:ext cx="8679529" cy="1143000"/>
          </a:xfrm>
        </p:spPr>
        <p:txBody>
          <a:bodyPr/>
          <a:lstStyle/>
          <a:p>
            <a:r>
              <a:rPr lang="en-US" dirty="0" smtClean="0"/>
              <a:t>Our Software Development Platform</a:t>
            </a:r>
            <a:endParaRPr lang="en-US" sz="2800" baseline="30000" dirty="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543300"/>
            <a:ext cx="9143999" cy="2416175"/>
          </a:xfrm>
        </p:spPr>
        <p:txBody>
          <a:bodyPr/>
          <a:lstStyle/>
          <a:p>
            <a:r>
              <a:rPr lang="en-US" sz="2800" dirty="0" smtClean="0"/>
              <a:t>Real-time Linux extension originally developed at UNC.</a:t>
            </a:r>
          </a:p>
          <a:p>
            <a:pPr lvl="1"/>
            <a:r>
              <a:rPr lang="en-US" sz="2400" dirty="0" smtClean="0"/>
              <a:t>(Multiprocessor) scheduling and synchronization algorithms implemented as </a:t>
            </a:r>
            <a:r>
              <a:rPr lang="en-US" sz="2400" dirty="0" smtClean="0">
                <a:solidFill>
                  <a:srgbClr val="C00000"/>
                </a:solidFill>
              </a:rPr>
              <a:t>“plug-in” components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Developed as a kernel patch (currently based on Linux 3.10.5).</a:t>
            </a:r>
          </a:p>
          <a:p>
            <a:pPr lvl="1"/>
            <a:r>
              <a:rPr lang="en-US" sz="2400" dirty="0" smtClean="0"/>
              <a:t>Code is available at </a:t>
            </a:r>
            <a:r>
              <a:rPr lang="en-US" sz="2400" dirty="0" smtClean="0">
                <a:solidFill>
                  <a:srgbClr val="0000CC"/>
                </a:solidFill>
              </a:rPr>
              <a:t>http://www.litmus-rt.org/</a:t>
            </a:r>
            <a:r>
              <a:rPr lang="en-US" sz="2400" dirty="0" smtClean="0"/>
              <a:t>.</a:t>
            </a:r>
          </a:p>
        </p:txBody>
      </p:sp>
      <p:sp>
        <p:nvSpPr>
          <p:cNvPr id="60421" name="TextBox 6"/>
          <p:cNvSpPr txBox="1">
            <a:spLocks noChangeArrowheads="1"/>
          </p:cNvSpPr>
          <p:nvPr/>
        </p:nvSpPr>
        <p:spPr bwMode="auto">
          <a:xfrm>
            <a:off x="952500" y="2514600"/>
            <a:ext cx="7237413" cy="9540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>
                <a:solidFill>
                  <a:srgbClr val="C00000"/>
                </a:solidFill>
              </a:rPr>
              <a:t>Li</a:t>
            </a:r>
            <a:r>
              <a:rPr lang="en-US" sz="2800"/>
              <a:t>nux </a:t>
            </a:r>
            <a:r>
              <a:rPr lang="en-US" sz="2800">
                <a:solidFill>
                  <a:srgbClr val="C00000"/>
                </a:solidFill>
              </a:rPr>
              <a:t>T</a:t>
            </a:r>
            <a:r>
              <a:rPr lang="en-US" sz="2800"/>
              <a:t>estbed for </a:t>
            </a:r>
            <a:r>
              <a:rPr lang="en-US" sz="2800">
                <a:solidFill>
                  <a:srgbClr val="C00000"/>
                </a:solidFill>
              </a:rPr>
              <a:t>Mu</a:t>
            </a:r>
            <a:r>
              <a:rPr lang="en-US" sz="2800"/>
              <a:t>ltiprocessor </a:t>
            </a:r>
            <a:r>
              <a:rPr lang="en-US" sz="2800">
                <a:solidFill>
                  <a:srgbClr val="C00000"/>
                </a:solidFill>
              </a:rPr>
              <a:t>S</a:t>
            </a:r>
            <a:r>
              <a:rPr lang="en-US" sz="2800"/>
              <a:t>cheduling</a:t>
            </a:r>
          </a:p>
          <a:p>
            <a:pPr algn="ctr"/>
            <a:r>
              <a:rPr lang="en-US" sz="2800"/>
              <a:t>in </a:t>
            </a:r>
            <a:r>
              <a:rPr lang="en-US" sz="2800">
                <a:solidFill>
                  <a:srgbClr val="C00000"/>
                </a:solidFill>
              </a:rPr>
              <a:t>R</a:t>
            </a:r>
            <a:r>
              <a:rPr lang="en-US" sz="2800"/>
              <a:t>eal-</a:t>
            </a:r>
            <a:r>
              <a:rPr lang="en-US" sz="2800">
                <a:solidFill>
                  <a:srgbClr val="C00000"/>
                </a:solidFill>
              </a:rPr>
              <a:t>T</a:t>
            </a:r>
            <a:r>
              <a:rPr lang="en-US" sz="2800"/>
              <a:t>ime systems</a:t>
            </a:r>
          </a:p>
        </p:txBody>
      </p:sp>
      <p:pic>
        <p:nvPicPr>
          <p:cNvPr id="6" name="Picture 5" descr="litmus-logo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055" y="1201510"/>
            <a:ext cx="5486400" cy="1371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Experimental Methodology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795590" y="1662772"/>
            <a:ext cx="3804247" cy="523220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Implement schedulers.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997395" y="3076130"/>
            <a:ext cx="3225563" cy="523220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Record overheads.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2190889" y="4504340"/>
            <a:ext cx="4839031" cy="523220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Distill overhead expressions.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995767" y="5963730"/>
            <a:ext cx="5264583" cy="523220"/>
          </a:xfrm>
          <a:prstGeom prst="rect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Run </a:t>
            </a:r>
            <a:r>
              <a:rPr lang="en-US" sz="2800" dirty="0" err="1" smtClean="0"/>
              <a:t>schedulability</a:t>
            </a:r>
            <a:r>
              <a:rPr lang="en-US" sz="2800" dirty="0" smtClean="0"/>
              <a:t> experiments.</a:t>
            </a:r>
          </a:p>
        </p:txBody>
      </p:sp>
      <p:sp>
        <p:nvSpPr>
          <p:cNvPr id="10" name="Down Arrow 9"/>
          <p:cNvSpPr/>
          <p:nvPr/>
        </p:nvSpPr>
        <p:spPr bwMode="auto">
          <a:xfrm>
            <a:off x="4111140" y="2185993"/>
            <a:ext cx="998530" cy="890138"/>
          </a:xfrm>
          <a:prstGeom prst="downArrow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 bwMode="auto">
          <a:xfrm>
            <a:off x="4111140" y="3614202"/>
            <a:ext cx="998530" cy="890138"/>
          </a:xfrm>
          <a:prstGeom prst="downArrow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 bwMode="auto">
          <a:xfrm>
            <a:off x="4111140" y="5035187"/>
            <a:ext cx="998530" cy="890138"/>
          </a:xfrm>
          <a:prstGeom prst="downArrow">
            <a:avLst/>
          </a:prstGeom>
          <a:solidFill>
            <a:srgbClr val="FFFF99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8" name="Rectangular Callout 17"/>
          <p:cNvSpPr/>
          <p:nvPr/>
        </p:nvSpPr>
        <p:spPr bwMode="auto">
          <a:xfrm>
            <a:off x="86346" y="1712542"/>
            <a:ext cx="5056392" cy="1842739"/>
          </a:xfrm>
          <a:prstGeom prst="wedgeRectCallout">
            <a:avLst>
              <a:gd name="adj1" fmla="val 55088"/>
              <a:gd name="adj2" fmla="val 95317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Use monotonic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piecewise linear interpolation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 to </a:t>
            </a:r>
            <a:r>
              <a:rPr lang="en-US" sz="2800" dirty="0" smtClean="0">
                <a:solidFill>
                  <a:srgbClr val="C00000"/>
                </a:solidFill>
              </a:rPr>
              <a:t>compute overhead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expressions as a function of n</a:t>
            </a:r>
            <a:r>
              <a:rPr lang="en-US" sz="2800" dirty="0" smtClean="0">
                <a:solidFill>
                  <a:schemeClr val="bg2"/>
                </a:solidFill>
              </a:rPr>
              <a:t>.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 bwMode="auto">
          <a:xfrm>
            <a:off x="53277" y="3621025"/>
            <a:ext cx="3884980" cy="3121760"/>
          </a:xfrm>
          <a:prstGeom prst="wedgeRectCallout">
            <a:avLst>
              <a:gd name="adj1" fmla="val 72191"/>
              <a:gd name="adj2" fmla="val -48918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Involves tracing the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behavior of </a:t>
            </a:r>
            <a:r>
              <a:rPr lang="en-US" sz="2800" dirty="0" smtClean="0">
                <a:solidFill>
                  <a:srgbClr val="C00000"/>
                </a:solidFill>
              </a:rPr>
              <a:t>1,000s of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synthetic tasks </a:t>
            </a:r>
            <a:r>
              <a:rPr lang="en-US" sz="2800" dirty="0" smtClean="0">
                <a:solidFill>
                  <a:schemeClr val="bg2"/>
                </a:solidFill>
              </a:rPr>
              <a:t>in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LITMUS</a:t>
            </a:r>
            <a:r>
              <a:rPr lang="en-US" sz="2800" baseline="30000" dirty="0" smtClean="0">
                <a:solidFill>
                  <a:schemeClr val="bg2"/>
                </a:solidFill>
              </a:rPr>
              <a:t>RT </a:t>
            </a:r>
            <a:r>
              <a:rPr lang="en-US" sz="2800" dirty="0" smtClean="0">
                <a:solidFill>
                  <a:schemeClr val="bg2"/>
                </a:solidFill>
              </a:rPr>
              <a:t>on test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platform. </a:t>
            </a:r>
            <a:r>
              <a:rPr lang="en-US" sz="2800" dirty="0" smtClean="0">
                <a:solidFill>
                  <a:srgbClr val="C00000"/>
                </a:solidFill>
              </a:rPr>
              <a:t>Usually takes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8-12 hours. </a:t>
            </a:r>
            <a:r>
              <a:rPr lang="en-US" sz="2800" dirty="0" smtClean="0">
                <a:solidFill>
                  <a:schemeClr val="bg2"/>
                </a:solidFill>
              </a:rPr>
              <a:t>Yields</a:t>
            </a:r>
            <a:r>
              <a:rPr lang="en-US" sz="2800" dirty="0" smtClean="0">
                <a:solidFill>
                  <a:srgbClr val="C00000"/>
                </a:solidFill>
              </a:rPr>
              <a:t> many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gigabytes of trace data.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 bwMode="auto">
          <a:xfrm>
            <a:off x="5916175" y="2545685"/>
            <a:ext cx="3072400" cy="1036935"/>
          </a:xfrm>
          <a:prstGeom prst="wedgeRectCallout">
            <a:avLst>
              <a:gd name="adj1" fmla="val -65729"/>
              <a:gd name="adj2" fmla="val -83640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Implement as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LITMUS</a:t>
            </a:r>
            <a:r>
              <a:rPr lang="en-US" sz="2800" baseline="30000" dirty="0" smtClean="0">
                <a:solidFill>
                  <a:srgbClr val="C00000"/>
                </a:solidFill>
              </a:rPr>
              <a:t>RT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plugins</a:t>
            </a:r>
            <a:r>
              <a:rPr lang="en-US" sz="2800" dirty="0" smtClean="0">
                <a:solidFill>
                  <a:schemeClr val="bg2"/>
                </a:solidFill>
              </a:rPr>
              <a:t>.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9" name="Rectangular Callout 18"/>
          <p:cNvSpPr/>
          <p:nvPr/>
        </p:nvSpPr>
        <p:spPr bwMode="auto">
          <a:xfrm>
            <a:off x="3535065" y="2821343"/>
            <a:ext cx="5453510" cy="2297477"/>
          </a:xfrm>
          <a:prstGeom prst="wedgeRectCallout">
            <a:avLst>
              <a:gd name="adj1" fmla="val 17574"/>
              <a:gd name="adj2" fmla="val 85827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Generate </a:t>
            </a:r>
            <a:r>
              <a:rPr lang="en-US" sz="2800" dirty="0" smtClean="0">
                <a:solidFill>
                  <a:srgbClr val="C00000"/>
                </a:solidFill>
              </a:rPr>
              <a:t>several million </a:t>
            </a:r>
            <a:r>
              <a:rPr lang="en-US" sz="2800" dirty="0" smtClean="0">
                <a:solidFill>
                  <a:schemeClr val="bg2"/>
                </a:solidFill>
              </a:rPr>
              <a:t>random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task sets and check </a:t>
            </a:r>
            <a:r>
              <a:rPr lang="en-US" sz="2800" dirty="0" err="1" smtClean="0">
                <a:solidFill>
                  <a:schemeClr val="bg2"/>
                </a:solidFill>
              </a:rPr>
              <a:t>schedulability</a:t>
            </a:r>
            <a:endParaRPr lang="en-US" sz="2800" dirty="0" smtClean="0">
              <a:solidFill>
                <a:schemeClr val="bg2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with overheads considered.  Done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on a </a:t>
            </a:r>
            <a:r>
              <a:rPr lang="en-US" sz="2800" dirty="0" smtClean="0">
                <a:solidFill>
                  <a:srgbClr val="C00000"/>
                </a:solidFill>
              </a:rPr>
              <a:t>500+ node research cluster</a:t>
            </a:r>
            <a:r>
              <a:rPr lang="en-US" sz="2800" dirty="0" smtClean="0">
                <a:solidFill>
                  <a:schemeClr val="bg2"/>
                </a:solidFill>
              </a:rPr>
              <a:t>.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Can take a day or more.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Rectangular Callout 13"/>
          <p:cNvSpPr/>
          <p:nvPr/>
        </p:nvSpPr>
        <p:spPr bwMode="auto">
          <a:xfrm>
            <a:off x="3419850" y="1316725"/>
            <a:ext cx="5568725" cy="991306"/>
          </a:xfrm>
          <a:prstGeom prst="wedgeRectCallout">
            <a:avLst>
              <a:gd name="adj1" fmla="val -21098"/>
              <a:gd name="adj2" fmla="val 124620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We use </a:t>
            </a:r>
            <a:r>
              <a:rPr lang="en-US" sz="2800" dirty="0" smtClean="0">
                <a:solidFill>
                  <a:srgbClr val="C00000"/>
                </a:solidFill>
              </a:rPr>
              <a:t>worst-case</a:t>
            </a:r>
            <a:r>
              <a:rPr lang="en-US" sz="2800" dirty="0" smtClean="0">
                <a:solidFill>
                  <a:schemeClr val="bg2"/>
                </a:solidFill>
              </a:rPr>
              <a:t> (</a:t>
            </a:r>
            <a:r>
              <a:rPr lang="en-US" sz="2800" dirty="0" smtClean="0">
                <a:solidFill>
                  <a:srgbClr val="C00000"/>
                </a:solidFill>
              </a:rPr>
              <a:t>average-case</a:t>
            </a:r>
            <a:r>
              <a:rPr lang="en-US" sz="2800" dirty="0" smtClean="0">
                <a:solidFill>
                  <a:schemeClr val="bg2"/>
                </a:solidFill>
              </a:rPr>
              <a:t>)</a:t>
            </a:r>
          </a:p>
          <a:p>
            <a:pPr algn="ctr"/>
            <a:r>
              <a:rPr lang="en-US" sz="2800" dirty="0" smtClean="0">
                <a:solidFill>
                  <a:schemeClr val="bg2"/>
                </a:solidFill>
              </a:rPr>
              <a:t>overheads for </a:t>
            </a:r>
            <a:r>
              <a:rPr lang="en-US" sz="2800" dirty="0" smtClean="0">
                <a:solidFill>
                  <a:srgbClr val="C00000"/>
                </a:solidFill>
              </a:rPr>
              <a:t>HRT</a:t>
            </a:r>
            <a:r>
              <a:rPr lang="en-US" sz="2800" dirty="0" smtClean="0">
                <a:solidFill>
                  <a:schemeClr val="bg2"/>
                </a:solidFill>
              </a:rPr>
              <a:t> (</a:t>
            </a:r>
            <a:r>
              <a:rPr lang="en-US" sz="2800" dirty="0" smtClean="0">
                <a:solidFill>
                  <a:srgbClr val="C00000"/>
                </a:solidFill>
              </a:rPr>
              <a:t>SRT</a:t>
            </a:r>
            <a:r>
              <a:rPr lang="en-US" sz="2800" dirty="0" smtClean="0">
                <a:solidFill>
                  <a:schemeClr val="bg2"/>
                </a:solidFill>
              </a:rPr>
              <a:t>).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6" grpId="0" animBg="1"/>
      <p:bldP spid="16" grpId="1" animBg="1"/>
      <p:bldP spid="19" grpId="0" animBg="1"/>
      <p:bldP spid="14" grpId="0" animBg="1"/>
      <p:bldP spid="14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err="1" smtClean="0"/>
              <a:t>Schedulability</a:t>
            </a:r>
            <a:r>
              <a:rPr lang="en-US" dirty="0" smtClean="0"/>
              <a:t> Graph</a:t>
            </a:r>
            <a:br>
              <a:rPr lang="en-US" dirty="0" smtClean="0"/>
            </a:br>
            <a:r>
              <a:rPr lang="en-US" sz="2400" dirty="0" smtClean="0"/>
              <a:t>24-Core Intel System</a:t>
            </a:r>
          </a:p>
        </p:txBody>
      </p:sp>
      <p:pic>
        <p:nvPicPr>
          <p:cNvPr id="93187" name="Picture 3" descr="soft_combined_uni_heavy_33_50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1804988"/>
            <a:ext cx="8097838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8" name="Right Arrow 6"/>
          <p:cNvSpPr>
            <a:spLocks noChangeArrowheads="1"/>
          </p:cNvSpPr>
          <p:nvPr/>
        </p:nvSpPr>
        <p:spPr bwMode="auto">
          <a:xfrm>
            <a:off x="2379643" y="6033476"/>
            <a:ext cx="5475384" cy="647700"/>
          </a:xfrm>
          <a:prstGeom prst="rightArrow">
            <a:avLst>
              <a:gd name="adj1" fmla="val 50000"/>
              <a:gd name="adj2" fmla="val 50012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/>
            <a:r>
              <a:rPr lang="en-US" sz="2400" b="1" dirty="0"/>
              <a:t>Increasing </a:t>
            </a:r>
            <a:r>
              <a:rPr lang="en-US" sz="2400" b="1" dirty="0" smtClean="0"/>
              <a:t>task system utilization</a:t>
            </a:r>
            <a:endParaRPr lang="en-US" sz="2400" b="1" dirty="0"/>
          </a:p>
        </p:txBody>
      </p:sp>
      <p:sp>
        <p:nvSpPr>
          <p:cNvPr id="8" name="Up Arrow 7"/>
          <p:cNvSpPr/>
          <p:nvPr/>
        </p:nvSpPr>
        <p:spPr bwMode="auto">
          <a:xfrm>
            <a:off x="350520" y="1497013"/>
            <a:ext cx="767080" cy="4176674"/>
          </a:xfrm>
          <a:prstGeom prst="upArrow">
            <a:avLst/>
          </a:prstGeom>
          <a:solidFill>
            <a:srgbClr val="CCECFF"/>
          </a:solidFill>
          <a:ln w="1270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vert270" wrap="none" anchor="ctr"/>
          <a:lstStyle/>
          <a:p>
            <a:pPr>
              <a:defRPr/>
            </a:pPr>
            <a:r>
              <a:rPr lang="en-US" sz="2400" b="1" dirty="0">
                <a:latin typeface="Arial" charset="0"/>
              </a:rPr>
              <a:t>SRT Schedulable Task Sets</a:t>
            </a:r>
          </a:p>
        </p:txBody>
      </p:sp>
      <p:sp>
        <p:nvSpPr>
          <p:cNvPr id="93190" name="Rectangular Callout 13"/>
          <p:cNvSpPr>
            <a:spLocks noChangeArrowheads="1"/>
          </p:cNvSpPr>
          <p:nvPr/>
        </p:nvSpPr>
        <p:spPr bwMode="auto">
          <a:xfrm>
            <a:off x="7016234" y="2993127"/>
            <a:ext cx="1252537" cy="393700"/>
          </a:xfrm>
          <a:prstGeom prst="wedgeRectCallout">
            <a:avLst>
              <a:gd name="adj1" fmla="val -34963"/>
              <a:gd name="adj2" fmla="val 138443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/>
            <a:r>
              <a:rPr lang="en-US" sz="1600" b="1" dirty="0" smtClean="0"/>
              <a:t>C-EDF-L3</a:t>
            </a:r>
            <a:endParaRPr lang="en-US" sz="1600" b="1" dirty="0"/>
          </a:p>
        </p:txBody>
      </p:sp>
      <p:sp>
        <p:nvSpPr>
          <p:cNvPr id="93191" name="Rectangular Callout 14"/>
          <p:cNvSpPr>
            <a:spLocks noChangeArrowheads="1"/>
          </p:cNvSpPr>
          <p:nvPr/>
        </p:nvSpPr>
        <p:spPr bwMode="auto">
          <a:xfrm>
            <a:off x="4792663" y="4078288"/>
            <a:ext cx="1252537" cy="393700"/>
          </a:xfrm>
          <a:prstGeom prst="wedgeRectCallout">
            <a:avLst>
              <a:gd name="adj1" fmla="val 70394"/>
              <a:gd name="adj2" fmla="val 133468"/>
            </a:avLst>
          </a:prstGeom>
          <a:solidFill>
            <a:srgbClr val="CCECFF"/>
          </a:solidFill>
          <a:ln w="12700" algn="ctr">
            <a:solidFill>
              <a:srgbClr val="0000CC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/>
            <a:r>
              <a:rPr lang="en-US" sz="1600" b="1" dirty="0" smtClean="0"/>
              <a:t>P-EDF</a:t>
            </a:r>
            <a:endParaRPr lang="en-US" sz="16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4687215" y="625435"/>
            <a:ext cx="4214615" cy="2367692"/>
            <a:chOff x="4687215" y="625435"/>
            <a:chExt cx="4214615" cy="2367692"/>
          </a:xfrm>
        </p:grpSpPr>
        <p:cxnSp>
          <p:nvCxnSpPr>
            <p:cNvPr id="11" name="Straight Arrow Connector 10"/>
            <p:cNvCxnSpPr>
              <a:stCxn id="9" idx="2"/>
              <a:endCxn id="93190" idx="0"/>
            </p:cNvCxnSpPr>
            <p:nvPr/>
          </p:nvCxnSpPr>
          <p:spPr bwMode="auto">
            <a:xfrm>
              <a:off x="6794523" y="1948874"/>
              <a:ext cx="847980" cy="1044253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TextBox 8"/>
            <p:cNvSpPr txBox="1"/>
            <p:nvPr/>
          </p:nvSpPr>
          <p:spPr bwMode="auto">
            <a:xfrm>
              <a:off x="4687215" y="625435"/>
              <a:ext cx="4214615" cy="13234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/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 system is broken into four</a:t>
              </a:r>
            </a:p>
            <a:p>
              <a:r>
                <a:rPr lang="en-US" dirty="0" smtClean="0"/>
                <a:t>6-core </a:t>
              </a:r>
              <a:r>
                <a:rPr lang="en-US" dirty="0" smtClean="0">
                  <a:solidFill>
                    <a:srgbClr val="C00000"/>
                  </a:solidFill>
                </a:rPr>
                <a:t>clusters</a:t>
              </a:r>
              <a:r>
                <a:rPr lang="en-US" dirty="0" smtClean="0"/>
                <a:t>, where each cluster</a:t>
              </a:r>
            </a:p>
            <a:p>
              <a:r>
                <a:rPr lang="en-US" dirty="0" smtClean="0"/>
                <a:t>has a shared </a:t>
              </a:r>
              <a:r>
                <a:rPr lang="en-US" dirty="0" smtClean="0">
                  <a:solidFill>
                    <a:srgbClr val="C00000"/>
                  </a:solidFill>
                </a:rPr>
                <a:t>L3 cache</a:t>
              </a:r>
              <a:r>
                <a:rPr lang="en-US" dirty="0" smtClean="0"/>
                <a:t>, and </a:t>
              </a:r>
              <a:r>
                <a:rPr lang="en-US" dirty="0" smtClean="0">
                  <a:solidFill>
                    <a:srgbClr val="C00000"/>
                  </a:solidFill>
                </a:rPr>
                <a:t>G-EDF</a:t>
              </a:r>
            </a:p>
            <a:p>
              <a:r>
                <a:rPr lang="en-US" dirty="0" smtClean="0"/>
                <a:t>is used within each cluster.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468453" y="1989690"/>
            <a:ext cx="5483191" cy="3639925"/>
            <a:chOff x="1468453" y="1989690"/>
            <a:chExt cx="5483191" cy="3639925"/>
          </a:xfrm>
        </p:grpSpPr>
        <p:cxnSp>
          <p:nvCxnSpPr>
            <p:cNvPr id="14" name="Straight Connector 13"/>
            <p:cNvCxnSpPr/>
            <p:nvPr/>
          </p:nvCxnSpPr>
          <p:spPr bwMode="auto">
            <a:xfrm>
              <a:off x="6874526" y="2203369"/>
              <a:ext cx="77118" cy="3426246"/>
            </a:xfrm>
            <a:prstGeom prst="line">
              <a:avLst/>
            </a:prstGeom>
            <a:noFill/>
            <a:ln w="41275" cap="flat" cmpd="sng" algn="ctr">
              <a:solidFill>
                <a:schemeClr val="bg2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  <p:grpSp>
          <p:nvGrpSpPr>
            <p:cNvPr id="22" name="Group 21"/>
            <p:cNvGrpSpPr/>
            <p:nvPr/>
          </p:nvGrpSpPr>
          <p:grpSpPr>
            <a:xfrm>
              <a:off x="1468453" y="1989690"/>
              <a:ext cx="5439123" cy="1822146"/>
              <a:chOff x="1468453" y="1989690"/>
              <a:chExt cx="5439123" cy="1822146"/>
            </a:xfrm>
          </p:grpSpPr>
          <p:cxnSp>
            <p:nvCxnSpPr>
              <p:cNvPr id="18" name="Straight Arrow Connector 17"/>
              <p:cNvCxnSpPr>
                <a:stCxn id="19" idx="3"/>
              </p:cNvCxnSpPr>
              <p:nvPr/>
            </p:nvCxnSpPr>
            <p:spPr bwMode="auto">
              <a:xfrm>
                <a:off x="4996214" y="2805298"/>
                <a:ext cx="1911362" cy="1006538"/>
              </a:xfrm>
              <a:prstGeom prst="straightConnector1">
                <a:avLst/>
              </a:prstGeom>
              <a:noFill/>
              <a:ln w="4127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9" name="TextBox 18"/>
              <p:cNvSpPr txBox="1"/>
              <p:nvPr/>
            </p:nvSpPr>
            <p:spPr bwMode="auto">
              <a:xfrm>
                <a:off x="1468453" y="1989690"/>
                <a:ext cx="3527761" cy="1631216"/>
              </a:xfrm>
              <a:prstGeom prst="rect">
                <a:avLst/>
              </a:prstGeom>
              <a:solidFill>
                <a:srgbClr val="FFCCCC"/>
              </a:solidFill>
              <a:ln w="12700" algn="ctr">
                <a:solidFill>
                  <a:srgbClr val="0000CC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000000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Of the task systems with a</a:t>
                </a:r>
              </a:p>
              <a:p>
                <a:r>
                  <a:rPr lang="en-US" dirty="0" smtClean="0"/>
                  <a:t>total utilization of 20, ~70% </a:t>
                </a:r>
              </a:p>
              <a:p>
                <a:r>
                  <a:rPr lang="en-US" dirty="0" smtClean="0"/>
                  <a:t>were SRT schedulable under</a:t>
                </a:r>
              </a:p>
              <a:p>
                <a:r>
                  <a:rPr lang="en-US" dirty="0" smtClean="0"/>
                  <a:t>C-EDF-L3, while none were</a:t>
                </a:r>
              </a:p>
              <a:p>
                <a:r>
                  <a:rPr lang="en-US" dirty="0" smtClean="0"/>
                  <a:t>under P-EDF.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animBg="1"/>
      <p:bldP spid="8" grpId="0" animBg="1"/>
      <p:bldP spid="93190" grpId="0" animBg="1"/>
      <p:bldP spid="9319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Such Studies Have Shown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50" y="1619537"/>
            <a:ext cx="8449100" cy="4877435"/>
          </a:xfrm>
        </p:spPr>
        <p:txBody>
          <a:bodyPr/>
          <a:lstStyle/>
          <a:p>
            <a:r>
              <a:rPr lang="en-US" dirty="0" smtClean="0"/>
              <a:t>Using G-EDF within </a:t>
            </a:r>
            <a:r>
              <a:rPr lang="en-US" dirty="0" smtClean="0">
                <a:solidFill>
                  <a:srgbClr val="C00000"/>
                </a:solidFill>
              </a:rPr>
              <a:t>clusters of size 2-8 yields the best SRT </a:t>
            </a:r>
            <a:r>
              <a:rPr lang="en-US" dirty="0" err="1" smtClean="0">
                <a:solidFill>
                  <a:srgbClr val="C00000"/>
                </a:solidFill>
              </a:rPr>
              <a:t>schedulability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Note that we did not test other GEL schedulers, but they have the same overheads and </a:t>
            </a:r>
            <a:r>
              <a:rPr lang="en-US" dirty="0" err="1" smtClean="0"/>
              <a:t>schedulability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resulting </a:t>
            </a:r>
            <a:r>
              <a:rPr lang="en-US" dirty="0" smtClean="0">
                <a:solidFill>
                  <a:srgbClr val="C00000"/>
                </a:solidFill>
              </a:rPr>
              <a:t>tardiness bounds tend to be in the range of 10’s of milliseconds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Such bounds are the lowest for G-FL.</a:t>
            </a:r>
          </a:p>
          <a:p>
            <a:r>
              <a:rPr lang="en-US" dirty="0" smtClean="0">
                <a:solidFill>
                  <a:srgbClr val="C00000"/>
                </a:solidFill>
                <a:sym typeface="Symbol"/>
              </a:rPr>
              <a:t>Tardiness in actual schedules is quite rare.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539475" y="1815990"/>
            <a:ext cx="7981672" cy="2862322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/>
              <a:t>New work by </a:t>
            </a:r>
            <a:r>
              <a:rPr lang="en-US" sz="3600" dirty="0" err="1" smtClean="0"/>
              <a:t>Björn</a:t>
            </a:r>
            <a:r>
              <a:rPr lang="en-US" sz="3600" dirty="0" smtClean="0"/>
              <a:t> Brandenburg</a:t>
            </a:r>
          </a:p>
          <a:p>
            <a:r>
              <a:rPr lang="en-US" sz="3600" dirty="0" smtClean="0"/>
              <a:t>has shown that G-EDF can effectively</a:t>
            </a:r>
          </a:p>
          <a:p>
            <a:r>
              <a:rPr lang="en-US" sz="3600" dirty="0" smtClean="0"/>
              <a:t>scale to </a:t>
            </a:r>
            <a:r>
              <a:rPr lang="en-US" sz="3600" dirty="0" smtClean="0">
                <a:solidFill>
                  <a:srgbClr val="C00000"/>
                </a:solidFill>
              </a:rPr>
              <a:t>64 cores</a:t>
            </a:r>
            <a:r>
              <a:rPr lang="en-US" sz="3600" dirty="0" smtClean="0"/>
              <a:t>, but that work</a:t>
            </a:r>
          </a:p>
          <a:p>
            <a:r>
              <a:rPr lang="en-US" sz="3600" dirty="0" smtClean="0"/>
              <a:t>considered only </a:t>
            </a:r>
            <a:r>
              <a:rPr lang="en-US" sz="3600" dirty="0" err="1" smtClean="0"/>
              <a:t>schedulability</a:t>
            </a:r>
            <a:r>
              <a:rPr lang="en-US" sz="3600" dirty="0" smtClean="0"/>
              <a:t> and not</a:t>
            </a:r>
          </a:p>
          <a:p>
            <a:r>
              <a:rPr lang="en-US" sz="3600" dirty="0" smtClean="0"/>
              <a:t>tardiness bounds.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6" y="1309523"/>
            <a:ext cx="9144000" cy="506137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AKA “Real-Time 101.”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Tardiness bounds for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Early bounds and several later improvements.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Scalability of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Or, what happens when you really implement one…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Other issues.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CC"/>
                </a:solidFill>
              </a:rPr>
              <a:t>Enabling non-worst-case </a:t>
            </a:r>
            <a:r>
              <a:rPr lang="en-US" dirty="0" err="1" smtClean="0">
                <a:solidFill>
                  <a:srgbClr val="0000CC"/>
                </a:solidFill>
              </a:rPr>
              <a:t>provisionings</a:t>
            </a:r>
            <a:r>
              <a:rPr lang="en-US" dirty="0" smtClean="0">
                <a:solidFill>
                  <a:srgbClr val="0000CC"/>
                </a:solidFill>
              </a:rPr>
              <a:t>, dealing with I/O, precedence constraints, etc.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Future and ongoing work.</a:t>
            </a:r>
            <a:endParaRPr lang="en-US" sz="28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You Really Going to Provision a SRT System Based on WCETs?</a:t>
            </a:r>
            <a:endParaRPr lang="en-US" sz="24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5130"/>
            <a:ext cx="9144000" cy="4459288"/>
          </a:xfrm>
        </p:spPr>
        <p:txBody>
          <a:bodyPr/>
          <a:lstStyle/>
          <a:p>
            <a:r>
              <a:rPr lang="en-US" dirty="0" smtClean="0"/>
              <a:t>In reality, task execution times may vary widely.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4400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C00000"/>
                </a:solidFill>
              </a:rPr>
              <a:t>WCET-based provisioning </a:t>
            </a:r>
            <a:r>
              <a:rPr lang="en-US" dirty="0" smtClean="0"/>
              <a:t>of a SRT system doesn’t seem too reasonable.</a:t>
            </a:r>
          </a:p>
          <a:p>
            <a:r>
              <a:rPr lang="en-US" dirty="0" smtClean="0"/>
              <a:t>But a </a:t>
            </a:r>
            <a:r>
              <a:rPr lang="en-US" dirty="0" smtClean="0">
                <a:solidFill>
                  <a:srgbClr val="C00000"/>
                </a:solidFill>
              </a:rPr>
              <a:t>(near-)average-case</a:t>
            </a:r>
            <a:r>
              <a:rPr lang="en-US" dirty="0" smtClean="0"/>
              <a:t> one does.</a:t>
            </a:r>
          </a:p>
          <a:p>
            <a:pPr lvl="1"/>
            <a:r>
              <a:rPr lang="en-US" dirty="0" smtClean="0"/>
              <a:t>But to talk about averages, we need </a:t>
            </a:r>
            <a:r>
              <a:rPr lang="en-US" dirty="0" smtClean="0">
                <a:solidFill>
                  <a:srgbClr val="C00000"/>
                </a:solidFill>
              </a:rPr>
              <a:t>stochastic analysis</a:t>
            </a:r>
            <a:r>
              <a:rPr lang="en-US" dirty="0" smtClean="0"/>
              <a:t>.</a:t>
            </a:r>
          </a:p>
          <a:p>
            <a:endParaRPr lang="en-US" dirty="0" smtClean="0">
              <a:solidFill>
                <a:schemeClr val="hlink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10800000">
            <a:off x="898187" y="2393392"/>
            <a:ext cx="10511" cy="1187669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913953" y="3554785"/>
            <a:ext cx="7728977" cy="10512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Freeform 16"/>
          <p:cNvSpPr/>
          <p:nvPr/>
        </p:nvSpPr>
        <p:spPr bwMode="auto">
          <a:xfrm>
            <a:off x="1192477" y="2755999"/>
            <a:ext cx="4855780" cy="798786"/>
          </a:xfrm>
          <a:custGeom>
            <a:avLst/>
            <a:gdLst>
              <a:gd name="connsiteX0" fmla="*/ 0 w 4855780"/>
              <a:gd name="connsiteY0" fmla="*/ 798786 h 798786"/>
              <a:gd name="connsiteX1" fmla="*/ 42042 w 4855780"/>
              <a:gd name="connsiteY1" fmla="*/ 578069 h 798786"/>
              <a:gd name="connsiteX2" fmla="*/ 84083 w 4855780"/>
              <a:gd name="connsiteY2" fmla="*/ 304800 h 798786"/>
              <a:gd name="connsiteX3" fmla="*/ 147145 w 4855780"/>
              <a:gd name="connsiteY3" fmla="*/ 168165 h 798786"/>
              <a:gd name="connsiteX4" fmla="*/ 210207 w 4855780"/>
              <a:gd name="connsiteY4" fmla="*/ 63062 h 798786"/>
              <a:gd name="connsiteX5" fmla="*/ 315311 w 4855780"/>
              <a:gd name="connsiteY5" fmla="*/ 0 h 798786"/>
              <a:gd name="connsiteX6" fmla="*/ 430924 w 4855780"/>
              <a:gd name="connsiteY6" fmla="*/ 0 h 798786"/>
              <a:gd name="connsiteX7" fmla="*/ 662152 w 4855780"/>
              <a:gd name="connsiteY7" fmla="*/ 63062 h 798786"/>
              <a:gd name="connsiteX8" fmla="*/ 809297 w 4855780"/>
              <a:gd name="connsiteY8" fmla="*/ 168165 h 798786"/>
              <a:gd name="connsiteX9" fmla="*/ 1008993 w 4855780"/>
              <a:gd name="connsiteY9" fmla="*/ 252248 h 798786"/>
              <a:gd name="connsiteX10" fmla="*/ 1177159 w 4855780"/>
              <a:gd name="connsiteY10" fmla="*/ 357351 h 798786"/>
              <a:gd name="connsiteX11" fmla="*/ 1387366 w 4855780"/>
              <a:gd name="connsiteY11" fmla="*/ 462455 h 798786"/>
              <a:gd name="connsiteX12" fmla="*/ 1566042 w 4855780"/>
              <a:gd name="connsiteY12" fmla="*/ 536027 h 798786"/>
              <a:gd name="connsiteX13" fmla="*/ 1776249 w 4855780"/>
              <a:gd name="connsiteY13" fmla="*/ 599089 h 798786"/>
              <a:gd name="connsiteX14" fmla="*/ 2039007 w 4855780"/>
              <a:gd name="connsiteY14" fmla="*/ 683172 h 798786"/>
              <a:gd name="connsiteX15" fmla="*/ 2249214 w 4855780"/>
              <a:gd name="connsiteY15" fmla="*/ 714703 h 798786"/>
              <a:gd name="connsiteX16" fmla="*/ 2564524 w 4855780"/>
              <a:gd name="connsiteY16" fmla="*/ 767255 h 798786"/>
              <a:gd name="connsiteX17" fmla="*/ 2806262 w 4855780"/>
              <a:gd name="connsiteY17" fmla="*/ 798786 h 798786"/>
              <a:gd name="connsiteX18" fmla="*/ 4698124 w 4855780"/>
              <a:gd name="connsiteY18" fmla="*/ 798786 h 798786"/>
              <a:gd name="connsiteX19" fmla="*/ 4855780 w 4855780"/>
              <a:gd name="connsiteY19" fmla="*/ 798786 h 79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55780" h="798786">
                <a:moveTo>
                  <a:pt x="0" y="798786"/>
                </a:moveTo>
                <a:lnTo>
                  <a:pt x="42042" y="578069"/>
                </a:lnTo>
                <a:lnTo>
                  <a:pt x="84083" y="304800"/>
                </a:lnTo>
                <a:lnTo>
                  <a:pt x="147145" y="168165"/>
                </a:lnTo>
                <a:lnTo>
                  <a:pt x="210207" y="63062"/>
                </a:lnTo>
                <a:lnTo>
                  <a:pt x="315311" y="0"/>
                </a:lnTo>
                <a:lnTo>
                  <a:pt x="430924" y="0"/>
                </a:lnTo>
                <a:lnTo>
                  <a:pt x="662152" y="63062"/>
                </a:lnTo>
                <a:lnTo>
                  <a:pt x="809297" y="168165"/>
                </a:lnTo>
                <a:lnTo>
                  <a:pt x="1008993" y="252248"/>
                </a:lnTo>
                <a:lnTo>
                  <a:pt x="1177159" y="357351"/>
                </a:lnTo>
                <a:lnTo>
                  <a:pt x="1387366" y="462455"/>
                </a:lnTo>
                <a:lnTo>
                  <a:pt x="1566042" y="536027"/>
                </a:lnTo>
                <a:lnTo>
                  <a:pt x="1776249" y="599089"/>
                </a:lnTo>
                <a:lnTo>
                  <a:pt x="2039007" y="683172"/>
                </a:lnTo>
                <a:lnTo>
                  <a:pt x="2249214" y="714703"/>
                </a:lnTo>
                <a:lnTo>
                  <a:pt x="2564524" y="767255"/>
                </a:lnTo>
                <a:lnTo>
                  <a:pt x="2806262" y="798786"/>
                </a:lnTo>
                <a:lnTo>
                  <a:pt x="4698124" y="798786"/>
                </a:lnTo>
                <a:lnTo>
                  <a:pt x="4855780" y="798786"/>
                </a:lnTo>
              </a:path>
            </a:pathLst>
          </a:custGeom>
          <a:solidFill>
            <a:srgbClr val="CCFF99"/>
          </a:solidFill>
          <a:ln w="41275" cap="flat" cmpd="sng" algn="ctr">
            <a:solidFill>
              <a:srgbClr val="0066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1640359" y="2393392"/>
            <a:ext cx="2184" cy="362607"/>
          </a:xfrm>
          <a:prstGeom prst="straightConnector1">
            <a:avLst/>
          </a:prstGeom>
          <a:noFill/>
          <a:ln w="3175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 bwMode="auto">
          <a:xfrm>
            <a:off x="4531740" y="2270565"/>
            <a:ext cx="1518557" cy="707886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Measured</a:t>
            </a:r>
          </a:p>
          <a:p>
            <a:pPr algn="ctr"/>
            <a:r>
              <a:rPr lang="en-US" dirty="0" smtClean="0"/>
              <a:t>Worst Case</a:t>
            </a:r>
          </a:p>
        </p:txBody>
      </p:sp>
      <p:cxnSp>
        <p:nvCxnSpPr>
          <p:cNvPr id="24" name="Straight Arrow Connector 23"/>
          <p:cNvCxnSpPr>
            <a:stCxn id="23" idx="2"/>
          </p:cNvCxnSpPr>
          <p:nvPr/>
        </p:nvCxnSpPr>
        <p:spPr bwMode="auto">
          <a:xfrm>
            <a:off x="5291019" y="2978451"/>
            <a:ext cx="0" cy="576334"/>
          </a:xfrm>
          <a:prstGeom prst="straightConnector1">
            <a:avLst/>
          </a:prstGeom>
          <a:noFill/>
          <a:ln w="3175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 bwMode="auto">
          <a:xfrm>
            <a:off x="6910199" y="2255350"/>
            <a:ext cx="1518557" cy="707886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Proven</a:t>
            </a:r>
          </a:p>
          <a:p>
            <a:pPr algn="ctr"/>
            <a:r>
              <a:rPr lang="en-US" dirty="0" smtClean="0"/>
              <a:t>Worst Case</a:t>
            </a:r>
          </a:p>
        </p:txBody>
      </p:sp>
      <p:cxnSp>
        <p:nvCxnSpPr>
          <p:cNvPr id="27" name="Straight Arrow Connector 26"/>
          <p:cNvCxnSpPr>
            <a:stCxn id="26" idx="2"/>
          </p:cNvCxnSpPr>
          <p:nvPr/>
        </p:nvCxnSpPr>
        <p:spPr bwMode="auto">
          <a:xfrm>
            <a:off x="7669478" y="2963236"/>
            <a:ext cx="0" cy="576334"/>
          </a:xfrm>
          <a:prstGeom prst="straightConnector1">
            <a:avLst/>
          </a:prstGeom>
          <a:noFill/>
          <a:ln w="31750" cap="flat" cmpd="sng" algn="ctr">
            <a:solidFill>
              <a:srgbClr val="0000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 bwMode="auto">
          <a:xfrm>
            <a:off x="1072639" y="2008015"/>
            <a:ext cx="1135439" cy="40011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Average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724163" y="855865"/>
            <a:ext cx="7496312" cy="341632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Chris Hobbs from QNX, at a panel</a:t>
            </a:r>
          </a:p>
          <a:p>
            <a:r>
              <a:rPr lang="en-US" sz="3600" dirty="0" smtClean="0"/>
              <a:t>at EMSOFT we were both on a few</a:t>
            </a:r>
          </a:p>
          <a:p>
            <a:r>
              <a:rPr lang="en-US" sz="3600" dirty="0" smtClean="0"/>
              <a:t>weeks ago [paraphrasing]: </a:t>
            </a:r>
            <a:r>
              <a:rPr lang="en-US" sz="3600" dirty="0" smtClean="0">
                <a:solidFill>
                  <a:srgbClr val="C00000"/>
                </a:solidFill>
              </a:rPr>
              <a:t>“Customers are telling us they don’t necessarily want HRT guarantees.  They want </a:t>
            </a:r>
            <a:r>
              <a:rPr lang="en-US" sz="3600" u="sng" dirty="0" smtClean="0">
                <a:solidFill>
                  <a:srgbClr val="C00000"/>
                </a:solidFill>
              </a:rPr>
              <a:t>probabilities</a:t>
            </a:r>
            <a:r>
              <a:rPr lang="en-US" sz="3600" dirty="0" smtClean="0">
                <a:solidFill>
                  <a:srgbClr val="C00000"/>
                </a:solidFill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Sporadic Tasks</a:t>
            </a:r>
            <a:br>
              <a:rPr lang="en-US" dirty="0" smtClean="0"/>
            </a:br>
            <a:r>
              <a:rPr lang="en-US" sz="2400" dirty="0" smtClean="0"/>
              <a:t>Main Ideas</a:t>
            </a:r>
            <a:endParaRPr lang="en-US" sz="2400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1359653" y="6039216"/>
            <a:ext cx="7643634" cy="952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1359653" y="6039217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2285166" y="6040805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201153" y="6042392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117141" y="6034455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5030432" y="6026517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5949116" y="6028105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6852911" y="6029692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7771566" y="6040805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8678028" y="6023342"/>
            <a:ext cx="0" cy="180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1359653" y="3286492"/>
            <a:ext cx="0" cy="27479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1551741" y="328808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1734303" y="328966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916866" y="32912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099428" y="329284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281991" y="329443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467728" y="328014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2650291" y="328173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2832853" y="328331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3015416" y="328490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383716" y="328173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3566278" y="328331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3748841" y="328490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3940928" y="328649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4113966" y="32785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4290178" y="328331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4472741" y="328490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4664828" y="328649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4847391" y="32785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5029953" y="3280142"/>
            <a:ext cx="0" cy="27479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>
            <a:off x="5206166" y="327538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>
            <a:off x="5388728" y="327696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5571291" y="32785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5753853" y="328014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5936416" y="328173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6122153" y="328649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6304716" y="328808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6496803" y="328966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6669841" y="32912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>
            <a:off x="7028616" y="328808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4" name="Line 45"/>
          <p:cNvSpPr>
            <a:spLocks noChangeShapeType="1"/>
          </p:cNvSpPr>
          <p:nvPr/>
        </p:nvSpPr>
        <p:spPr bwMode="auto">
          <a:xfrm>
            <a:off x="7220703" y="328966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7403266" y="330078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7585828" y="329284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>
            <a:off x="7768391" y="33039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8" name="Line 49"/>
          <p:cNvSpPr>
            <a:spLocks noChangeShapeType="1"/>
          </p:cNvSpPr>
          <p:nvPr/>
        </p:nvSpPr>
        <p:spPr bwMode="auto">
          <a:xfrm>
            <a:off x="7944603" y="3289667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49" name="Line 50"/>
          <p:cNvSpPr>
            <a:spLocks noChangeShapeType="1"/>
          </p:cNvSpPr>
          <p:nvPr/>
        </p:nvSpPr>
        <p:spPr bwMode="auto">
          <a:xfrm>
            <a:off x="8127166" y="3291255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0" name="Line 51"/>
          <p:cNvSpPr>
            <a:spLocks noChangeShapeType="1"/>
          </p:cNvSpPr>
          <p:nvPr/>
        </p:nvSpPr>
        <p:spPr bwMode="auto">
          <a:xfrm>
            <a:off x="8319253" y="3292842"/>
            <a:ext cx="0" cy="2747963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1" name="Line 52"/>
          <p:cNvSpPr>
            <a:spLocks noChangeShapeType="1"/>
          </p:cNvSpPr>
          <p:nvPr/>
        </p:nvSpPr>
        <p:spPr bwMode="auto">
          <a:xfrm>
            <a:off x="8501816" y="3294430"/>
            <a:ext cx="0" cy="2747962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2" name="Line 53"/>
          <p:cNvSpPr>
            <a:spLocks noChangeShapeType="1"/>
          </p:cNvSpPr>
          <p:nvPr/>
        </p:nvSpPr>
        <p:spPr bwMode="auto">
          <a:xfrm>
            <a:off x="8684378" y="3296017"/>
            <a:ext cx="0" cy="27479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3" name="Text Box 62"/>
          <p:cNvSpPr txBox="1">
            <a:spLocks noChangeArrowheads="1"/>
          </p:cNvSpPr>
          <p:nvPr/>
        </p:nvSpPr>
        <p:spPr bwMode="auto">
          <a:xfrm>
            <a:off x="1175503" y="6204317"/>
            <a:ext cx="7827784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0       </a:t>
            </a:r>
            <a:r>
              <a:rPr lang="en-US" dirty="0" smtClean="0">
                <a:solidFill>
                  <a:schemeClr val="bg2"/>
                </a:solidFill>
              </a:rPr>
              <a:t>     </a:t>
            </a:r>
            <a:r>
              <a:rPr lang="en-US" dirty="0">
                <a:solidFill>
                  <a:schemeClr val="bg2"/>
                </a:solidFill>
              </a:rPr>
              <a:t>5        </a:t>
            </a:r>
            <a:r>
              <a:rPr lang="en-US" dirty="0" smtClean="0">
                <a:solidFill>
                  <a:schemeClr val="bg2"/>
                </a:solidFill>
              </a:rPr>
              <a:t>  10         </a:t>
            </a:r>
            <a:r>
              <a:rPr lang="en-US" dirty="0">
                <a:solidFill>
                  <a:schemeClr val="bg2"/>
                </a:solidFill>
              </a:rPr>
              <a:t>15       </a:t>
            </a:r>
            <a:r>
              <a:rPr lang="en-US" dirty="0" smtClean="0">
                <a:solidFill>
                  <a:schemeClr val="bg2"/>
                </a:solidFill>
              </a:rPr>
              <a:t>  20         25         </a:t>
            </a:r>
            <a:r>
              <a:rPr lang="en-US" dirty="0">
                <a:solidFill>
                  <a:schemeClr val="bg2"/>
                </a:solidFill>
              </a:rPr>
              <a:t>30      </a:t>
            </a:r>
            <a:r>
              <a:rPr lang="en-US" dirty="0" smtClean="0">
                <a:solidFill>
                  <a:schemeClr val="bg2"/>
                </a:solidFill>
              </a:rPr>
              <a:t>   </a:t>
            </a:r>
            <a:r>
              <a:rPr lang="en-US" dirty="0">
                <a:solidFill>
                  <a:schemeClr val="bg2"/>
                </a:solidFill>
              </a:rPr>
              <a:t>35      </a:t>
            </a:r>
            <a:r>
              <a:rPr lang="en-US" dirty="0" smtClean="0">
                <a:solidFill>
                  <a:schemeClr val="bg2"/>
                </a:solidFill>
              </a:rPr>
              <a:t>   40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4" name="Line 68"/>
          <p:cNvSpPr>
            <a:spLocks noChangeShapeType="1"/>
          </p:cNvSpPr>
          <p:nvPr/>
        </p:nvSpPr>
        <p:spPr bwMode="auto">
          <a:xfrm flipV="1">
            <a:off x="1356478" y="4085005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55" name="Rectangle 75"/>
          <p:cNvSpPr>
            <a:spLocks noChangeArrowheads="1"/>
          </p:cNvSpPr>
          <p:nvPr/>
        </p:nvSpPr>
        <p:spPr bwMode="auto">
          <a:xfrm>
            <a:off x="1358781" y="4301445"/>
            <a:ext cx="740647" cy="236566"/>
          </a:xfrm>
          <a:prstGeom prst="rect">
            <a:avLst/>
          </a:prstGeom>
          <a:noFill/>
          <a:ln w="38100" algn="ctr">
            <a:solidFill>
              <a:srgbClr val="0000CC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6" name="Line 43"/>
          <p:cNvSpPr>
            <a:spLocks noChangeShapeType="1"/>
          </p:cNvSpPr>
          <p:nvPr/>
        </p:nvSpPr>
        <p:spPr bwMode="auto">
          <a:xfrm>
            <a:off x="6852403" y="3283317"/>
            <a:ext cx="0" cy="27479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7" name="Line 23"/>
          <p:cNvSpPr>
            <a:spLocks noChangeShapeType="1"/>
          </p:cNvSpPr>
          <p:nvPr/>
        </p:nvSpPr>
        <p:spPr bwMode="auto">
          <a:xfrm>
            <a:off x="3197978" y="3296017"/>
            <a:ext cx="0" cy="27479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8" name="Line 69"/>
          <p:cNvSpPr>
            <a:spLocks noChangeShapeType="1"/>
          </p:cNvSpPr>
          <p:nvPr/>
        </p:nvSpPr>
        <p:spPr bwMode="auto">
          <a:xfrm flipV="1">
            <a:off x="5036303" y="4088180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59" name="Rectangle 71"/>
          <p:cNvSpPr>
            <a:spLocks noChangeArrowheads="1"/>
          </p:cNvSpPr>
          <p:nvPr/>
        </p:nvSpPr>
        <p:spPr bwMode="auto">
          <a:xfrm>
            <a:off x="1352260" y="4980571"/>
            <a:ext cx="1115467" cy="24130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 flipV="1">
            <a:off x="1354891" y="4766042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61" name="Line 69"/>
          <p:cNvSpPr>
            <a:spLocks noChangeShapeType="1"/>
          </p:cNvSpPr>
          <p:nvPr/>
        </p:nvSpPr>
        <p:spPr bwMode="auto">
          <a:xfrm flipV="1">
            <a:off x="3197056" y="4088596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62" name="Rectangle 75"/>
          <p:cNvSpPr>
            <a:spLocks noChangeArrowheads="1"/>
          </p:cNvSpPr>
          <p:nvPr/>
        </p:nvSpPr>
        <p:spPr bwMode="auto">
          <a:xfrm>
            <a:off x="3195701" y="4301445"/>
            <a:ext cx="745227" cy="241300"/>
          </a:xfrm>
          <a:prstGeom prst="rect">
            <a:avLst/>
          </a:prstGeom>
          <a:noFill/>
          <a:ln w="38100" algn="ctr">
            <a:solidFill>
              <a:srgbClr val="0000CC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3" name="Rectangle 75"/>
          <p:cNvSpPr>
            <a:spLocks noChangeArrowheads="1"/>
          </p:cNvSpPr>
          <p:nvPr/>
        </p:nvSpPr>
        <p:spPr bwMode="auto">
          <a:xfrm>
            <a:off x="5039141" y="4301445"/>
            <a:ext cx="714712" cy="241300"/>
          </a:xfrm>
          <a:prstGeom prst="rect">
            <a:avLst/>
          </a:prstGeom>
          <a:noFill/>
          <a:ln w="38100" algn="ctr">
            <a:solidFill>
              <a:srgbClr val="0000CC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3195702" y="4978220"/>
            <a:ext cx="1098536" cy="241300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5" name="Rectangle 71"/>
          <p:cNvSpPr>
            <a:spLocks noChangeArrowheads="1"/>
          </p:cNvSpPr>
          <p:nvPr/>
        </p:nvSpPr>
        <p:spPr bwMode="auto">
          <a:xfrm>
            <a:off x="5031842" y="4979664"/>
            <a:ext cx="1098536" cy="241300"/>
          </a:xfrm>
          <a:prstGeom prst="rect">
            <a:avLst/>
          </a:prstGeom>
          <a:solidFill>
            <a:srgbClr val="CC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6" name="Rectangle 71"/>
          <p:cNvSpPr>
            <a:spLocks noChangeArrowheads="1"/>
          </p:cNvSpPr>
          <p:nvPr/>
        </p:nvSpPr>
        <p:spPr bwMode="auto">
          <a:xfrm>
            <a:off x="1353712" y="5696125"/>
            <a:ext cx="745965" cy="24130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7" name="Rectangle 71"/>
          <p:cNvSpPr>
            <a:spLocks noChangeArrowheads="1"/>
          </p:cNvSpPr>
          <p:nvPr/>
        </p:nvSpPr>
        <p:spPr bwMode="auto">
          <a:xfrm>
            <a:off x="3195576" y="5694673"/>
            <a:ext cx="372948" cy="24130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8" name="Rectangle 71"/>
          <p:cNvSpPr>
            <a:spLocks noChangeArrowheads="1"/>
          </p:cNvSpPr>
          <p:nvPr/>
        </p:nvSpPr>
        <p:spPr bwMode="auto">
          <a:xfrm>
            <a:off x="3565816" y="5693332"/>
            <a:ext cx="375091" cy="241300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69" name="Line 64"/>
          <p:cNvSpPr>
            <a:spLocks noChangeShapeType="1"/>
          </p:cNvSpPr>
          <p:nvPr/>
        </p:nvSpPr>
        <p:spPr bwMode="auto">
          <a:xfrm flipV="1">
            <a:off x="3198919" y="5491284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70" name="Rectangle 71"/>
          <p:cNvSpPr>
            <a:spLocks noChangeArrowheads="1"/>
          </p:cNvSpPr>
          <p:nvPr/>
        </p:nvSpPr>
        <p:spPr bwMode="auto">
          <a:xfrm>
            <a:off x="5028487" y="5698511"/>
            <a:ext cx="725089" cy="241300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71" name="Line 65"/>
          <p:cNvSpPr>
            <a:spLocks noChangeShapeType="1"/>
          </p:cNvSpPr>
          <p:nvPr/>
        </p:nvSpPr>
        <p:spPr bwMode="auto">
          <a:xfrm flipV="1">
            <a:off x="5034716" y="4759692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72" name="Line 65"/>
          <p:cNvSpPr>
            <a:spLocks noChangeShapeType="1"/>
          </p:cNvSpPr>
          <p:nvPr/>
        </p:nvSpPr>
        <p:spPr bwMode="auto">
          <a:xfrm flipV="1">
            <a:off x="5033207" y="5476859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73" name="Text Box 80"/>
          <p:cNvSpPr txBox="1">
            <a:spLocks noChangeArrowheads="1"/>
          </p:cNvSpPr>
          <p:nvPr/>
        </p:nvSpPr>
        <p:spPr bwMode="auto">
          <a:xfrm>
            <a:off x="124670" y="3847988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pPr algn="ctr"/>
            <a:r>
              <a:rPr lang="en-US" sz="1600" dirty="0" smtClean="0"/>
              <a:t>Server</a:t>
            </a:r>
          </a:p>
          <a:p>
            <a:pPr algn="ctr"/>
            <a:r>
              <a:rPr lang="en-US" sz="1600" dirty="0" smtClean="0"/>
              <a:t>Budget</a:t>
            </a:r>
          </a:p>
          <a:p>
            <a:pPr algn="ctr"/>
            <a:r>
              <a:rPr lang="en-US" sz="1600" dirty="0" smtClean="0"/>
              <a:t>Allocations</a:t>
            </a:r>
            <a:endParaRPr lang="en-US" sz="1600" dirty="0"/>
          </a:p>
        </p:txBody>
      </p:sp>
      <p:sp>
        <p:nvSpPr>
          <p:cNvPr id="74" name="Text Box 80"/>
          <p:cNvSpPr txBox="1">
            <a:spLocks noChangeArrowheads="1"/>
          </p:cNvSpPr>
          <p:nvPr/>
        </p:nvSpPr>
        <p:spPr bwMode="auto">
          <a:xfrm>
            <a:off x="122832" y="4803745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pPr algn="ctr"/>
            <a:r>
              <a:rPr lang="en-US" sz="1600" dirty="0" smtClean="0"/>
              <a:t>Some jobs</a:t>
            </a:r>
          </a:p>
          <a:p>
            <a:pPr algn="ctr"/>
            <a:r>
              <a:rPr lang="en-US" sz="1600" dirty="0" smtClean="0"/>
              <a:t>of </a:t>
            </a:r>
            <a:r>
              <a:rPr lang="en-US" sz="1600" dirty="0" smtClean="0">
                <a:sym typeface="Symbol"/>
              </a:rPr>
              <a:t></a:t>
            </a:r>
            <a:endParaRPr lang="en-US" sz="1600" dirty="0"/>
          </a:p>
        </p:txBody>
      </p:sp>
      <p:sp>
        <p:nvSpPr>
          <p:cNvPr id="75" name="Text Box 80"/>
          <p:cNvSpPr txBox="1">
            <a:spLocks noChangeArrowheads="1"/>
          </p:cNvSpPr>
          <p:nvPr/>
        </p:nvSpPr>
        <p:spPr bwMode="auto">
          <a:xfrm>
            <a:off x="120994" y="5422826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pPr algn="ctr"/>
            <a:r>
              <a:rPr lang="en-US" sz="1600" dirty="0" smtClean="0"/>
              <a:t>How these</a:t>
            </a:r>
          </a:p>
          <a:p>
            <a:pPr algn="ctr"/>
            <a:r>
              <a:rPr lang="en-US" sz="1600" dirty="0" smtClean="0"/>
              <a:t>jobs execute</a:t>
            </a:r>
          </a:p>
          <a:p>
            <a:pPr algn="ctr"/>
            <a:r>
              <a:rPr lang="en-US" sz="1600" dirty="0" smtClean="0"/>
              <a:t>within budget</a:t>
            </a:r>
          </a:p>
          <a:p>
            <a:pPr algn="ctr"/>
            <a:r>
              <a:rPr lang="en-US" sz="1600" dirty="0" smtClean="0"/>
              <a:t>allocations</a:t>
            </a:r>
            <a:endParaRPr lang="en-US" sz="1600" dirty="0"/>
          </a:p>
        </p:txBody>
      </p:sp>
      <p:sp>
        <p:nvSpPr>
          <p:cNvPr id="76" name="Rounded Rectangle 75"/>
          <p:cNvSpPr/>
          <p:nvPr/>
        </p:nvSpPr>
        <p:spPr bwMode="auto">
          <a:xfrm>
            <a:off x="6654190" y="4081088"/>
            <a:ext cx="1531345" cy="1509311"/>
          </a:xfrm>
          <a:prstGeom prst="roundRect">
            <a:avLst/>
          </a:prstGeom>
          <a:solidFill>
            <a:schemeClr val="bg1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Rectangle 71"/>
          <p:cNvSpPr>
            <a:spLocks noChangeArrowheads="1"/>
          </p:cNvSpPr>
          <p:nvPr/>
        </p:nvSpPr>
        <p:spPr bwMode="auto">
          <a:xfrm>
            <a:off x="6991060" y="4301426"/>
            <a:ext cx="379227" cy="24041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78" name="Rectangle 71"/>
          <p:cNvSpPr>
            <a:spLocks noChangeArrowheads="1"/>
          </p:cNvSpPr>
          <p:nvPr/>
        </p:nvSpPr>
        <p:spPr bwMode="auto">
          <a:xfrm>
            <a:off x="7000239" y="4740268"/>
            <a:ext cx="379227" cy="240410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79" name="Rectangle 71"/>
          <p:cNvSpPr>
            <a:spLocks noChangeArrowheads="1"/>
          </p:cNvSpPr>
          <p:nvPr/>
        </p:nvSpPr>
        <p:spPr bwMode="auto">
          <a:xfrm>
            <a:off x="7009418" y="5179110"/>
            <a:ext cx="379227" cy="240410"/>
          </a:xfrm>
          <a:prstGeom prst="rect">
            <a:avLst/>
          </a:prstGeom>
          <a:solidFill>
            <a:srgbClr val="CC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80" name="Text Box 80"/>
          <p:cNvSpPr txBox="1">
            <a:spLocks noChangeArrowheads="1"/>
          </p:cNvSpPr>
          <p:nvPr/>
        </p:nvSpPr>
        <p:spPr bwMode="auto">
          <a:xfrm>
            <a:off x="7364441" y="4260827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r>
              <a:rPr lang="en-US" sz="1600" dirty="0" smtClean="0"/>
              <a:t>Job 1</a:t>
            </a:r>
            <a:endParaRPr lang="en-US" sz="1600" dirty="0"/>
          </a:p>
        </p:txBody>
      </p:sp>
      <p:sp>
        <p:nvSpPr>
          <p:cNvPr id="81" name="Text Box 80"/>
          <p:cNvSpPr txBox="1">
            <a:spLocks noChangeArrowheads="1"/>
          </p:cNvSpPr>
          <p:nvPr/>
        </p:nvSpPr>
        <p:spPr bwMode="auto">
          <a:xfrm>
            <a:off x="7362605" y="4699671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r>
              <a:rPr lang="en-US" sz="1600" dirty="0" smtClean="0"/>
              <a:t>Job 2</a:t>
            </a:r>
            <a:endParaRPr lang="en-US" sz="1600" dirty="0"/>
          </a:p>
        </p:txBody>
      </p:sp>
      <p:sp>
        <p:nvSpPr>
          <p:cNvPr id="82" name="Text Box 80"/>
          <p:cNvSpPr txBox="1">
            <a:spLocks noChangeArrowheads="1"/>
          </p:cNvSpPr>
          <p:nvPr/>
        </p:nvSpPr>
        <p:spPr bwMode="auto">
          <a:xfrm>
            <a:off x="7360769" y="5138515"/>
            <a:ext cx="1138453" cy="3385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noAutofit/>
          </a:bodyPr>
          <a:lstStyle/>
          <a:p>
            <a:r>
              <a:rPr lang="en-US" sz="1600" dirty="0" smtClean="0"/>
              <a:t>Job 3</a:t>
            </a:r>
            <a:endParaRPr lang="en-US" sz="1600" dirty="0"/>
          </a:p>
        </p:txBody>
      </p:sp>
      <p:sp>
        <p:nvSpPr>
          <p:cNvPr id="83" name="Line 64"/>
          <p:cNvSpPr>
            <a:spLocks noChangeShapeType="1"/>
          </p:cNvSpPr>
          <p:nvPr/>
        </p:nvSpPr>
        <p:spPr bwMode="auto">
          <a:xfrm flipV="1">
            <a:off x="3194803" y="4758105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84" name="Line 68"/>
          <p:cNvSpPr>
            <a:spLocks noChangeShapeType="1"/>
          </p:cNvSpPr>
          <p:nvPr/>
        </p:nvSpPr>
        <p:spPr bwMode="auto">
          <a:xfrm flipV="1">
            <a:off x="1356478" y="5482005"/>
            <a:ext cx="0" cy="457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 wrap="none">
            <a:noAutofit/>
          </a:bodyPr>
          <a:lstStyle/>
          <a:p>
            <a:endParaRPr lang="en-US"/>
          </a:p>
        </p:txBody>
      </p:sp>
      <p:sp>
        <p:nvSpPr>
          <p:cNvPr id="85" name="Rectangle 84"/>
          <p:cNvSpPr/>
          <p:nvPr/>
        </p:nvSpPr>
        <p:spPr bwMode="auto">
          <a:xfrm>
            <a:off x="120994" y="3060192"/>
            <a:ext cx="9023006" cy="787796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590"/>
            <a:ext cx="9144000" cy="4114800"/>
          </a:xfrm>
        </p:spPr>
        <p:txBody>
          <a:bodyPr/>
          <a:lstStyle/>
          <a:p>
            <a:r>
              <a:rPr lang="en-US" dirty="0" smtClean="0"/>
              <a:t>Encapsulate each sporadic task </a:t>
            </a:r>
            <a:r>
              <a:rPr lang="en-US" dirty="0" smtClean="0">
                <a:sym typeface="Symbol"/>
              </a:rPr>
              <a:t> </a:t>
            </a:r>
            <a:r>
              <a:rPr lang="en-US" dirty="0" smtClean="0"/>
              <a:t>within a </a:t>
            </a:r>
            <a:r>
              <a:rPr lang="en-US" dirty="0" smtClean="0">
                <a:solidFill>
                  <a:srgbClr val="C00000"/>
                </a:solidFill>
              </a:rPr>
              <a:t>“server” task S </a:t>
            </a:r>
            <a:r>
              <a:rPr lang="en-US" dirty="0" smtClean="0"/>
              <a:t>with deterministic parameters.</a:t>
            </a:r>
          </a:p>
          <a:p>
            <a:pPr lvl="1"/>
            <a:r>
              <a:rPr lang="en-US" dirty="0" smtClean="0"/>
              <a:t>S’s budget may be based on </a:t>
            </a:r>
            <a:r>
              <a:rPr lang="en-US" dirty="0" smtClean="0">
                <a:sym typeface="Symbol"/>
              </a:rPr>
              <a:t>’s average exec. cost.</a:t>
            </a:r>
          </a:p>
          <a:p>
            <a:pPr lvl="1"/>
            <a:r>
              <a:rPr lang="en-US" dirty="0" smtClean="0">
                <a:sym typeface="Symbol"/>
              </a:rPr>
              <a:t> Multiple server allocations may be required to service one job of .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Sporadic Tasks</a:t>
            </a:r>
            <a:br>
              <a:rPr lang="en-US" dirty="0" smtClean="0"/>
            </a:br>
            <a:r>
              <a:rPr lang="en-US" sz="2400" dirty="0" smtClean="0"/>
              <a:t>Main Ideas</a:t>
            </a:r>
            <a:endParaRPr lang="en-US" sz="2400" dirty="0"/>
          </a:p>
        </p:txBody>
      </p:sp>
      <p:sp>
        <p:nvSpPr>
          <p:cNvPr id="85" name="Rectangle 84"/>
          <p:cNvSpPr/>
          <p:nvPr/>
        </p:nvSpPr>
        <p:spPr bwMode="auto">
          <a:xfrm>
            <a:off x="120994" y="3060192"/>
            <a:ext cx="9023006" cy="787796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590"/>
            <a:ext cx="9144000" cy="4114800"/>
          </a:xfrm>
        </p:spPr>
        <p:txBody>
          <a:bodyPr/>
          <a:lstStyle/>
          <a:p>
            <a:r>
              <a:rPr lang="en-US" dirty="0" smtClean="0"/>
              <a:t>Encapsulate each sporadic task </a:t>
            </a:r>
            <a:r>
              <a:rPr lang="en-US" dirty="0" smtClean="0">
                <a:sym typeface="Symbol"/>
              </a:rPr>
              <a:t> </a:t>
            </a:r>
            <a:r>
              <a:rPr lang="en-US" dirty="0" smtClean="0"/>
              <a:t>within a </a:t>
            </a:r>
            <a:r>
              <a:rPr lang="en-US" dirty="0" smtClean="0">
                <a:solidFill>
                  <a:srgbClr val="C00000"/>
                </a:solidFill>
              </a:rPr>
              <a:t>“server” task S </a:t>
            </a:r>
            <a:r>
              <a:rPr lang="en-US" dirty="0" smtClean="0"/>
              <a:t>with deterministic parameters.</a:t>
            </a:r>
          </a:p>
          <a:p>
            <a:pPr lvl="1"/>
            <a:r>
              <a:rPr lang="en-US" dirty="0" smtClean="0"/>
              <a:t>S’s budget may be based on </a:t>
            </a:r>
            <a:r>
              <a:rPr lang="en-US" dirty="0" smtClean="0">
                <a:sym typeface="Symbol"/>
              </a:rPr>
              <a:t>’s average exec. cost.</a:t>
            </a:r>
          </a:p>
          <a:p>
            <a:pPr lvl="1"/>
            <a:r>
              <a:rPr lang="en-US" dirty="0" smtClean="0">
                <a:sym typeface="Symbol"/>
              </a:rPr>
              <a:t> Multiple server allocations may be required to service one job of .</a:t>
            </a:r>
          </a:p>
          <a:p>
            <a:r>
              <a:rPr lang="en-US" dirty="0" smtClean="0">
                <a:sym typeface="Symbol"/>
              </a:rPr>
              <a:t>Now have two sources of tardiness: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sym typeface="Symbol"/>
              </a:rPr>
              <a:t>Deterministic.</a:t>
            </a:r>
          </a:p>
          <a:p>
            <a:pPr lvl="2"/>
            <a:r>
              <a:rPr lang="en-US" dirty="0" smtClean="0">
                <a:sym typeface="Symbol"/>
              </a:rPr>
              <a:t>Server tardiness, which can be calculated as I’ve shown.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sym typeface="Symbol"/>
              </a:rPr>
              <a:t>Stochastic.</a:t>
            </a:r>
          </a:p>
          <a:p>
            <a:pPr lvl="2"/>
            <a:r>
              <a:rPr lang="en-US" dirty="0" smtClean="0">
                <a:sym typeface="Symbol"/>
              </a:rPr>
              <a:t>Job tardiness, which can be calculated using queuing theory.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Precedence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225" y="1473574"/>
            <a:ext cx="8046720" cy="4675632"/>
          </a:xfrm>
        </p:spPr>
        <p:txBody>
          <a:bodyPr/>
          <a:lstStyle/>
          <a:p>
            <a:r>
              <a:rPr lang="en-US" dirty="0" smtClean="0"/>
              <a:t>We’ve studied precedence       constraints in the form of                    </a:t>
            </a:r>
            <a:r>
              <a:rPr lang="en-US" dirty="0" smtClean="0">
                <a:solidFill>
                  <a:srgbClr val="C00000"/>
                </a:solidFill>
              </a:rPr>
              <a:t>PGM graphs:</a:t>
            </a:r>
          </a:p>
          <a:p>
            <a:endParaRPr lang="en-US" sz="1200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We’ve shown that </a:t>
            </a:r>
            <a:r>
              <a:rPr lang="en-US" dirty="0" smtClean="0">
                <a:solidFill>
                  <a:srgbClr val="C00000"/>
                </a:solidFill>
              </a:rPr>
              <a:t>bounded         tardiness </a:t>
            </a:r>
            <a:r>
              <a:rPr lang="en-US" dirty="0" smtClean="0"/>
              <a:t>can be ensured for             PGM graphs under GEL schedulers    with </a:t>
            </a:r>
            <a:r>
              <a:rPr lang="en-US" dirty="0" smtClean="0">
                <a:solidFill>
                  <a:srgbClr val="C00000"/>
                </a:solidFill>
              </a:rPr>
              <a:t>no utilization loss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result is a bit too complicated to explain in the short time remaining.</a:t>
            </a:r>
          </a:p>
          <a:p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6348666" y="2528524"/>
            <a:ext cx="658368" cy="682752"/>
          </a:xfrm>
          <a:prstGeom prst="ellipse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>
                <a:sym typeface="Symbol"/>
              </a:rPr>
              <a:t>2</a:t>
            </a:r>
            <a:endParaRPr lang="en-US" sz="2400" baseline="-25000" dirty="0"/>
          </a:p>
        </p:txBody>
      </p:sp>
      <p:sp>
        <p:nvSpPr>
          <p:cNvPr id="5" name="Oval 4"/>
          <p:cNvSpPr/>
          <p:nvPr/>
        </p:nvSpPr>
        <p:spPr bwMode="auto">
          <a:xfrm>
            <a:off x="7610538" y="2522428"/>
            <a:ext cx="658368" cy="682752"/>
          </a:xfrm>
          <a:prstGeom prst="ellipse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>
                <a:sym typeface="Symbol"/>
              </a:rPr>
              <a:t>3</a:t>
            </a:r>
            <a:endParaRPr lang="en-US" sz="2400" baseline="-25000" dirty="0"/>
          </a:p>
        </p:txBody>
      </p:sp>
      <p:sp>
        <p:nvSpPr>
          <p:cNvPr id="6" name="Oval 5"/>
          <p:cNvSpPr/>
          <p:nvPr/>
        </p:nvSpPr>
        <p:spPr bwMode="auto">
          <a:xfrm>
            <a:off x="6970458" y="3394156"/>
            <a:ext cx="658368" cy="682752"/>
          </a:xfrm>
          <a:prstGeom prst="ellipse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>
                <a:sym typeface="Symbol"/>
              </a:rPr>
              <a:t>4</a:t>
            </a:r>
            <a:endParaRPr lang="en-US" sz="2400" baseline="-25000" dirty="0"/>
          </a:p>
        </p:txBody>
      </p:sp>
      <p:sp>
        <p:nvSpPr>
          <p:cNvPr id="7" name="Oval 6"/>
          <p:cNvSpPr/>
          <p:nvPr/>
        </p:nvSpPr>
        <p:spPr bwMode="auto">
          <a:xfrm>
            <a:off x="6964362" y="1644604"/>
            <a:ext cx="658368" cy="682752"/>
          </a:xfrm>
          <a:prstGeom prst="ellipse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400" dirty="0" smtClean="0">
                <a:sym typeface="Symbol"/>
              </a:rPr>
              <a:t></a:t>
            </a:r>
            <a:r>
              <a:rPr lang="en-US" sz="2400" baseline="-25000" dirty="0" smtClean="0">
                <a:sym typeface="Symbol"/>
              </a:rPr>
              <a:t>1</a:t>
            </a:r>
            <a:endParaRPr lang="en-US" sz="2400" baseline="-25000" dirty="0"/>
          </a:p>
        </p:txBody>
      </p:sp>
      <p:cxnSp>
        <p:nvCxnSpPr>
          <p:cNvPr id="9" name="Straight Arrow Connector 8"/>
          <p:cNvCxnSpPr>
            <a:stCxn id="7" idx="3"/>
            <a:endCxn id="4" idx="0"/>
          </p:cNvCxnSpPr>
          <p:nvPr/>
        </p:nvCxnSpPr>
        <p:spPr bwMode="auto">
          <a:xfrm flipH="1">
            <a:off x="6677850" y="2227369"/>
            <a:ext cx="382928" cy="301155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5"/>
            <a:endCxn id="5" idx="0"/>
          </p:cNvCxnSpPr>
          <p:nvPr/>
        </p:nvCxnSpPr>
        <p:spPr bwMode="auto">
          <a:xfrm>
            <a:off x="7526314" y="2227369"/>
            <a:ext cx="413408" cy="295059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4" idx="4"/>
            <a:endCxn id="6" idx="1"/>
          </p:cNvCxnSpPr>
          <p:nvPr/>
        </p:nvCxnSpPr>
        <p:spPr bwMode="auto">
          <a:xfrm>
            <a:off x="6677850" y="3211276"/>
            <a:ext cx="389024" cy="282867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stCxn id="5" idx="4"/>
            <a:endCxn id="6" idx="7"/>
          </p:cNvCxnSpPr>
          <p:nvPr/>
        </p:nvCxnSpPr>
        <p:spPr bwMode="auto">
          <a:xfrm flipH="1">
            <a:off x="7532410" y="3205180"/>
            <a:ext cx="407312" cy="288963"/>
          </a:xfrm>
          <a:prstGeom prst="straightConnector1">
            <a:avLst/>
          </a:prstGeom>
          <a:noFill/>
          <a:ln w="41275" cap="flat" cmpd="sng" algn="ctr">
            <a:solidFill>
              <a:srgbClr val="0000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 flipH="1">
            <a:off x="7476426" y="1482381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 bwMode="auto">
          <a:xfrm flipH="1">
            <a:off x="6592506" y="1575684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 bwMode="auto">
          <a:xfrm flipH="1">
            <a:off x="7659306" y="2672964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 bwMode="auto">
          <a:xfrm flipH="1">
            <a:off x="7598346" y="1573233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 bwMode="auto">
          <a:xfrm flipH="1">
            <a:off x="6507162" y="2630292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 bwMode="auto">
          <a:xfrm flipH="1">
            <a:off x="6628279" y="2727828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 bwMode="auto">
          <a:xfrm flipH="1">
            <a:off x="6714426" y="1494573"/>
            <a:ext cx="463296" cy="101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8268906" y="1839929"/>
            <a:ext cx="864339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</a:rPr>
              <a:t>tokens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7738134" y="2044222"/>
            <a:ext cx="609600" cy="149949"/>
          </a:xfrm>
          <a:prstGeom prst="straightConnector1">
            <a:avLst/>
          </a:prstGeom>
          <a:noFill/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7848765" y="2042996"/>
            <a:ext cx="498969" cy="238429"/>
          </a:xfrm>
          <a:prstGeom prst="straightConnector1">
            <a:avLst/>
          </a:prstGeom>
          <a:noFill/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</a:t>
            </a:r>
            <a:endParaRPr lang="en-US" dirty="0"/>
          </a:p>
        </p:txBody>
      </p:sp>
      <p:sp>
        <p:nvSpPr>
          <p:cNvPr id="123" name="Content Placeholder 122"/>
          <p:cNvSpPr>
            <a:spLocks noGrp="1"/>
          </p:cNvSpPr>
          <p:nvPr>
            <p:ph idx="1"/>
          </p:nvPr>
        </p:nvSpPr>
        <p:spPr>
          <a:xfrm>
            <a:off x="170688" y="1274064"/>
            <a:ext cx="8973312" cy="4114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I/O-based suspensions</a:t>
            </a:r>
            <a:r>
              <a:rPr lang="en-US" dirty="0" smtClean="0"/>
              <a:t> cause </a:t>
            </a:r>
            <a:r>
              <a:rPr lang="en-US" dirty="0" smtClean="0">
                <a:solidFill>
                  <a:srgbClr val="C00000"/>
                </a:solidFill>
              </a:rPr>
              <a:t>utilization loss</a:t>
            </a:r>
            <a:r>
              <a:rPr lang="en-US" dirty="0" smtClean="0"/>
              <a:t>.</a:t>
            </a:r>
          </a:p>
          <a:p>
            <a:r>
              <a:rPr lang="en-US" b="1" u="sng" dirty="0" err="1" smtClean="0">
                <a:solidFill>
                  <a:srgbClr val="C00000"/>
                </a:solidFill>
              </a:rPr>
              <a:t>Uniprocessor</a:t>
            </a:r>
            <a:r>
              <a:rPr lang="en-US" b="1" dirty="0" smtClean="0">
                <a:solidFill>
                  <a:srgbClr val="C00000"/>
                </a:solidFill>
              </a:rPr>
              <a:t> Example: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Two tasks </a:t>
            </a:r>
            <a:r>
              <a:rPr lang="en-US" dirty="0" smtClean="0"/>
              <a:t>with parameters </a:t>
            </a:r>
            <a:r>
              <a:rPr lang="en-US" dirty="0" smtClean="0">
                <a:solidFill>
                  <a:srgbClr val="C00000"/>
                </a:solidFill>
              </a:rPr>
              <a:t>(0.5 exec, 9.0 </a:t>
            </a:r>
            <a:r>
              <a:rPr lang="en-US" dirty="0" err="1" smtClean="0">
                <a:solidFill>
                  <a:srgbClr val="C00000"/>
                </a:solidFill>
              </a:rPr>
              <a:t>susp</a:t>
            </a:r>
            <a:r>
              <a:rPr lang="en-US" dirty="0" smtClean="0">
                <a:solidFill>
                  <a:srgbClr val="C00000"/>
                </a:solidFill>
              </a:rPr>
              <a:t>,  0.5 exec, period = 10)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Low utilization but unbounded tardiness!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Line 44"/>
          <p:cNvSpPr>
            <a:spLocks noChangeShapeType="1"/>
          </p:cNvSpPr>
          <p:nvPr/>
        </p:nvSpPr>
        <p:spPr bwMode="auto">
          <a:xfrm>
            <a:off x="82665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Line 45"/>
          <p:cNvSpPr>
            <a:spLocks noChangeShapeType="1"/>
          </p:cNvSpPr>
          <p:nvPr/>
        </p:nvSpPr>
        <p:spPr bwMode="auto">
          <a:xfrm>
            <a:off x="80379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Line 46"/>
          <p:cNvSpPr>
            <a:spLocks noChangeShapeType="1"/>
          </p:cNvSpPr>
          <p:nvPr/>
        </p:nvSpPr>
        <p:spPr bwMode="auto">
          <a:xfrm>
            <a:off x="78093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Line 47"/>
          <p:cNvSpPr>
            <a:spLocks noChangeShapeType="1"/>
          </p:cNvSpPr>
          <p:nvPr/>
        </p:nvSpPr>
        <p:spPr bwMode="auto">
          <a:xfrm>
            <a:off x="52947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48"/>
          <p:cNvSpPr>
            <a:spLocks noChangeShapeType="1"/>
          </p:cNvSpPr>
          <p:nvPr/>
        </p:nvSpPr>
        <p:spPr bwMode="auto">
          <a:xfrm>
            <a:off x="36945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49"/>
          <p:cNvSpPr>
            <a:spLocks noChangeShapeType="1"/>
          </p:cNvSpPr>
          <p:nvPr/>
        </p:nvSpPr>
        <p:spPr bwMode="auto">
          <a:xfrm>
            <a:off x="48375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50"/>
          <p:cNvSpPr>
            <a:spLocks noChangeShapeType="1"/>
          </p:cNvSpPr>
          <p:nvPr/>
        </p:nvSpPr>
        <p:spPr bwMode="auto">
          <a:xfrm>
            <a:off x="46089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51"/>
          <p:cNvSpPr>
            <a:spLocks noChangeShapeType="1"/>
          </p:cNvSpPr>
          <p:nvPr/>
        </p:nvSpPr>
        <p:spPr bwMode="auto">
          <a:xfrm>
            <a:off x="43803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52"/>
          <p:cNvSpPr>
            <a:spLocks noChangeShapeType="1"/>
          </p:cNvSpPr>
          <p:nvPr/>
        </p:nvSpPr>
        <p:spPr bwMode="auto">
          <a:xfrm>
            <a:off x="41517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53"/>
          <p:cNvSpPr>
            <a:spLocks noChangeShapeType="1"/>
          </p:cNvSpPr>
          <p:nvPr/>
        </p:nvSpPr>
        <p:spPr bwMode="auto">
          <a:xfrm>
            <a:off x="39231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54"/>
          <p:cNvSpPr>
            <a:spLocks noChangeShapeType="1"/>
          </p:cNvSpPr>
          <p:nvPr/>
        </p:nvSpPr>
        <p:spPr bwMode="auto">
          <a:xfrm>
            <a:off x="5058227" y="4056109"/>
            <a:ext cx="1588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>
            <a:off x="34659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56"/>
          <p:cNvSpPr>
            <a:spLocks noChangeShapeType="1"/>
          </p:cNvSpPr>
          <p:nvPr/>
        </p:nvSpPr>
        <p:spPr bwMode="auto">
          <a:xfrm>
            <a:off x="32373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57"/>
          <p:cNvSpPr>
            <a:spLocks noChangeShapeType="1"/>
          </p:cNvSpPr>
          <p:nvPr/>
        </p:nvSpPr>
        <p:spPr bwMode="auto">
          <a:xfrm>
            <a:off x="30087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58"/>
          <p:cNvSpPr>
            <a:spLocks noChangeShapeType="1"/>
          </p:cNvSpPr>
          <p:nvPr/>
        </p:nvSpPr>
        <p:spPr bwMode="auto">
          <a:xfrm>
            <a:off x="27801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59"/>
          <p:cNvSpPr>
            <a:spLocks noChangeShapeType="1"/>
          </p:cNvSpPr>
          <p:nvPr/>
        </p:nvSpPr>
        <p:spPr bwMode="auto">
          <a:xfrm>
            <a:off x="55233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60"/>
          <p:cNvSpPr>
            <a:spLocks noChangeShapeType="1"/>
          </p:cNvSpPr>
          <p:nvPr/>
        </p:nvSpPr>
        <p:spPr bwMode="auto">
          <a:xfrm>
            <a:off x="57519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61"/>
          <p:cNvSpPr>
            <a:spLocks noChangeShapeType="1"/>
          </p:cNvSpPr>
          <p:nvPr/>
        </p:nvSpPr>
        <p:spPr bwMode="auto">
          <a:xfrm>
            <a:off x="59805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62"/>
          <p:cNvSpPr>
            <a:spLocks noChangeShapeType="1"/>
          </p:cNvSpPr>
          <p:nvPr/>
        </p:nvSpPr>
        <p:spPr bwMode="auto">
          <a:xfrm>
            <a:off x="62091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63"/>
          <p:cNvSpPr>
            <a:spLocks noChangeShapeType="1"/>
          </p:cNvSpPr>
          <p:nvPr/>
        </p:nvSpPr>
        <p:spPr bwMode="auto">
          <a:xfrm>
            <a:off x="64377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64"/>
          <p:cNvSpPr>
            <a:spLocks noChangeShapeType="1"/>
          </p:cNvSpPr>
          <p:nvPr/>
        </p:nvSpPr>
        <p:spPr bwMode="auto">
          <a:xfrm>
            <a:off x="66663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65"/>
          <p:cNvSpPr>
            <a:spLocks noChangeShapeType="1"/>
          </p:cNvSpPr>
          <p:nvPr/>
        </p:nvSpPr>
        <p:spPr bwMode="auto">
          <a:xfrm>
            <a:off x="68949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66"/>
          <p:cNvSpPr>
            <a:spLocks noChangeShapeType="1"/>
          </p:cNvSpPr>
          <p:nvPr/>
        </p:nvSpPr>
        <p:spPr bwMode="auto">
          <a:xfrm>
            <a:off x="71235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Line 67"/>
          <p:cNvSpPr>
            <a:spLocks noChangeShapeType="1"/>
          </p:cNvSpPr>
          <p:nvPr/>
        </p:nvSpPr>
        <p:spPr bwMode="auto">
          <a:xfrm>
            <a:off x="73521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Line 68"/>
          <p:cNvSpPr>
            <a:spLocks noChangeShapeType="1"/>
          </p:cNvSpPr>
          <p:nvPr/>
        </p:nvSpPr>
        <p:spPr bwMode="auto">
          <a:xfrm>
            <a:off x="75807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Line 70"/>
          <p:cNvSpPr>
            <a:spLocks noChangeShapeType="1"/>
          </p:cNvSpPr>
          <p:nvPr/>
        </p:nvSpPr>
        <p:spPr bwMode="auto">
          <a:xfrm>
            <a:off x="2780165" y="5632442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>
            <a:off x="2780165" y="4865734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72"/>
          <p:cNvSpPr>
            <a:spLocks noChangeShapeType="1"/>
          </p:cNvSpPr>
          <p:nvPr/>
        </p:nvSpPr>
        <p:spPr bwMode="auto">
          <a:xfrm>
            <a:off x="2780165" y="4294234"/>
            <a:ext cx="5715000" cy="1587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Text Box 73"/>
          <p:cNvSpPr txBox="1">
            <a:spLocks noChangeArrowheads="1"/>
          </p:cNvSpPr>
          <p:nvPr/>
        </p:nvSpPr>
        <p:spPr bwMode="auto">
          <a:xfrm>
            <a:off x="2322965" y="5173169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2</a:t>
            </a:r>
          </a:p>
        </p:txBody>
      </p:sp>
      <p:sp>
        <p:nvSpPr>
          <p:cNvPr id="34" name="Text Box 75"/>
          <p:cNvSpPr txBox="1">
            <a:spLocks noChangeArrowheads="1"/>
          </p:cNvSpPr>
          <p:nvPr/>
        </p:nvSpPr>
        <p:spPr bwMode="auto">
          <a:xfrm>
            <a:off x="2322965" y="4408534"/>
            <a:ext cx="457200" cy="436562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τ</a:t>
            </a:r>
            <a:r>
              <a:rPr lang="en-US" baseline="-330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1</a:t>
            </a:r>
          </a:p>
        </p:txBody>
      </p:sp>
      <p:sp>
        <p:nvSpPr>
          <p:cNvPr id="35" name="Rectangle 76"/>
          <p:cNvSpPr>
            <a:spLocks noChangeArrowheads="1"/>
          </p:cNvSpPr>
          <p:nvPr/>
        </p:nvSpPr>
        <p:spPr bwMode="auto">
          <a:xfrm>
            <a:off x="2780165" y="4519949"/>
            <a:ext cx="104280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78"/>
          <p:cNvSpPr>
            <a:spLocks noChangeShapeType="1"/>
          </p:cNvSpPr>
          <p:nvPr/>
        </p:nvSpPr>
        <p:spPr bwMode="auto">
          <a:xfrm>
            <a:off x="2780165" y="4408534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Rectangle 80"/>
          <p:cNvSpPr>
            <a:spLocks noChangeArrowheads="1"/>
          </p:cNvSpPr>
          <p:nvPr/>
        </p:nvSpPr>
        <p:spPr bwMode="auto">
          <a:xfrm>
            <a:off x="2884445" y="5289541"/>
            <a:ext cx="115215" cy="342901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81"/>
          <p:cNvSpPr>
            <a:spLocks noChangeShapeType="1"/>
          </p:cNvSpPr>
          <p:nvPr/>
        </p:nvSpPr>
        <p:spPr bwMode="auto">
          <a:xfrm>
            <a:off x="2780165" y="5175242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Rectangle 82"/>
          <p:cNvSpPr>
            <a:spLocks noChangeArrowheads="1"/>
          </p:cNvSpPr>
          <p:nvPr/>
        </p:nvSpPr>
        <p:spPr bwMode="auto">
          <a:xfrm>
            <a:off x="4958648" y="4519949"/>
            <a:ext cx="107562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84"/>
          <p:cNvSpPr>
            <a:spLocks noChangeArrowheads="1"/>
          </p:cNvSpPr>
          <p:nvPr/>
        </p:nvSpPr>
        <p:spPr bwMode="auto">
          <a:xfrm>
            <a:off x="5080850" y="5289542"/>
            <a:ext cx="107895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87"/>
          <p:cNvSpPr>
            <a:spLocks noChangeArrowheads="1"/>
          </p:cNvSpPr>
          <p:nvPr/>
        </p:nvSpPr>
        <p:spPr bwMode="auto">
          <a:xfrm>
            <a:off x="5188745" y="4522834"/>
            <a:ext cx="115215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9"/>
          <p:cNvSpPr>
            <a:spLocks noChangeArrowheads="1"/>
          </p:cNvSpPr>
          <p:nvPr/>
        </p:nvSpPr>
        <p:spPr bwMode="auto">
          <a:xfrm>
            <a:off x="5303960" y="5289542"/>
            <a:ext cx="115215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92"/>
          <p:cNvSpPr>
            <a:spLocks noChangeArrowheads="1"/>
          </p:cNvSpPr>
          <p:nvPr/>
        </p:nvSpPr>
        <p:spPr bwMode="auto">
          <a:xfrm>
            <a:off x="7454639" y="5289542"/>
            <a:ext cx="115215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94"/>
          <p:cNvSpPr>
            <a:spLocks noChangeShapeType="1"/>
          </p:cNvSpPr>
          <p:nvPr/>
        </p:nvSpPr>
        <p:spPr bwMode="auto">
          <a:xfrm>
            <a:off x="8495165" y="4065634"/>
            <a:ext cx="1587" cy="2171700"/>
          </a:xfrm>
          <a:prstGeom prst="line">
            <a:avLst/>
          </a:prstGeom>
          <a:noFill/>
          <a:ln w="1836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" name="Rectangle 97"/>
          <p:cNvSpPr>
            <a:spLocks noChangeArrowheads="1"/>
          </p:cNvSpPr>
          <p:nvPr/>
        </p:nvSpPr>
        <p:spPr bwMode="auto">
          <a:xfrm>
            <a:off x="7339425" y="4522834"/>
            <a:ext cx="115215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56" name="Group 108"/>
          <p:cNvGrpSpPr>
            <a:grpSpLocks/>
          </p:cNvGrpSpPr>
          <p:nvPr/>
        </p:nvGrpSpPr>
        <p:grpSpPr bwMode="auto">
          <a:xfrm>
            <a:off x="4961733" y="4410317"/>
            <a:ext cx="227012" cy="455612"/>
            <a:chOff x="1803" y="2563"/>
            <a:chExt cx="143" cy="287"/>
          </a:xfrm>
        </p:grpSpPr>
        <p:sp>
          <p:nvSpPr>
            <p:cNvPr id="57" name="Line 109"/>
            <p:cNvSpPr>
              <a:spLocks noChangeShapeType="1"/>
            </p:cNvSpPr>
            <p:nvPr/>
          </p:nvSpPr>
          <p:spPr bwMode="auto">
            <a:xfrm flipV="1">
              <a:off x="187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110"/>
            <p:cNvSpPr>
              <a:spLocks noChangeShapeType="1"/>
            </p:cNvSpPr>
            <p:nvPr/>
          </p:nvSpPr>
          <p:spPr bwMode="auto">
            <a:xfrm>
              <a:off x="180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114"/>
          <p:cNvGrpSpPr>
            <a:grpSpLocks/>
          </p:cNvGrpSpPr>
          <p:nvPr/>
        </p:nvGrpSpPr>
        <p:grpSpPr bwMode="auto">
          <a:xfrm>
            <a:off x="7339425" y="4410317"/>
            <a:ext cx="230430" cy="455612"/>
            <a:chOff x="3243" y="2563"/>
            <a:chExt cx="143" cy="287"/>
          </a:xfrm>
        </p:grpSpPr>
        <p:sp>
          <p:nvSpPr>
            <p:cNvPr id="63" name="Line 115"/>
            <p:cNvSpPr>
              <a:spLocks noChangeShapeType="1"/>
            </p:cNvSpPr>
            <p:nvPr/>
          </p:nvSpPr>
          <p:spPr bwMode="auto">
            <a:xfrm flipV="1">
              <a:off x="3315" y="256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116"/>
            <p:cNvSpPr>
              <a:spLocks noChangeShapeType="1"/>
            </p:cNvSpPr>
            <p:nvPr/>
          </p:nvSpPr>
          <p:spPr bwMode="auto">
            <a:xfrm>
              <a:off x="3243" y="256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" name="Group 123"/>
          <p:cNvGrpSpPr>
            <a:grpSpLocks/>
          </p:cNvGrpSpPr>
          <p:nvPr/>
        </p:nvGrpSpPr>
        <p:grpSpPr bwMode="auto">
          <a:xfrm>
            <a:off x="5073530" y="5175242"/>
            <a:ext cx="227012" cy="455612"/>
            <a:chOff x="1803" y="2923"/>
            <a:chExt cx="143" cy="287"/>
          </a:xfrm>
        </p:grpSpPr>
        <p:sp>
          <p:nvSpPr>
            <p:cNvPr id="72" name="Line 124"/>
            <p:cNvSpPr>
              <a:spLocks noChangeShapeType="1"/>
            </p:cNvSpPr>
            <p:nvPr/>
          </p:nvSpPr>
          <p:spPr bwMode="auto">
            <a:xfrm flipV="1">
              <a:off x="187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125"/>
            <p:cNvSpPr>
              <a:spLocks noChangeShapeType="1"/>
            </p:cNvSpPr>
            <p:nvPr/>
          </p:nvSpPr>
          <p:spPr bwMode="auto">
            <a:xfrm>
              <a:off x="180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" name="Group 129"/>
          <p:cNvGrpSpPr>
            <a:grpSpLocks/>
          </p:cNvGrpSpPr>
          <p:nvPr/>
        </p:nvGrpSpPr>
        <p:grpSpPr bwMode="auto">
          <a:xfrm>
            <a:off x="7454640" y="5175242"/>
            <a:ext cx="227012" cy="455612"/>
            <a:chOff x="3243" y="2923"/>
            <a:chExt cx="143" cy="287"/>
          </a:xfrm>
        </p:grpSpPr>
        <p:sp>
          <p:nvSpPr>
            <p:cNvPr id="78" name="Line 130"/>
            <p:cNvSpPr>
              <a:spLocks noChangeShapeType="1"/>
            </p:cNvSpPr>
            <p:nvPr/>
          </p:nvSpPr>
          <p:spPr bwMode="auto">
            <a:xfrm flipV="1">
              <a:off x="3315" y="2922"/>
              <a:ext cx="0" cy="289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131"/>
            <p:cNvSpPr>
              <a:spLocks noChangeShapeType="1"/>
            </p:cNvSpPr>
            <p:nvPr/>
          </p:nvSpPr>
          <p:spPr bwMode="auto">
            <a:xfrm>
              <a:off x="3243" y="2923"/>
              <a:ext cx="143" cy="0"/>
            </a:xfrm>
            <a:prstGeom prst="line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" name="Text Box 136"/>
          <p:cNvSpPr txBox="1">
            <a:spLocks noChangeArrowheads="1"/>
          </p:cNvSpPr>
          <p:nvPr/>
        </p:nvSpPr>
        <p:spPr bwMode="auto">
          <a:xfrm>
            <a:off x="5180465" y="6376716"/>
            <a:ext cx="698500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Time</a:t>
            </a:r>
          </a:p>
        </p:txBody>
      </p:sp>
      <p:sp>
        <p:nvSpPr>
          <p:cNvPr id="85" name="Text Box 137"/>
          <p:cNvSpPr txBox="1">
            <a:spLocks noChangeArrowheads="1"/>
          </p:cNvSpPr>
          <p:nvPr/>
        </p:nvSpPr>
        <p:spPr bwMode="auto">
          <a:xfrm>
            <a:off x="2630940" y="6237334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0</a:t>
            </a:r>
          </a:p>
        </p:txBody>
      </p:sp>
      <p:sp>
        <p:nvSpPr>
          <p:cNvPr id="86" name="Text Box 138"/>
          <p:cNvSpPr txBox="1">
            <a:spLocks noChangeArrowheads="1"/>
          </p:cNvSpPr>
          <p:nvPr/>
        </p:nvSpPr>
        <p:spPr bwMode="auto">
          <a:xfrm>
            <a:off x="3773940" y="6237334"/>
            <a:ext cx="325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5</a:t>
            </a:r>
          </a:p>
        </p:txBody>
      </p:sp>
      <p:sp>
        <p:nvSpPr>
          <p:cNvPr id="87" name="Text Box 139"/>
          <p:cNvSpPr txBox="1">
            <a:spLocks noChangeArrowheads="1"/>
          </p:cNvSpPr>
          <p:nvPr/>
        </p:nvSpPr>
        <p:spPr bwMode="auto">
          <a:xfrm>
            <a:off x="4837565" y="6237334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10</a:t>
            </a:r>
          </a:p>
        </p:txBody>
      </p:sp>
      <p:sp>
        <p:nvSpPr>
          <p:cNvPr id="88" name="Text Box 140"/>
          <p:cNvSpPr txBox="1">
            <a:spLocks noChangeArrowheads="1"/>
          </p:cNvSpPr>
          <p:nvPr/>
        </p:nvSpPr>
        <p:spPr bwMode="auto">
          <a:xfrm>
            <a:off x="5980565" y="6237334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15</a:t>
            </a:r>
          </a:p>
        </p:txBody>
      </p:sp>
      <p:sp>
        <p:nvSpPr>
          <p:cNvPr id="89" name="Text Box 141"/>
          <p:cNvSpPr txBox="1">
            <a:spLocks noChangeArrowheads="1"/>
          </p:cNvSpPr>
          <p:nvPr/>
        </p:nvSpPr>
        <p:spPr bwMode="auto">
          <a:xfrm>
            <a:off x="7123565" y="6237334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20</a:t>
            </a:r>
          </a:p>
        </p:txBody>
      </p:sp>
      <p:sp>
        <p:nvSpPr>
          <p:cNvPr id="90" name="Text Box 142"/>
          <p:cNvSpPr txBox="1">
            <a:spLocks noChangeArrowheads="1"/>
          </p:cNvSpPr>
          <p:nvPr/>
        </p:nvSpPr>
        <p:spPr bwMode="auto">
          <a:xfrm>
            <a:off x="8266565" y="6237334"/>
            <a:ext cx="452437" cy="363537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25</a:t>
            </a:r>
          </a:p>
        </p:txBody>
      </p:sp>
      <p:sp>
        <p:nvSpPr>
          <p:cNvPr id="91" name="Rectangle 76"/>
          <p:cNvSpPr>
            <a:spLocks noChangeArrowheads="1"/>
          </p:cNvSpPr>
          <p:nvPr/>
        </p:nvSpPr>
        <p:spPr bwMode="auto">
          <a:xfrm>
            <a:off x="356861" y="4860791"/>
            <a:ext cx="357842" cy="342900"/>
          </a:xfrm>
          <a:prstGeom prst="rect">
            <a:avLst/>
          </a:prstGeom>
          <a:solidFill>
            <a:srgbClr val="FFCCCC"/>
          </a:soli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Text Box 136"/>
          <p:cNvSpPr txBox="1">
            <a:spLocks noChangeArrowheads="1"/>
          </p:cNvSpPr>
          <p:nvPr/>
        </p:nvSpPr>
        <p:spPr bwMode="auto">
          <a:xfrm>
            <a:off x="728663" y="4848036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CPU 1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117" name="Rectangle 76"/>
          <p:cNvSpPr>
            <a:spLocks noChangeArrowheads="1"/>
          </p:cNvSpPr>
          <p:nvPr/>
        </p:nvSpPr>
        <p:spPr bwMode="auto">
          <a:xfrm>
            <a:off x="2887347" y="4520792"/>
            <a:ext cx="2074385" cy="342900"/>
          </a:xfrm>
          <a:prstGeom prst="rect">
            <a:avLst/>
          </a:prstGeom>
          <a:gradFill flip="none" rotWithShape="1">
            <a:gsLst>
              <a:gs pos="0">
                <a:srgbClr val="CCFFCC">
                  <a:shade val="30000"/>
                  <a:satMod val="115000"/>
                </a:srgbClr>
              </a:gs>
              <a:gs pos="50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8" name="Rectangle 76"/>
          <p:cNvSpPr>
            <a:spLocks noChangeArrowheads="1"/>
          </p:cNvSpPr>
          <p:nvPr/>
        </p:nvSpPr>
        <p:spPr bwMode="auto">
          <a:xfrm>
            <a:off x="3013782" y="5290582"/>
            <a:ext cx="2074385" cy="342900"/>
          </a:xfrm>
          <a:prstGeom prst="rect">
            <a:avLst/>
          </a:prstGeom>
          <a:gradFill flip="none" rotWithShape="1">
            <a:gsLst>
              <a:gs pos="0">
                <a:srgbClr val="CCFFCC">
                  <a:shade val="30000"/>
                  <a:satMod val="115000"/>
                </a:srgbClr>
              </a:gs>
              <a:gs pos="50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8" name="Oval 15"/>
          <p:cNvSpPr>
            <a:spLocks noChangeArrowheads="1"/>
          </p:cNvSpPr>
          <p:nvPr/>
        </p:nvSpPr>
        <p:spPr bwMode="auto">
          <a:xfrm>
            <a:off x="4945788" y="540612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5" name="Line 90"/>
          <p:cNvSpPr>
            <a:spLocks noChangeShapeType="1"/>
          </p:cNvSpPr>
          <p:nvPr/>
        </p:nvSpPr>
        <p:spPr bwMode="auto">
          <a:xfrm>
            <a:off x="5066165" y="5175242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" name="Rectangle 76"/>
          <p:cNvSpPr>
            <a:spLocks noChangeArrowheads="1"/>
          </p:cNvSpPr>
          <p:nvPr/>
        </p:nvSpPr>
        <p:spPr bwMode="auto">
          <a:xfrm>
            <a:off x="5298703" y="4523172"/>
            <a:ext cx="2055050" cy="342900"/>
          </a:xfrm>
          <a:prstGeom prst="rect">
            <a:avLst/>
          </a:prstGeom>
          <a:gradFill flip="none" rotWithShape="1">
            <a:gsLst>
              <a:gs pos="0">
                <a:srgbClr val="CCFFCC">
                  <a:shade val="30000"/>
                  <a:satMod val="115000"/>
                </a:srgbClr>
              </a:gs>
              <a:gs pos="50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7" name="Oval 15"/>
          <p:cNvSpPr>
            <a:spLocks noChangeArrowheads="1"/>
          </p:cNvSpPr>
          <p:nvPr/>
        </p:nvSpPr>
        <p:spPr bwMode="auto">
          <a:xfrm>
            <a:off x="4945788" y="4643361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2" name="Line 88"/>
          <p:cNvSpPr>
            <a:spLocks noChangeShapeType="1"/>
          </p:cNvSpPr>
          <p:nvPr/>
        </p:nvSpPr>
        <p:spPr bwMode="auto">
          <a:xfrm>
            <a:off x="5066165" y="4408534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7" name="Oval 15"/>
          <p:cNvSpPr>
            <a:spLocks noChangeArrowheads="1"/>
          </p:cNvSpPr>
          <p:nvPr/>
        </p:nvSpPr>
        <p:spPr bwMode="auto">
          <a:xfrm>
            <a:off x="7252808" y="4659126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08" name="Line 98"/>
          <p:cNvSpPr>
            <a:spLocks noChangeShapeType="1"/>
          </p:cNvSpPr>
          <p:nvPr/>
        </p:nvSpPr>
        <p:spPr bwMode="auto">
          <a:xfrm>
            <a:off x="7352165" y="4408534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0" name="Rectangle 76"/>
          <p:cNvSpPr>
            <a:spLocks noChangeArrowheads="1"/>
          </p:cNvSpPr>
          <p:nvPr/>
        </p:nvSpPr>
        <p:spPr bwMode="auto">
          <a:xfrm>
            <a:off x="5422253" y="5290077"/>
            <a:ext cx="2035337" cy="342900"/>
          </a:xfrm>
          <a:prstGeom prst="rect">
            <a:avLst/>
          </a:prstGeom>
          <a:gradFill flip="none" rotWithShape="1">
            <a:gsLst>
              <a:gs pos="0">
                <a:srgbClr val="CCFFCC">
                  <a:shade val="30000"/>
                  <a:satMod val="115000"/>
                </a:srgbClr>
              </a:gs>
              <a:gs pos="50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9" name="Oval 15"/>
          <p:cNvSpPr>
            <a:spLocks noChangeArrowheads="1"/>
          </p:cNvSpPr>
          <p:nvPr/>
        </p:nvSpPr>
        <p:spPr bwMode="auto">
          <a:xfrm>
            <a:off x="7252809" y="5411383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110" name="Line 95"/>
          <p:cNvSpPr>
            <a:spLocks noChangeShapeType="1"/>
          </p:cNvSpPr>
          <p:nvPr/>
        </p:nvSpPr>
        <p:spPr bwMode="auto">
          <a:xfrm>
            <a:off x="7352165" y="5175242"/>
            <a:ext cx="1587" cy="457200"/>
          </a:xfrm>
          <a:prstGeom prst="line">
            <a:avLst/>
          </a:prstGeom>
          <a:noFill/>
          <a:ln w="5472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1" name="Rectangle 76"/>
          <p:cNvSpPr>
            <a:spLocks noChangeArrowheads="1"/>
          </p:cNvSpPr>
          <p:nvPr/>
        </p:nvSpPr>
        <p:spPr bwMode="auto">
          <a:xfrm>
            <a:off x="355350" y="5370542"/>
            <a:ext cx="359353" cy="342900"/>
          </a:xfrm>
          <a:prstGeom prst="rect">
            <a:avLst/>
          </a:prstGeom>
          <a:gradFill flip="none" rotWithShape="1">
            <a:gsLst>
              <a:gs pos="0">
                <a:srgbClr val="CCFFCC">
                  <a:shade val="30000"/>
                  <a:satMod val="115000"/>
                </a:srgbClr>
              </a:gs>
              <a:gs pos="50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672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" name="Text Box 136"/>
          <p:cNvSpPr txBox="1">
            <a:spLocks noChangeArrowheads="1"/>
          </p:cNvSpPr>
          <p:nvPr/>
        </p:nvSpPr>
        <p:spPr bwMode="auto">
          <a:xfrm>
            <a:off x="729593" y="5328621"/>
            <a:ext cx="889929" cy="363538"/>
          </a:xfrm>
          <a:prstGeom prst="rect">
            <a:avLst/>
          </a:prstGeom>
          <a:noFill/>
          <a:ln w="18360">
            <a:noFill/>
            <a:round/>
            <a:headEnd/>
            <a:tailEnd/>
          </a:ln>
          <a:effectLst/>
        </p:spPr>
        <p:txBody>
          <a:bodyPr wrap="none" lIns="99000" tIns="69876" rIns="99000" bIns="54000"/>
          <a:lstStyle/>
          <a:p>
            <a:r>
              <a:rPr lang="en-US" dirty="0" smtClean="0">
                <a:solidFill>
                  <a:srgbClr val="000000"/>
                </a:solidFill>
                <a:ea typeface="WenQuanYi Micro Hei" charset="0"/>
                <a:cs typeface="WenQuanYi Micro Hei" charset="0"/>
              </a:rPr>
              <a:t>Suspension</a:t>
            </a:r>
            <a:endParaRPr lang="en-US" dirty="0">
              <a:solidFill>
                <a:srgbClr val="000000"/>
              </a:solidFill>
              <a:ea typeface="WenQuanYi Micro Hei" charset="0"/>
              <a:cs typeface="WenQuanYi Micro Hei" charset="0"/>
            </a:endParaRPr>
          </a:p>
        </p:txBody>
      </p:sp>
      <p:sp>
        <p:nvSpPr>
          <p:cNvPr id="80" name="TextBox 79"/>
          <p:cNvSpPr txBox="1"/>
          <p:nvPr/>
        </p:nvSpPr>
        <p:spPr bwMode="auto">
          <a:xfrm>
            <a:off x="1035586" y="1861850"/>
            <a:ext cx="7460376" cy="1754326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/>
              <a:t>We’ve investigated several analysis</a:t>
            </a:r>
          </a:p>
          <a:p>
            <a:r>
              <a:rPr lang="en-US" sz="3600" dirty="0" smtClean="0"/>
              <a:t>techniques for reducing such</a:t>
            </a:r>
          </a:p>
          <a:p>
            <a:r>
              <a:rPr lang="en-US" sz="3600" dirty="0" smtClean="0"/>
              <a:t>utilization loss.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6" y="1309523"/>
            <a:ext cx="9144000" cy="506137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AKA “Real-Time 101.”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Tardiness bounds for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Early bounds and several later improvements.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Scalability of global schedulers.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Or, what happens when you really implement one…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Other issues.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Enabling non-worst-case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provisionings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dealing with I/O, precedence constraints, etc.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chemeClr val="bg2"/>
                </a:solidFill>
              </a:rPr>
              <a:t>Future and ongoing work.</a:t>
            </a:r>
            <a:endParaRPr lang="en-US" sz="28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We are Currently Investigating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91056"/>
            <a:ext cx="7848600" cy="4114800"/>
          </a:xfrm>
        </p:spPr>
        <p:txBody>
          <a:bodyPr/>
          <a:lstStyle/>
          <a:p>
            <a:r>
              <a:rPr lang="en-US" dirty="0" smtClean="0"/>
              <a:t>Tardiness in </a:t>
            </a:r>
            <a:r>
              <a:rPr lang="en-US" dirty="0" smtClean="0">
                <a:solidFill>
                  <a:srgbClr val="C00000"/>
                </a:solidFill>
              </a:rPr>
              <a:t>dynamic/overloaded</a:t>
            </a:r>
            <a:r>
              <a:rPr lang="en-US" dirty="0" smtClean="0"/>
              <a:t> systems.</a:t>
            </a:r>
          </a:p>
          <a:p>
            <a:r>
              <a:rPr lang="en-US" dirty="0" smtClean="0"/>
              <a:t>Tardiness in </a:t>
            </a:r>
            <a:r>
              <a:rPr lang="en-US" dirty="0" smtClean="0">
                <a:solidFill>
                  <a:srgbClr val="C00000"/>
                </a:solidFill>
              </a:rPr>
              <a:t>container-based</a:t>
            </a:r>
            <a:r>
              <a:rPr lang="en-US" dirty="0" smtClean="0"/>
              <a:t> systems.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Stochastic</a:t>
            </a:r>
            <a:r>
              <a:rPr lang="en-US" dirty="0" smtClean="0"/>
              <a:t> analysis for systems with </a:t>
            </a:r>
            <a:r>
              <a:rPr lang="en-US" dirty="0" smtClean="0">
                <a:solidFill>
                  <a:srgbClr val="C00000"/>
                </a:solidFill>
              </a:rPr>
              <a:t>precedence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resource-sharing</a:t>
            </a:r>
            <a:r>
              <a:rPr lang="en-US" dirty="0" smtClean="0"/>
              <a:t> constraints.</a:t>
            </a:r>
          </a:p>
          <a:p>
            <a:r>
              <a:rPr lang="en-US" dirty="0" smtClean="0"/>
              <a:t>Tardiness analysis for </a:t>
            </a:r>
            <a:r>
              <a:rPr lang="en-US" dirty="0" smtClean="0">
                <a:solidFill>
                  <a:srgbClr val="C00000"/>
                </a:solidFill>
              </a:rPr>
              <a:t>heterogeneous</a:t>
            </a:r>
            <a:r>
              <a:rPr lang="en-US" dirty="0" smtClean="0"/>
              <a:t> multiprocessor platforms.</a:t>
            </a:r>
          </a:p>
          <a:p>
            <a:r>
              <a:rPr lang="en-US" dirty="0" smtClean="0"/>
              <a:t>Tardiness in </a:t>
            </a:r>
            <a:r>
              <a:rPr lang="en-US" dirty="0" smtClean="0">
                <a:solidFill>
                  <a:srgbClr val="C00000"/>
                </a:solidFill>
              </a:rPr>
              <a:t>mixed-criticality</a:t>
            </a:r>
            <a:r>
              <a:rPr lang="en-US" dirty="0" smtClean="0"/>
              <a:t> systems.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Thanks!</a:t>
            </a:r>
            <a:endParaRPr lang="en-US" sz="2400" b="1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66875"/>
            <a:ext cx="7848600" cy="4572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References</a:t>
            </a:r>
            <a:br>
              <a:rPr lang="en-US" dirty="0" smtClean="0"/>
            </a:br>
            <a:r>
              <a:rPr lang="en-US" sz="2400" dirty="0" smtClean="0"/>
              <a:t>Out of ~40 Papers We’ve Written on “SRT on Multiprocessors”</a:t>
            </a:r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280251" y="1541852"/>
            <a:ext cx="858316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 smtClean="0"/>
              <a:t>J. Erickson, J. Anderson, and B. Ward, “Fair Lateness Scheduling: Reducing Maximum Lateness in G-EDF-like Scheduling,” Real-Time Systems, to appear. 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J. Erickson and J. Anderson, “Reducing Tardiness Under Global Scheduling by Splitting Jobs,” Proc. of the 25th </a:t>
            </a:r>
            <a:r>
              <a:rPr lang="en-US" sz="1200" b="1" dirty="0" err="1" smtClean="0"/>
              <a:t>Euromicro</a:t>
            </a:r>
            <a:r>
              <a:rPr lang="en-US" sz="1200" b="1" dirty="0" smtClean="0"/>
              <a:t> Conference on Real-Time Systems, July 2013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C. Liu and J. Anderson, “An O(m) Analysis Technique for Supporting Real-Time Self-Suspending Task Systems,” Proc. of the 33rd IEEE Real-Time Systems Symposium, Dec. 2012. 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C. </a:t>
            </a:r>
            <a:r>
              <a:rPr lang="en-US" sz="1200" b="1" dirty="0" err="1" smtClean="0"/>
              <a:t>Kenna</a:t>
            </a:r>
            <a:r>
              <a:rPr lang="en-US" sz="1200" b="1" dirty="0" smtClean="0"/>
              <a:t>, J. Herman, B. Brandenburg, A. Mills, and J. Anderson, “Soft Real-Time on Multiprocessors: Are Analysis-Based Schedulers Really Worth It?,” Proc. of the 32nd IEEE Real-Time Systems Symposium, Dec. 2011.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J. Erickson, U. Devi, and S. </a:t>
            </a:r>
            <a:r>
              <a:rPr lang="en-US" sz="1200" b="1" dirty="0" err="1" smtClean="0"/>
              <a:t>Baruah</a:t>
            </a:r>
            <a:r>
              <a:rPr lang="en-US" sz="1200" b="1" dirty="0" smtClean="0"/>
              <a:t>, “Improved tardiness bounds for Global EDF,” Proc. of the 22nd </a:t>
            </a:r>
            <a:r>
              <a:rPr lang="en-US" sz="1200" b="1" dirty="0" err="1" smtClean="0"/>
              <a:t>Euromicro</a:t>
            </a:r>
            <a:r>
              <a:rPr lang="en-US" sz="1200" b="1" dirty="0" smtClean="0"/>
              <a:t> Conference on Real-Time Systems, July 2010.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C. Liu and J. Anderson, “Supporting Soft Real-Time DAG-based Systems on Multiprocessors with No Utilization Loss,” Proc. of the 31st IEEE Real-Time Systems Symposium, Dec. 2010.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A. </a:t>
            </a:r>
            <a:r>
              <a:rPr lang="en-US" sz="1200" b="1" dirty="0" err="1" smtClean="0"/>
              <a:t>Bastoni</a:t>
            </a:r>
            <a:r>
              <a:rPr lang="en-US" sz="1200" b="1" dirty="0" smtClean="0"/>
              <a:t>, B. Brandenburg, and J. Anderson, “An Empirical Comparison of Global, Partitioned, and Clustered Multiprocessor Real-Time Schedulers,” Proc. of the 31st IEEE Real-Time Systems Symposium, Dec. 2010.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H. </a:t>
            </a:r>
            <a:r>
              <a:rPr lang="en-US" sz="1200" b="1" dirty="0" err="1" smtClean="0"/>
              <a:t>Leontyev</a:t>
            </a:r>
            <a:r>
              <a:rPr lang="en-US" sz="1200" b="1" dirty="0" smtClean="0"/>
              <a:t> and J. Anderson, “Generalized Tardiness Bounds for Global Multiprocessor Scheduling,” Real-Time Systems (44)1: 26-71, Feb. 2010.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U. Devi and J. Anderson, “Tardiness Bounds under Global EDF Scheduling on a Multiprocessor,” Real-Time Systems 38(2): 133-189, Feb. 2008. </a:t>
            </a: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Illustrated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04194" y="2295142"/>
            <a:ext cx="7363143" cy="3538220"/>
            <a:chOff x="704194" y="2295142"/>
            <a:chExt cx="7363143" cy="3538220"/>
          </a:xfrm>
        </p:grpSpPr>
        <p:sp>
          <p:nvSpPr>
            <p:cNvPr id="9" name="Line 1"/>
            <p:cNvSpPr>
              <a:spLocks noChangeShapeType="1"/>
            </p:cNvSpPr>
            <p:nvPr/>
          </p:nvSpPr>
          <p:spPr bwMode="auto">
            <a:xfrm>
              <a:off x="4864714" y="2308477"/>
              <a:ext cx="2223" cy="3040380"/>
            </a:xfrm>
            <a:prstGeom prst="line">
              <a:avLst/>
            </a:prstGeom>
            <a:noFill/>
            <a:ln w="3672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4064614" y="5348857"/>
              <a:ext cx="1509078" cy="4845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60876" rIns="90000" bIns="45000"/>
            <a:lstStyle/>
            <a:p>
              <a:pPr>
                <a:tabLst>
                  <a:tab pos="723900" algn="l"/>
                </a:tabLst>
              </a:pPr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Deadline</a:t>
              </a:r>
            </a:p>
          </p:txBody>
        </p:sp>
        <p:sp>
          <p:nvSpPr>
            <p:cNvPr id="11" name="Line 3"/>
            <p:cNvSpPr>
              <a:spLocks noChangeShapeType="1"/>
            </p:cNvSpPr>
            <p:nvPr/>
          </p:nvSpPr>
          <p:spPr bwMode="auto">
            <a:xfrm>
              <a:off x="262443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4"/>
            <p:cNvSpPr>
              <a:spLocks noChangeShapeType="1"/>
            </p:cNvSpPr>
            <p:nvPr/>
          </p:nvSpPr>
          <p:spPr bwMode="auto">
            <a:xfrm>
              <a:off x="422463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390459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358455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326451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94447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4531339" y="2295142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230439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198435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166431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134427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>
              <a:off x="518475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550479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>
              <a:off x="582483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614487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646491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678495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0"/>
            <p:cNvSpPr>
              <a:spLocks noChangeShapeType="1"/>
            </p:cNvSpPr>
            <p:nvPr/>
          </p:nvSpPr>
          <p:spPr bwMode="auto">
            <a:xfrm>
              <a:off x="710499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>
              <a:off x="742503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>
              <a:off x="774507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>
              <a:off x="8065114" y="2308477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4"/>
            <p:cNvSpPr>
              <a:spLocks noChangeShapeType="1"/>
            </p:cNvSpPr>
            <p:nvPr/>
          </p:nvSpPr>
          <p:spPr bwMode="auto">
            <a:xfrm>
              <a:off x="1344274" y="5028817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>
              <a:off x="1344274" y="4228717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6"/>
            <p:cNvSpPr>
              <a:spLocks noChangeShapeType="1"/>
            </p:cNvSpPr>
            <p:nvPr/>
          </p:nvSpPr>
          <p:spPr bwMode="auto">
            <a:xfrm>
              <a:off x="1344274" y="3428617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7"/>
            <p:cNvSpPr>
              <a:spLocks noChangeShapeType="1"/>
            </p:cNvSpPr>
            <p:nvPr/>
          </p:nvSpPr>
          <p:spPr bwMode="auto">
            <a:xfrm>
              <a:off x="1344274" y="2628517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28"/>
            <p:cNvSpPr txBox="1">
              <a:spLocks noChangeArrowheads="1"/>
            </p:cNvSpPr>
            <p:nvPr/>
          </p:nvSpPr>
          <p:spPr bwMode="auto">
            <a:xfrm>
              <a:off x="704194" y="3588637"/>
              <a:ext cx="64008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2</a:t>
              </a:r>
            </a:p>
          </p:txBody>
        </p:sp>
        <p:sp>
          <p:nvSpPr>
            <p:cNvPr id="37" name="Text Box 29"/>
            <p:cNvSpPr txBox="1">
              <a:spLocks noChangeArrowheads="1"/>
            </p:cNvSpPr>
            <p:nvPr/>
          </p:nvSpPr>
          <p:spPr bwMode="auto">
            <a:xfrm>
              <a:off x="704194" y="4388737"/>
              <a:ext cx="65786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3</a:t>
              </a:r>
            </a:p>
          </p:txBody>
        </p:sp>
        <p:sp>
          <p:nvSpPr>
            <p:cNvPr id="38" name="Text Box 30"/>
            <p:cNvSpPr txBox="1">
              <a:spLocks noChangeArrowheads="1"/>
            </p:cNvSpPr>
            <p:nvPr/>
          </p:nvSpPr>
          <p:spPr bwMode="auto">
            <a:xfrm>
              <a:off x="704194" y="2788537"/>
              <a:ext cx="64008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1</a:t>
              </a:r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4864714" y="2948557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4864714" y="3748657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4864714" y="4548757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5504794" y="2948557"/>
              <a:ext cx="128016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</a:t>
              </a:r>
            </a:p>
          </p:txBody>
        </p:sp>
        <p:sp>
          <p:nvSpPr>
            <p:cNvPr id="43" name="Rectangle 35"/>
            <p:cNvSpPr>
              <a:spLocks noChangeArrowheads="1"/>
            </p:cNvSpPr>
            <p:nvPr/>
          </p:nvSpPr>
          <p:spPr bwMode="auto">
            <a:xfrm>
              <a:off x="5504794" y="3748657"/>
              <a:ext cx="128016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</a:t>
              </a:r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5504794" y="4548757"/>
              <a:ext cx="256032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3</a:t>
              </a:r>
            </a:p>
          </p:txBody>
        </p:sp>
        <p:sp>
          <p:nvSpPr>
            <p:cNvPr id="45" name="Oval 15"/>
            <p:cNvSpPr>
              <a:spLocks noChangeArrowheads="1"/>
            </p:cNvSpPr>
            <p:nvPr/>
          </p:nvSpPr>
          <p:spPr bwMode="auto">
            <a:xfrm>
              <a:off x="4761187" y="4014554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46" name="Oval 15"/>
            <p:cNvSpPr>
              <a:spLocks noChangeArrowheads="1"/>
            </p:cNvSpPr>
            <p:nvPr/>
          </p:nvSpPr>
          <p:spPr bwMode="auto">
            <a:xfrm>
              <a:off x="4761187" y="4813341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47" name="Oval 15"/>
            <p:cNvSpPr>
              <a:spLocks noChangeArrowheads="1"/>
            </p:cNvSpPr>
            <p:nvPr/>
          </p:nvSpPr>
          <p:spPr bwMode="auto">
            <a:xfrm>
              <a:off x="4761186" y="3215769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0" name="Line 37"/>
            <p:cNvSpPr>
              <a:spLocks noChangeShapeType="1"/>
            </p:cNvSpPr>
            <p:nvPr/>
          </p:nvSpPr>
          <p:spPr bwMode="auto">
            <a:xfrm>
              <a:off x="4864714" y="2788537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8"/>
            <p:cNvSpPr>
              <a:spLocks noChangeShapeType="1"/>
            </p:cNvSpPr>
            <p:nvPr/>
          </p:nvSpPr>
          <p:spPr bwMode="auto">
            <a:xfrm>
              <a:off x="4864714" y="3588637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9"/>
            <p:cNvSpPr>
              <a:spLocks noChangeShapeType="1"/>
            </p:cNvSpPr>
            <p:nvPr/>
          </p:nvSpPr>
          <p:spPr bwMode="auto">
            <a:xfrm>
              <a:off x="4864714" y="4388737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CVA Illustrated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5"/>
            <a:ext cx="8743950" cy="4114800"/>
          </a:xfrm>
        </p:spPr>
        <p:txBody>
          <a:bodyPr/>
          <a:lstStyle/>
          <a:p>
            <a:r>
              <a:rPr lang="en-US" dirty="0" smtClean="0"/>
              <a:t>Recall prior illustration of the </a:t>
            </a:r>
            <a:r>
              <a:rPr lang="en-US" dirty="0" smtClean="0">
                <a:solidFill>
                  <a:srgbClr val="C00000"/>
                </a:solidFill>
              </a:rPr>
              <a:t>original G-EDF analysis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04194" y="2715556"/>
            <a:ext cx="7363143" cy="3538220"/>
            <a:chOff x="704194" y="2715556"/>
            <a:chExt cx="7363143" cy="3538220"/>
          </a:xfrm>
        </p:grpSpPr>
        <p:sp>
          <p:nvSpPr>
            <p:cNvPr id="9" name="Line 1"/>
            <p:cNvSpPr>
              <a:spLocks noChangeShapeType="1"/>
            </p:cNvSpPr>
            <p:nvPr/>
          </p:nvSpPr>
          <p:spPr bwMode="auto">
            <a:xfrm>
              <a:off x="4864714" y="2728891"/>
              <a:ext cx="2223" cy="3040380"/>
            </a:xfrm>
            <a:prstGeom prst="line">
              <a:avLst/>
            </a:prstGeom>
            <a:noFill/>
            <a:ln w="3672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4064614" y="5769271"/>
              <a:ext cx="1509078" cy="4845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60876" rIns="90000" bIns="45000"/>
            <a:lstStyle/>
            <a:p>
              <a:pPr>
                <a:tabLst>
                  <a:tab pos="723900" algn="l"/>
                </a:tabLst>
              </a:pPr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Deadline</a:t>
              </a:r>
            </a:p>
          </p:txBody>
        </p:sp>
        <p:sp>
          <p:nvSpPr>
            <p:cNvPr id="11" name="Line 3"/>
            <p:cNvSpPr>
              <a:spLocks noChangeShapeType="1"/>
            </p:cNvSpPr>
            <p:nvPr/>
          </p:nvSpPr>
          <p:spPr bwMode="auto">
            <a:xfrm>
              <a:off x="262443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4"/>
            <p:cNvSpPr>
              <a:spLocks noChangeShapeType="1"/>
            </p:cNvSpPr>
            <p:nvPr/>
          </p:nvSpPr>
          <p:spPr bwMode="auto">
            <a:xfrm>
              <a:off x="422463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390459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358455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326451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94447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4531339" y="2715556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230439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198435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166431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134427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>
              <a:off x="518475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550479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>
              <a:off x="582483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614487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646491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678495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0"/>
            <p:cNvSpPr>
              <a:spLocks noChangeShapeType="1"/>
            </p:cNvSpPr>
            <p:nvPr/>
          </p:nvSpPr>
          <p:spPr bwMode="auto">
            <a:xfrm>
              <a:off x="710499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>
              <a:off x="742503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>
              <a:off x="774507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>
              <a:off x="8065114" y="2728891"/>
              <a:ext cx="2223" cy="304038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4"/>
            <p:cNvSpPr>
              <a:spLocks noChangeShapeType="1"/>
            </p:cNvSpPr>
            <p:nvPr/>
          </p:nvSpPr>
          <p:spPr bwMode="auto">
            <a:xfrm>
              <a:off x="1344274" y="5449231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>
              <a:off x="1344274" y="4649131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6"/>
            <p:cNvSpPr>
              <a:spLocks noChangeShapeType="1"/>
            </p:cNvSpPr>
            <p:nvPr/>
          </p:nvSpPr>
          <p:spPr bwMode="auto">
            <a:xfrm>
              <a:off x="1344274" y="3849031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7"/>
            <p:cNvSpPr>
              <a:spLocks noChangeShapeType="1"/>
            </p:cNvSpPr>
            <p:nvPr/>
          </p:nvSpPr>
          <p:spPr bwMode="auto">
            <a:xfrm>
              <a:off x="1344274" y="3048931"/>
              <a:ext cx="6720840" cy="2222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28"/>
            <p:cNvSpPr txBox="1">
              <a:spLocks noChangeArrowheads="1"/>
            </p:cNvSpPr>
            <p:nvPr/>
          </p:nvSpPr>
          <p:spPr bwMode="auto">
            <a:xfrm>
              <a:off x="704194" y="4009051"/>
              <a:ext cx="64008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2</a:t>
              </a:r>
            </a:p>
          </p:txBody>
        </p:sp>
        <p:sp>
          <p:nvSpPr>
            <p:cNvPr id="37" name="Text Box 29"/>
            <p:cNvSpPr txBox="1">
              <a:spLocks noChangeArrowheads="1"/>
            </p:cNvSpPr>
            <p:nvPr/>
          </p:nvSpPr>
          <p:spPr bwMode="auto">
            <a:xfrm>
              <a:off x="704194" y="4809151"/>
              <a:ext cx="65786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3</a:t>
              </a:r>
            </a:p>
          </p:txBody>
        </p:sp>
        <p:sp>
          <p:nvSpPr>
            <p:cNvPr id="38" name="Text Box 30"/>
            <p:cNvSpPr txBox="1">
              <a:spLocks noChangeArrowheads="1"/>
            </p:cNvSpPr>
            <p:nvPr/>
          </p:nvSpPr>
          <p:spPr bwMode="auto">
            <a:xfrm>
              <a:off x="704194" y="3208951"/>
              <a:ext cx="640080" cy="61118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1</a:t>
              </a:r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4864714" y="3368971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4864714" y="4169071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4864714" y="4969171"/>
              <a:ext cx="640080" cy="48006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/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5504794" y="3368971"/>
              <a:ext cx="128016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</a:t>
              </a:r>
            </a:p>
          </p:txBody>
        </p:sp>
        <p:sp>
          <p:nvSpPr>
            <p:cNvPr id="43" name="Rectangle 35"/>
            <p:cNvSpPr>
              <a:spLocks noChangeArrowheads="1"/>
            </p:cNvSpPr>
            <p:nvPr/>
          </p:nvSpPr>
          <p:spPr bwMode="auto">
            <a:xfrm>
              <a:off x="5504794" y="4169071"/>
              <a:ext cx="128016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</a:t>
              </a:r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5504794" y="4969171"/>
              <a:ext cx="2560320" cy="48006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3</a:t>
              </a:r>
            </a:p>
          </p:txBody>
        </p:sp>
        <p:sp>
          <p:nvSpPr>
            <p:cNvPr id="45" name="Oval 15"/>
            <p:cNvSpPr>
              <a:spLocks noChangeArrowheads="1"/>
            </p:cNvSpPr>
            <p:nvPr/>
          </p:nvSpPr>
          <p:spPr bwMode="auto">
            <a:xfrm>
              <a:off x="4771697" y="3625672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46" name="Oval 15"/>
            <p:cNvSpPr>
              <a:spLocks noChangeArrowheads="1"/>
            </p:cNvSpPr>
            <p:nvPr/>
          </p:nvSpPr>
          <p:spPr bwMode="auto">
            <a:xfrm>
              <a:off x="4771698" y="4424457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47" name="Oval 15"/>
            <p:cNvSpPr>
              <a:spLocks noChangeArrowheads="1"/>
            </p:cNvSpPr>
            <p:nvPr/>
          </p:nvSpPr>
          <p:spPr bwMode="auto">
            <a:xfrm>
              <a:off x="4771698" y="5223244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0" name="Line 37"/>
            <p:cNvSpPr>
              <a:spLocks noChangeShapeType="1"/>
            </p:cNvSpPr>
            <p:nvPr/>
          </p:nvSpPr>
          <p:spPr bwMode="auto">
            <a:xfrm>
              <a:off x="4864714" y="3208951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8"/>
            <p:cNvSpPr>
              <a:spLocks noChangeShapeType="1"/>
            </p:cNvSpPr>
            <p:nvPr/>
          </p:nvSpPr>
          <p:spPr bwMode="auto">
            <a:xfrm>
              <a:off x="4864714" y="4009051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9"/>
            <p:cNvSpPr>
              <a:spLocks noChangeShapeType="1"/>
            </p:cNvSpPr>
            <p:nvPr/>
          </p:nvSpPr>
          <p:spPr bwMode="auto">
            <a:xfrm>
              <a:off x="4864714" y="4809151"/>
              <a:ext cx="2223" cy="64008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CVA Illustrated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5"/>
            <a:ext cx="8743950" cy="4114800"/>
          </a:xfrm>
        </p:spPr>
        <p:txBody>
          <a:bodyPr/>
          <a:lstStyle/>
          <a:p>
            <a:r>
              <a:rPr lang="en-US" dirty="0" smtClean="0"/>
              <a:t>Here is the corresponding illustration when </a:t>
            </a:r>
            <a:r>
              <a:rPr lang="en-US" dirty="0" smtClean="0">
                <a:solidFill>
                  <a:srgbClr val="C00000"/>
                </a:solidFill>
              </a:rPr>
              <a:t>CVA</a:t>
            </a:r>
            <a:r>
              <a:rPr lang="en-US" dirty="0" smtClean="0"/>
              <a:t> is applied to G-EDF: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04088" y="2715768"/>
            <a:ext cx="7363143" cy="3535998"/>
            <a:chOff x="0" y="3292475"/>
            <a:chExt cx="5259388" cy="2525713"/>
          </a:xfrm>
        </p:grpSpPr>
        <p:sp>
          <p:nvSpPr>
            <p:cNvPr id="9" name="Line 40"/>
            <p:cNvSpPr>
              <a:spLocks noChangeShapeType="1"/>
            </p:cNvSpPr>
            <p:nvPr/>
          </p:nvSpPr>
          <p:spPr bwMode="auto">
            <a:xfrm>
              <a:off x="2971800" y="3300413"/>
              <a:ext cx="1588" cy="2171700"/>
            </a:xfrm>
            <a:prstGeom prst="line">
              <a:avLst/>
            </a:prstGeom>
            <a:noFill/>
            <a:ln w="3672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41"/>
            <p:cNvSpPr txBox="1">
              <a:spLocks noChangeArrowheads="1"/>
            </p:cNvSpPr>
            <p:nvPr/>
          </p:nvSpPr>
          <p:spPr bwMode="auto">
            <a:xfrm>
              <a:off x="2400300" y="5472113"/>
              <a:ext cx="1077913" cy="3460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60876" rIns="90000" bIns="45000"/>
            <a:lstStyle/>
            <a:p>
              <a:pPr>
                <a:tabLst>
                  <a:tab pos="723900" algn="l"/>
                </a:tabLst>
              </a:pPr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Deadline</a:t>
              </a:r>
            </a:p>
          </p:txBody>
        </p:sp>
        <p:sp>
          <p:nvSpPr>
            <p:cNvPr id="11" name="Line 42"/>
            <p:cNvSpPr>
              <a:spLocks noChangeShapeType="1"/>
            </p:cNvSpPr>
            <p:nvPr/>
          </p:nvSpPr>
          <p:spPr bwMode="auto">
            <a:xfrm>
              <a:off x="13716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43"/>
            <p:cNvSpPr>
              <a:spLocks noChangeShapeType="1"/>
            </p:cNvSpPr>
            <p:nvPr/>
          </p:nvSpPr>
          <p:spPr bwMode="auto">
            <a:xfrm>
              <a:off x="25146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44"/>
            <p:cNvSpPr>
              <a:spLocks noChangeShapeType="1"/>
            </p:cNvSpPr>
            <p:nvPr/>
          </p:nvSpPr>
          <p:spPr bwMode="auto">
            <a:xfrm>
              <a:off x="22860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45"/>
            <p:cNvSpPr>
              <a:spLocks noChangeShapeType="1"/>
            </p:cNvSpPr>
            <p:nvPr/>
          </p:nvSpPr>
          <p:spPr bwMode="auto">
            <a:xfrm>
              <a:off x="20574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46"/>
            <p:cNvSpPr>
              <a:spLocks noChangeShapeType="1"/>
            </p:cNvSpPr>
            <p:nvPr/>
          </p:nvSpPr>
          <p:spPr bwMode="auto">
            <a:xfrm>
              <a:off x="18288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47"/>
            <p:cNvSpPr>
              <a:spLocks noChangeShapeType="1"/>
            </p:cNvSpPr>
            <p:nvPr/>
          </p:nvSpPr>
          <p:spPr bwMode="auto">
            <a:xfrm>
              <a:off x="16002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48"/>
            <p:cNvSpPr>
              <a:spLocks noChangeShapeType="1"/>
            </p:cNvSpPr>
            <p:nvPr/>
          </p:nvSpPr>
          <p:spPr bwMode="auto">
            <a:xfrm>
              <a:off x="2733675" y="3292475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49"/>
            <p:cNvSpPr>
              <a:spLocks noChangeShapeType="1"/>
            </p:cNvSpPr>
            <p:nvPr/>
          </p:nvSpPr>
          <p:spPr bwMode="auto">
            <a:xfrm>
              <a:off x="11430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50"/>
            <p:cNvSpPr>
              <a:spLocks noChangeShapeType="1"/>
            </p:cNvSpPr>
            <p:nvPr/>
          </p:nvSpPr>
          <p:spPr bwMode="auto">
            <a:xfrm>
              <a:off x="9144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51"/>
            <p:cNvSpPr>
              <a:spLocks noChangeShapeType="1"/>
            </p:cNvSpPr>
            <p:nvPr/>
          </p:nvSpPr>
          <p:spPr bwMode="auto">
            <a:xfrm>
              <a:off x="6858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52"/>
            <p:cNvSpPr>
              <a:spLocks noChangeShapeType="1"/>
            </p:cNvSpPr>
            <p:nvPr/>
          </p:nvSpPr>
          <p:spPr bwMode="auto">
            <a:xfrm>
              <a:off x="4572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53"/>
            <p:cNvSpPr>
              <a:spLocks noChangeShapeType="1"/>
            </p:cNvSpPr>
            <p:nvPr/>
          </p:nvSpPr>
          <p:spPr bwMode="auto">
            <a:xfrm>
              <a:off x="32004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4"/>
            <p:cNvSpPr>
              <a:spLocks noChangeShapeType="1"/>
            </p:cNvSpPr>
            <p:nvPr/>
          </p:nvSpPr>
          <p:spPr bwMode="auto">
            <a:xfrm>
              <a:off x="34290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55"/>
            <p:cNvSpPr>
              <a:spLocks noChangeShapeType="1"/>
            </p:cNvSpPr>
            <p:nvPr/>
          </p:nvSpPr>
          <p:spPr bwMode="auto">
            <a:xfrm>
              <a:off x="36576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56"/>
            <p:cNvSpPr>
              <a:spLocks noChangeShapeType="1"/>
            </p:cNvSpPr>
            <p:nvPr/>
          </p:nvSpPr>
          <p:spPr bwMode="auto">
            <a:xfrm>
              <a:off x="38862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57"/>
            <p:cNvSpPr>
              <a:spLocks noChangeShapeType="1"/>
            </p:cNvSpPr>
            <p:nvPr/>
          </p:nvSpPr>
          <p:spPr bwMode="auto">
            <a:xfrm>
              <a:off x="41148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58"/>
            <p:cNvSpPr>
              <a:spLocks noChangeShapeType="1"/>
            </p:cNvSpPr>
            <p:nvPr/>
          </p:nvSpPr>
          <p:spPr bwMode="auto">
            <a:xfrm>
              <a:off x="43434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59"/>
            <p:cNvSpPr>
              <a:spLocks noChangeShapeType="1"/>
            </p:cNvSpPr>
            <p:nvPr/>
          </p:nvSpPr>
          <p:spPr bwMode="auto">
            <a:xfrm>
              <a:off x="45720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60"/>
            <p:cNvSpPr>
              <a:spLocks noChangeShapeType="1"/>
            </p:cNvSpPr>
            <p:nvPr/>
          </p:nvSpPr>
          <p:spPr bwMode="auto">
            <a:xfrm>
              <a:off x="48006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61"/>
            <p:cNvSpPr>
              <a:spLocks noChangeShapeType="1"/>
            </p:cNvSpPr>
            <p:nvPr/>
          </p:nvSpPr>
          <p:spPr bwMode="auto">
            <a:xfrm>
              <a:off x="50292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62"/>
            <p:cNvSpPr>
              <a:spLocks noChangeShapeType="1"/>
            </p:cNvSpPr>
            <p:nvPr/>
          </p:nvSpPr>
          <p:spPr bwMode="auto">
            <a:xfrm>
              <a:off x="5257800" y="3300413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63"/>
            <p:cNvSpPr>
              <a:spLocks noChangeShapeType="1"/>
            </p:cNvSpPr>
            <p:nvPr/>
          </p:nvSpPr>
          <p:spPr bwMode="auto">
            <a:xfrm>
              <a:off x="457200" y="5243513"/>
              <a:ext cx="48006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64"/>
            <p:cNvSpPr>
              <a:spLocks noChangeShapeType="1"/>
            </p:cNvSpPr>
            <p:nvPr/>
          </p:nvSpPr>
          <p:spPr bwMode="auto">
            <a:xfrm>
              <a:off x="457200" y="4672013"/>
              <a:ext cx="48006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65"/>
            <p:cNvSpPr>
              <a:spLocks noChangeShapeType="1"/>
            </p:cNvSpPr>
            <p:nvPr/>
          </p:nvSpPr>
          <p:spPr bwMode="auto">
            <a:xfrm>
              <a:off x="457200" y="4100513"/>
              <a:ext cx="48006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66"/>
            <p:cNvSpPr>
              <a:spLocks noChangeShapeType="1"/>
            </p:cNvSpPr>
            <p:nvPr/>
          </p:nvSpPr>
          <p:spPr bwMode="auto">
            <a:xfrm>
              <a:off x="457200" y="3529013"/>
              <a:ext cx="48006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67"/>
            <p:cNvSpPr txBox="1">
              <a:spLocks noChangeArrowheads="1"/>
            </p:cNvSpPr>
            <p:nvPr/>
          </p:nvSpPr>
          <p:spPr bwMode="auto">
            <a:xfrm>
              <a:off x="0" y="4214813"/>
              <a:ext cx="457200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2</a:t>
              </a:r>
            </a:p>
          </p:txBody>
        </p:sp>
        <p:sp>
          <p:nvSpPr>
            <p:cNvPr id="37" name="Text Box 68"/>
            <p:cNvSpPr txBox="1">
              <a:spLocks noChangeArrowheads="1"/>
            </p:cNvSpPr>
            <p:nvPr/>
          </p:nvSpPr>
          <p:spPr bwMode="auto">
            <a:xfrm>
              <a:off x="0" y="4786313"/>
              <a:ext cx="469900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3</a:t>
              </a:r>
            </a:p>
          </p:txBody>
        </p:sp>
        <p:sp>
          <p:nvSpPr>
            <p:cNvPr id="38" name="Text Box 69"/>
            <p:cNvSpPr txBox="1">
              <a:spLocks noChangeArrowheads="1"/>
            </p:cNvSpPr>
            <p:nvPr/>
          </p:nvSpPr>
          <p:spPr bwMode="auto">
            <a:xfrm>
              <a:off x="0" y="3643313"/>
              <a:ext cx="457200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τ</a:t>
              </a:r>
              <a:r>
                <a:rPr lang="en-US" baseline="-33000">
                  <a:solidFill>
                    <a:srgbClr val="000000"/>
                  </a:solidFill>
                  <a:latin typeface="Times New Roman" pitchFamily="16" charset="0"/>
                  <a:cs typeface="Times New Roman" pitchFamily="16" charset="0"/>
                </a:rPr>
                <a:t>1</a:t>
              </a:r>
            </a:p>
          </p:txBody>
        </p:sp>
        <p:sp>
          <p:nvSpPr>
            <p:cNvPr id="39" name="Rectangle 70"/>
            <p:cNvSpPr>
              <a:spLocks noChangeArrowheads="1"/>
            </p:cNvSpPr>
            <p:nvPr/>
          </p:nvSpPr>
          <p:spPr bwMode="auto">
            <a:xfrm>
              <a:off x="1828800" y="3757613"/>
              <a:ext cx="16002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</a:t>
              </a:r>
            </a:p>
          </p:txBody>
        </p:sp>
        <p:sp>
          <p:nvSpPr>
            <p:cNvPr id="40" name="Rectangle 71"/>
            <p:cNvSpPr>
              <a:spLocks noChangeArrowheads="1"/>
            </p:cNvSpPr>
            <p:nvPr/>
          </p:nvSpPr>
          <p:spPr bwMode="auto">
            <a:xfrm>
              <a:off x="1828800" y="4329113"/>
              <a:ext cx="16002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</a:t>
              </a:r>
            </a:p>
          </p:txBody>
        </p:sp>
        <p:sp>
          <p:nvSpPr>
            <p:cNvPr id="41" name="Rectangle 72"/>
            <p:cNvSpPr>
              <a:spLocks noChangeArrowheads="1"/>
            </p:cNvSpPr>
            <p:nvPr/>
          </p:nvSpPr>
          <p:spPr bwMode="auto">
            <a:xfrm>
              <a:off x="1828800" y="4900613"/>
              <a:ext cx="11430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x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3</a:t>
              </a:r>
            </a:p>
          </p:txBody>
        </p:sp>
        <p:sp>
          <p:nvSpPr>
            <p:cNvPr id="42" name="Rectangle 73"/>
            <p:cNvSpPr>
              <a:spLocks noChangeArrowheads="1"/>
            </p:cNvSpPr>
            <p:nvPr/>
          </p:nvSpPr>
          <p:spPr bwMode="auto">
            <a:xfrm>
              <a:off x="3429000" y="3757613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</a:t>
              </a:r>
            </a:p>
          </p:txBody>
        </p:sp>
        <p:sp>
          <p:nvSpPr>
            <p:cNvPr id="43" name="Rectangle 74"/>
            <p:cNvSpPr>
              <a:spLocks noChangeArrowheads="1"/>
            </p:cNvSpPr>
            <p:nvPr/>
          </p:nvSpPr>
          <p:spPr bwMode="auto">
            <a:xfrm>
              <a:off x="3429000" y="4329113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</a:t>
              </a:r>
            </a:p>
          </p:txBody>
        </p:sp>
        <p:sp>
          <p:nvSpPr>
            <p:cNvPr id="44" name="Rectangle 75"/>
            <p:cNvSpPr>
              <a:spLocks noChangeArrowheads="1"/>
            </p:cNvSpPr>
            <p:nvPr/>
          </p:nvSpPr>
          <p:spPr bwMode="auto">
            <a:xfrm>
              <a:off x="2971800" y="4900613"/>
              <a:ext cx="18288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108000" tIns="77112" rIns="108000" bIns="63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sz="1600" i="1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</a:t>
              </a:r>
              <a:r>
                <a:rPr lang="en-US" sz="1600" i="1" baseline="-3300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3</a:t>
              </a:r>
            </a:p>
          </p:txBody>
        </p:sp>
        <p:sp>
          <p:nvSpPr>
            <p:cNvPr id="45" name="Line 79"/>
            <p:cNvSpPr>
              <a:spLocks noChangeShapeType="1"/>
            </p:cNvSpPr>
            <p:nvPr/>
          </p:nvSpPr>
          <p:spPr bwMode="auto">
            <a:xfrm>
              <a:off x="2971800" y="3643313"/>
              <a:ext cx="1588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80"/>
            <p:cNvSpPr>
              <a:spLocks noChangeShapeType="1"/>
            </p:cNvSpPr>
            <p:nvPr/>
          </p:nvSpPr>
          <p:spPr bwMode="auto">
            <a:xfrm>
              <a:off x="2971800" y="4214813"/>
              <a:ext cx="1588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81"/>
            <p:cNvSpPr>
              <a:spLocks noChangeShapeType="1"/>
            </p:cNvSpPr>
            <p:nvPr/>
          </p:nvSpPr>
          <p:spPr bwMode="auto">
            <a:xfrm>
              <a:off x="2971800" y="4786313"/>
              <a:ext cx="1588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Oval 15"/>
          <p:cNvSpPr>
            <a:spLocks noChangeArrowheads="1"/>
          </p:cNvSpPr>
          <p:nvPr/>
        </p:nvSpPr>
        <p:spPr bwMode="auto">
          <a:xfrm>
            <a:off x="3163614" y="3636182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51" name="Oval 15"/>
          <p:cNvSpPr>
            <a:spLocks noChangeArrowheads="1"/>
          </p:cNvSpPr>
          <p:nvPr/>
        </p:nvSpPr>
        <p:spPr bwMode="auto">
          <a:xfrm>
            <a:off x="3163615" y="4434967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  <p:sp>
        <p:nvSpPr>
          <p:cNvPr id="52" name="Oval 15"/>
          <p:cNvSpPr>
            <a:spLocks noChangeArrowheads="1"/>
          </p:cNvSpPr>
          <p:nvPr/>
        </p:nvSpPr>
        <p:spPr bwMode="auto">
          <a:xfrm>
            <a:off x="3163615" y="5233754"/>
            <a:ext cx="204781" cy="20478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These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239915"/>
            <a:ext cx="9144000" cy="4114800"/>
          </a:xfrm>
        </p:spPr>
        <p:txBody>
          <a:bodyPr/>
          <a:lstStyle/>
          <a:p>
            <a:r>
              <a:rPr lang="en-US" dirty="0" smtClean="0"/>
              <a:t>These tardiness bounds all depend on the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err="1" smtClean="0"/>
              <a:t>’s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 fact, </a:t>
            </a:r>
            <a:r>
              <a:rPr lang="en-US" dirty="0" smtClean="0">
                <a:solidFill>
                  <a:srgbClr val="C00000"/>
                </a:solidFill>
              </a:rPr>
              <a:t>tardiness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 0 as max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 0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ym typeface="Symbol"/>
              </a:rPr>
              <a:t> tardiness can be decreased via “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job slicing</a:t>
            </a:r>
            <a:r>
              <a:rPr lang="en-US" dirty="0" smtClean="0">
                <a:sym typeface="Symbol"/>
              </a:rPr>
              <a:t>.”</a:t>
            </a:r>
          </a:p>
          <a:p>
            <a:pPr lvl="1"/>
            <a:r>
              <a:rPr lang="en-US" dirty="0" smtClean="0">
                <a:sym typeface="Symbol"/>
              </a:rPr>
              <a:t>E.g.,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(4,10) </a:t>
            </a:r>
            <a:r>
              <a:rPr lang="en-US" dirty="0" smtClean="0">
                <a:sym typeface="Symbol"/>
              </a:rPr>
              <a:t>becomes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(2,5)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ym typeface="Symbol"/>
              </a:rPr>
              <a:t>[Erickson &amp; Anderson ‘13] showed that job slicing commonly reduces tardiness bounds by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25% to 80%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In this work, slicing was done </a:t>
            </a:r>
            <a:r>
              <a:rPr lang="en-US" dirty="0" err="1" smtClean="0">
                <a:sym typeface="Symbol"/>
              </a:rPr>
              <a:t>w.r.t</a:t>
            </a:r>
            <a:r>
              <a:rPr lang="en-US" dirty="0" smtClean="0">
                <a:sym typeface="Symbol"/>
              </a:rPr>
              <a:t>. to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budget allocations</a:t>
            </a:r>
            <a:r>
              <a:rPr lang="en-US" dirty="0" smtClean="0">
                <a:sym typeface="Symbol"/>
              </a:rPr>
              <a:t> and complications such as increased overheads and critical sections were considered.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Suspensions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3520"/>
            <a:ext cx="7848600" cy="4114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Easy Approach: </a:t>
            </a:r>
            <a:r>
              <a:rPr lang="en-US" dirty="0" smtClean="0"/>
              <a:t>Analytically treat suspension time as computation time.</a:t>
            </a:r>
          </a:p>
          <a:p>
            <a:pPr lvl="1"/>
            <a:r>
              <a:rPr lang="en-US" dirty="0" smtClean="0"/>
              <a:t>This is </a:t>
            </a:r>
            <a:r>
              <a:rPr lang="en-US" i="1" dirty="0" smtClean="0">
                <a:solidFill>
                  <a:srgbClr val="C00000"/>
                </a:solidFill>
              </a:rPr>
              <a:t>safe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Intuitively, job completion times can only move to the right.</a:t>
            </a:r>
          </a:p>
          <a:p>
            <a:pPr lvl="1"/>
            <a:r>
              <a:rPr lang="en-US" dirty="0" smtClean="0"/>
              <a:t>But </a:t>
            </a:r>
            <a:r>
              <a:rPr lang="en-US" dirty="0" smtClean="0">
                <a:solidFill>
                  <a:srgbClr val="C00000"/>
                </a:solidFill>
              </a:rPr>
              <a:t>utilization loss is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(n)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Better Approach: </a:t>
            </a:r>
            <a:r>
              <a:rPr lang="en-US" dirty="0" smtClean="0"/>
              <a:t>Only selectively treat some suspensions as computation time.</a:t>
            </a:r>
          </a:p>
          <a:p>
            <a:pPr lvl="1"/>
            <a:r>
              <a:rPr lang="en-US" dirty="0" smtClean="0"/>
              <a:t>Can improve utilization loss to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(m)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We’ll skip the details…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Compliant Vector Analysis</a:t>
            </a:r>
            <a:br>
              <a:rPr lang="en-US" dirty="0" smtClean="0"/>
            </a:br>
            <a:r>
              <a:rPr lang="en-US" dirty="0" smtClean="0"/>
              <a:t>(CVA)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4"/>
            <a:ext cx="8743950" cy="5114925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New twist: </a:t>
            </a:r>
            <a:r>
              <a:rPr lang="en-US" dirty="0" smtClean="0"/>
              <a:t>Instead of a single x, we have an </a:t>
            </a:r>
            <a:r>
              <a:rPr lang="en-US" dirty="0" smtClean="0">
                <a:solidFill>
                  <a:srgbClr val="C00000"/>
                </a:solidFill>
              </a:rPr>
              <a:t>x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per each task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Generalizing the prior analysis to an </a:t>
            </a:r>
            <a:r>
              <a:rPr lang="en-US" u="sng" dirty="0" smtClean="0">
                <a:sym typeface="Symbol"/>
              </a:rPr>
              <a:t>arbitrary GEL algorithm</a:t>
            </a:r>
            <a:r>
              <a:rPr lang="en-US" dirty="0" smtClean="0">
                <a:sym typeface="Symbol"/>
              </a:rPr>
              <a:t>, each task 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’s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response time </a:t>
            </a:r>
            <a:r>
              <a:rPr lang="en-US" dirty="0" smtClean="0">
                <a:sym typeface="Symbol"/>
              </a:rPr>
              <a:t>will be at most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 (instead of T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+ x + </a:t>
            </a:r>
            <a:r>
              <a:rPr lang="en-US" dirty="0" err="1" smtClean="0">
                <a:sym typeface="Symbol"/>
              </a:rPr>
              <a:t>C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).</a:t>
            </a:r>
          </a:p>
          <a:p>
            <a:r>
              <a:rPr lang="en-US" dirty="0" smtClean="0">
                <a:sym typeface="Symbol"/>
              </a:rPr>
              <a:t>Define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dirty="0" smtClean="0">
                <a:sym typeface="Symbol"/>
              </a:rPr>
              <a:t> as the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vector x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,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, …,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n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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b="1" dirty="0" smtClean="0">
                <a:solidFill>
                  <a:srgbClr val="C00000"/>
                </a:solidFill>
                <a:sym typeface="Symbol"/>
              </a:rPr>
              <a:t>Our goal: </a:t>
            </a:r>
            <a:r>
              <a:rPr lang="en-US" u="sng" dirty="0" smtClean="0">
                <a:sym typeface="Symbol"/>
              </a:rPr>
              <a:t>Find x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b="1" dirty="0" smtClean="0">
                <a:sym typeface="Symbol"/>
              </a:rPr>
              <a:t>Note:</a:t>
            </a:r>
            <a:r>
              <a:rPr lang="en-US" dirty="0" smtClean="0">
                <a:sym typeface="Symbol"/>
              </a:rPr>
              <a:t> We assume all PPs are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reduced by min(Y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</a:t>
            </a:r>
            <a:r>
              <a:rPr lang="en-US" dirty="0" smtClean="0">
                <a:sym typeface="Symbol"/>
              </a:rPr>
              <a:t>, as this improves the analysis without changing the schedule.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(Vector) 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4"/>
            <a:ext cx="8743950" cy="5114925"/>
          </a:xfrm>
        </p:spPr>
        <p:txBody>
          <a:bodyPr/>
          <a:lstStyle/>
          <a:p>
            <a:r>
              <a:rPr lang="en-US" dirty="0" smtClean="0"/>
              <a:t>[Erickson et. al ‘10] showed that there exists a constant </a:t>
            </a:r>
            <a:r>
              <a:rPr lang="en-US" dirty="0" smtClean="0">
                <a:solidFill>
                  <a:srgbClr val="C00000"/>
                </a:solidFill>
              </a:rPr>
              <a:t>s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C00000"/>
                </a:solidFill>
              </a:rPr>
              <a:t>x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= v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(s)</a:t>
            </a:r>
            <a:r>
              <a:rPr lang="en-US" dirty="0" smtClean="0"/>
              <a:t>, where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New goal: </a:t>
            </a:r>
            <a:r>
              <a:rPr lang="en-US" u="sng" dirty="0" smtClean="0"/>
              <a:t>Find s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aphicFrame>
        <p:nvGraphicFramePr>
          <p:cNvPr id="3074" name="Object 26"/>
          <p:cNvGraphicFramePr>
            <a:graphicFrameLocks noChangeAspect="1"/>
          </p:cNvGraphicFramePr>
          <p:nvPr/>
        </p:nvGraphicFramePr>
        <p:xfrm>
          <a:off x="3001963" y="2763838"/>
          <a:ext cx="2608262" cy="1141412"/>
        </p:xfrm>
        <a:graphic>
          <a:graphicData uri="http://schemas.openxmlformats.org/presentationml/2006/ole">
            <p:oleObj spid="_x0000_s131074" name="Equation" r:id="rId3" imgW="901723" imgH="39353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4"/>
            <a:ext cx="8743950" cy="5114925"/>
          </a:xfrm>
        </p:spPr>
        <p:txBody>
          <a:bodyPr/>
          <a:lstStyle/>
          <a:p>
            <a:r>
              <a:rPr lang="en-US" dirty="0" smtClean="0"/>
              <a:t>[Erickson et. al ‘10] showed that </a:t>
            </a:r>
            <a:r>
              <a:rPr lang="en-US" dirty="0" smtClean="0">
                <a:solidFill>
                  <a:srgbClr val="C00000"/>
                </a:solidFill>
              </a:rPr>
              <a:t>s</a:t>
            </a:r>
            <a:r>
              <a:rPr lang="en-US" dirty="0" smtClean="0"/>
              <a:t> is given by </a:t>
            </a:r>
            <a:r>
              <a:rPr lang="en-US" dirty="0" smtClean="0">
                <a:solidFill>
                  <a:srgbClr val="C00000"/>
                </a:solidFill>
              </a:rPr>
              <a:t>G(s) + S(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)</a:t>
            </a:r>
            <a:r>
              <a:rPr lang="en-US" dirty="0" smtClean="0">
                <a:sym typeface="Symbol"/>
              </a:rPr>
              <a:t>, where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</a:t>
            </a:r>
            <a:r>
              <a:rPr lang="en-US" dirty="0" smtClean="0"/>
              <a:t> can be computed by finding the </a:t>
            </a:r>
            <a:r>
              <a:rPr lang="en-US" u="sng" dirty="0" smtClean="0"/>
              <a:t>zero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C00000"/>
                </a:solidFill>
              </a:rPr>
              <a:t>M(s) = G(s) + S(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)  s </a:t>
            </a:r>
            <a:r>
              <a:rPr lang="en-US" dirty="0" smtClean="0">
                <a:sym typeface="Symbol"/>
              </a:rPr>
              <a:t>(which is unique).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aphicFrame>
        <p:nvGraphicFramePr>
          <p:cNvPr id="3074" name="Object 26"/>
          <p:cNvGraphicFramePr>
            <a:graphicFrameLocks noChangeAspect="1"/>
          </p:cNvGraphicFramePr>
          <p:nvPr/>
        </p:nvGraphicFramePr>
        <p:xfrm>
          <a:off x="2271713" y="2489200"/>
          <a:ext cx="4418012" cy="2921000"/>
        </p:xfrm>
        <a:graphic>
          <a:graphicData uri="http://schemas.openxmlformats.org/presentationml/2006/ole">
            <p:oleObj spid="_x0000_s132098" name="Equation" r:id="rId3" imgW="1866280" imgH="1231877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00174"/>
            <a:ext cx="9029700" cy="5114925"/>
          </a:xfrm>
        </p:spPr>
        <p:txBody>
          <a:bodyPr/>
          <a:lstStyle/>
          <a:p>
            <a:r>
              <a:rPr lang="en-US" sz="2800" dirty="0" smtClean="0"/>
              <a:t>Assuming </a:t>
            </a:r>
            <a:r>
              <a:rPr lang="en-US" sz="2800" dirty="0" smtClean="0">
                <a:solidFill>
                  <a:srgbClr val="C00000"/>
                </a:solidFill>
              </a:rPr>
              <a:t>G-EDF</a:t>
            </a:r>
            <a:r>
              <a:rPr lang="en-US" sz="2800" dirty="0" smtClean="0"/>
              <a:t>, Y</a:t>
            </a:r>
            <a:r>
              <a:rPr lang="en-US" sz="2800" baseline="-25000" dirty="0" smtClean="0"/>
              <a:t>1 </a:t>
            </a:r>
            <a:r>
              <a:rPr lang="en-US" sz="2800" dirty="0" smtClean="0"/>
              <a:t>=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5, and                                 Y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 = 20, but reducing by </a:t>
            </a:r>
            <a:r>
              <a:rPr lang="en-US" sz="2800" dirty="0" err="1" smtClean="0"/>
              <a:t>Y</a:t>
            </a:r>
            <a:r>
              <a:rPr lang="en-US" sz="2800" baseline="-25000" dirty="0" err="1" smtClean="0"/>
              <a:t>min</a:t>
            </a:r>
            <a:r>
              <a:rPr lang="en-US" sz="2800" dirty="0" smtClean="0"/>
              <a:t> gives,                             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1</a:t>
            </a:r>
            <a:r>
              <a:rPr lang="en-US" sz="2800" dirty="0" smtClean="0">
                <a:solidFill>
                  <a:srgbClr val="C00000"/>
                </a:solidFill>
              </a:rPr>
              <a:t> =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sz="2800" dirty="0" smtClean="0">
                <a:solidFill>
                  <a:srgbClr val="C00000"/>
                </a:solidFill>
              </a:rPr>
              <a:t> = 0</a:t>
            </a:r>
            <a:r>
              <a:rPr lang="en-US" sz="2800" dirty="0" smtClean="0"/>
              <a:t>, and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3</a:t>
            </a:r>
            <a:r>
              <a:rPr lang="en-US" sz="2800" dirty="0" smtClean="0">
                <a:solidFill>
                  <a:srgbClr val="C00000"/>
                </a:solidFill>
              </a:rPr>
              <a:t> = 15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S</a:t>
            </a:r>
            <a:r>
              <a:rPr lang="en-US" sz="2800" baseline="-25000" dirty="0" smtClean="0">
                <a:solidFill>
                  <a:srgbClr val="C00000"/>
                </a:solidFill>
              </a:rPr>
              <a:t>1</a:t>
            </a:r>
            <a:r>
              <a:rPr lang="en-US" sz="2800" dirty="0" smtClean="0">
                <a:solidFill>
                  <a:srgbClr val="C00000"/>
                </a:solidFill>
              </a:rPr>
              <a:t> = S</a:t>
            </a:r>
            <a:r>
              <a:rPr lang="en-US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sz="2800" dirty="0" smtClean="0">
                <a:solidFill>
                  <a:srgbClr val="C00000"/>
                </a:solidFill>
              </a:rPr>
              <a:t> = 4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(1  0) = 4</a:t>
            </a:r>
            <a:r>
              <a:rPr lang="en-US" sz="2800" dirty="0" smtClean="0">
                <a:sym typeface="Symbol"/>
              </a:rPr>
              <a:t>,                                                       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8(1  (15/20)) = 2</a:t>
            </a:r>
            <a:r>
              <a:rPr lang="en-US" sz="2800" dirty="0" smtClean="0">
                <a:sym typeface="Symbol"/>
              </a:rPr>
              <a:t>, and                                      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S() = 4 + 4 + 2 = 10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ym typeface="Symbol"/>
              </a:rPr>
              <a:t>The summand for G(s) is maximized either when </a:t>
            </a:r>
            <a:r>
              <a:rPr lang="en-US" sz="2800" dirty="0" err="1" smtClean="0">
                <a:sym typeface="Symbol"/>
              </a:rPr>
              <a:t>i</a:t>
            </a:r>
            <a:r>
              <a:rPr lang="en-US" sz="2800" dirty="0" smtClean="0">
                <a:sym typeface="Symbol"/>
              </a:rPr>
              <a:t> = 1 or 2 or when </a:t>
            </a:r>
            <a:r>
              <a:rPr lang="en-US" sz="2800" dirty="0" err="1" smtClean="0">
                <a:sym typeface="Symbol"/>
              </a:rPr>
              <a:t>i</a:t>
            </a:r>
            <a:r>
              <a:rPr lang="en-US" sz="2800" dirty="0" smtClean="0">
                <a:sym typeface="Symbol"/>
              </a:rPr>
              <a:t> = 3.  After some simplification,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G(s) = max((2s  8)/5, (s + 22)/5)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ym typeface="Symbol"/>
              </a:rPr>
              <a:t>Now, we have completely characterized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M(s)</a:t>
            </a:r>
            <a:r>
              <a:rPr lang="en-US" sz="2800" dirty="0" smtClean="0">
                <a:sym typeface="Symbol"/>
              </a:rPr>
              <a:t> and its zero of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 = 18 </a:t>
            </a:r>
            <a:r>
              <a:rPr lang="en-US" sz="2800" dirty="0" smtClean="0">
                <a:sym typeface="Symbol"/>
              </a:rPr>
              <a:t>can be computed.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9" name="Rectangle 8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307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3122" name="Equation" r:id="rId3" imgW="2425172" imgH="1866280" progId="Equation.3">
                <p:embed/>
              </p:oleObj>
            </a:graphicData>
          </a:graphic>
        </p:graphicFrame>
        <p:sp>
          <p:nvSpPr>
            <p:cNvPr id="10" name="TextBox 9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00174"/>
            <a:ext cx="9144000" cy="5114925"/>
          </a:xfrm>
        </p:spPr>
        <p:txBody>
          <a:bodyPr/>
          <a:lstStyle/>
          <a:p>
            <a:r>
              <a:rPr lang="en-US" sz="2800" dirty="0" smtClean="0"/>
              <a:t>Assuming </a:t>
            </a:r>
            <a:r>
              <a:rPr lang="en-US" sz="2800" dirty="0" smtClean="0">
                <a:solidFill>
                  <a:srgbClr val="C00000"/>
                </a:solidFill>
              </a:rPr>
              <a:t>G-EDF</a:t>
            </a:r>
            <a:r>
              <a:rPr lang="en-US" sz="2800" dirty="0" smtClean="0"/>
              <a:t>, Y</a:t>
            </a:r>
            <a:r>
              <a:rPr lang="en-US" sz="2800" baseline="-25000" dirty="0" smtClean="0"/>
              <a:t>1 </a:t>
            </a:r>
            <a:r>
              <a:rPr lang="en-US" sz="2800" dirty="0" smtClean="0"/>
              <a:t>=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5, and                                 Y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 = 20, but reducing by </a:t>
            </a:r>
            <a:r>
              <a:rPr lang="en-US" sz="2800" dirty="0" err="1" smtClean="0"/>
              <a:t>Y</a:t>
            </a:r>
            <a:r>
              <a:rPr lang="en-US" sz="2800" baseline="-25000" dirty="0" err="1" smtClean="0"/>
              <a:t>min</a:t>
            </a:r>
            <a:r>
              <a:rPr lang="en-US" sz="2800" dirty="0" smtClean="0"/>
              <a:t> gives,                             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1</a:t>
            </a:r>
            <a:r>
              <a:rPr lang="en-US" sz="2800" dirty="0" smtClean="0">
                <a:solidFill>
                  <a:srgbClr val="C00000"/>
                </a:solidFill>
              </a:rPr>
              <a:t> =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sz="2800" dirty="0" smtClean="0">
                <a:solidFill>
                  <a:srgbClr val="C00000"/>
                </a:solidFill>
              </a:rPr>
              <a:t> = 0</a:t>
            </a:r>
            <a:r>
              <a:rPr lang="en-US" sz="2800" dirty="0" smtClean="0"/>
              <a:t>, and </a:t>
            </a:r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en-US" sz="2800" baseline="-25000" dirty="0" smtClean="0">
                <a:solidFill>
                  <a:srgbClr val="C00000"/>
                </a:solidFill>
              </a:rPr>
              <a:t>3</a:t>
            </a:r>
            <a:r>
              <a:rPr lang="en-US" sz="2800" dirty="0" smtClean="0">
                <a:solidFill>
                  <a:srgbClr val="C00000"/>
                </a:solidFill>
              </a:rPr>
              <a:t> = 15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S</a:t>
            </a:r>
            <a:r>
              <a:rPr lang="en-US" sz="2800" baseline="-25000" dirty="0" smtClean="0">
                <a:solidFill>
                  <a:srgbClr val="C00000"/>
                </a:solidFill>
              </a:rPr>
              <a:t>1</a:t>
            </a:r>
            <a:r>
              <a:rPr lang="en-US" sz="2800" dirty="0" smtClean="0">
                <a:solidFill>
                  <a:srgbClr val="C00000"/>
                </a:solidFill>
              </a:rPr>
              <a:t> = S</a:t>
            </a:r>
            <a:r>
              <a:rPr lang="en-US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sz="2800" dirty="0" smtClean="0">
                <a:solidFill>
                  <a:srgbClr val="C00000"/>
                </a:solidFill>
              </a:rPr>
              <a:t> = 4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(1  0) = 4</a:t>
            </a:r>
            <a:r>
              <a:rPr lang="en-US" sz="2800" dirty="0" smtClean="0">
                <a:sym typeface="Symbol"/>
              </a:rPr>
              <a:t>,                                                       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8(1  (15/20)) = 2</a:t>
            </a:r>
            <a:r>
              <a:rPr lang="en-US" sz="2800" dirty="0" smtClean="0">
                <a:sym typeface="Symbol"/>
              </a:rPr>
              <a:t>, and                                      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S() = 4 + 4 + 2 = 10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  <a:sym typeface="Symbol"/>
              </a:rPr>
              <a:t>G(s) = max((2s  8)/5, (s + 22)/5)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ym typeface="Symbol"/>
              </a:rPr>
              <a:t>The zero of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M(s)</a:t>
            </a:r>
            <a:r>
              <a:rPr lang="en-US" sz="2800" dirty="0" smtClean="0">
                <a:sym typeface="Symbol"/>
              </a:rPr>
              <a:t> is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s = 18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ym typeface="Symbol"/>
              </a:rPr>
              <a:t>Thus,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x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(18  4)/2 = 7 </a:t>
            </a:r>
            <a:r>
              <a:rPr lang="en-US" sz="2800" dirty="0" smtClean="0">
                <a:sym typeface="Symbol"/>
              </a:rPr>
              <a:t>and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x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(18  8)/2 = 5</a:t>
            </a:r>
            <a:r>
              <a:rPr lang="en-US" sz="2800" dirty="0" smtClean="0">
                <a:sym typeface="Symbol"/>
              </a:rPr>
              <a:t>.</a:t>
            </a:r>
          </a:p>
          <a:p>
            <a:r>
              <a:rPr lang="en-US" sz="2800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&amp; 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have </a:t>
            </a:r>
            <a:r>
              <a:rPr lang="en-US" sz="2800" u="sng" dirty="0" smtClean="0">
                <a:sym typeface="Symbol"/>
              </a:rPr>
              <a:t>resp. time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sz="2800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sz="2800" dirty="0" err="1" smtClean="0">
                <a:solidFill>
                  <a:srgbClr val="C00000"/>
                </a:solidFill>
                <a:sym typeface="Symbol"/>
              </a:rPr>
              <a:t>+x</a:t>
            </a:r>
            <a:r>
              <a:rPr lang="en-US" sz="2800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sz="2800" dirty="0" err="1" smtClean="0">
                <a:solidFill>
                  <a:srgbClr val="C00000"/>
                </a:solidFill>
                <a:sym typeface="Symbol"/>
              </a:rPr>
              <a:t>+C</a:t>
            </a:r>
            <a:r>
              <a:rPr lang="en-US" sz="2800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0+7+4 = 11 </a:t>
            </a:r>
            <a:r>
              <a:rPr lang="en-US" sz="2800" dirty="0" smtClean="0">
                <a:sym typeface="Symbol"/>
              </a:rPr>
              <a:t>and </a:t>
            </a:r>
            <a:r>
              <a:rPr lang="en-US" sz="2800" u="sng" dirty="0" smtClean="0">
                <a:sym typeface="Symbol"/>
              </a:rPr>
              <a:t>late-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u="sng" dirty="0" err="1" smtClean="0">
                <a:sym typeface="Symbol"/>
              </a:rPr>
              <a:t>ness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11T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 = 6</a:t>
            </a:r>
            <a:r>
              <a:rPr lang="en-US" sz="2800" dirty="0" smtClean="0">
                <a:sym typeface="Symbol"/>
              </a:rPr>
              <a:t>.  Similarly,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sz="2800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sz="2800" dirty="0" smtClean="0">
                <a:sym typeface="Symbol"/>
              </a:rPr>
              <a:t> has </a:t>
            </a:r>
            <a:r>
              <a:rPr lang="en-US" sz="2800" u="sng" dirty="0" err="1" smtClean="0">
                <a:sym typeface="Symbol"/>
              </a:rPr>
              <a:t>r.t</a:t>
            </a:r>
            <a:r>
              <a:rPr lang="en-US" sz="2800" u="sng" dirty="0" smtClean="0">
                <a:sym typeface="Symbol"/>
              </a:rPr>
              <a:t>.</a:t>
            </a:r>
            <a:r>
              <a:rPr lang="en-US" sz="2800" dirty="0" smtClean="0">
                <a:sym typeface="Symbol"/>
              </a:rPr>
              <a:t> (</a:t>
            </a:r>
            <a:r>
              <a:rPr lang="en-US" sz="2800" u="sng" dirty="0" smtClean="0">
                <a:sym typeface="Symbol"/>
              </a:rPr>
              <a:t>lateness</a:t>
            </a:r>
            <a:r>
              <a:rPr lang="en-US" sz="2800" dirty="0" smtClean="0">
                <a:sym typeface="Symbol"/>
              </a:rPr>
              <a:t>)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28</a:t>
            </a:r>
            <a:r>
              <a:rPr lang="en-US" sz="2800" dirty="0" smtClean="0">
                <a:sym typeface="Symbol"/>
              </a:rPr>
              <a:t> (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8</a:t>
            </a:r>
            <a:r>
              <a:rPr lang="en-US" sz="2800" dirty="0" smtClean="0">
                <a:sym typeface="Symbol"/>
              </a:rPr>
              <a:t>).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4146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G-FL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00175"/>
            <a:ext cx="8743950" cy="4114800"/>
          </a:xfrm>
        </p:spPr>
        <p:txBody>
          <a:bodyPr/>
          <a:lstStyle/>
          <a:p>
            <a:r>
              <a:rPr lang="en-US" dirty="0" smtClean="0"/>
              <a:t>[Erickson &amp; Anderson ‘12] showed that the best maximum lateness bounds under CVA are obtained when </a:t>
            </a:r>
            <a:r>
              <a:rPr lang="en-US" dirty="0" smtClean="0">
                <a:solidFill>
                  <a:srgbClr val="C00000"/>
                </a:solidFill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= T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 ((m  1)/m)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They called this GEL algorithm </a:t>
            </a:r>
            <a:r>
              <a:rPr lang="en-US" b="1" dirty="0" smtClean="0">
                <a:solidFill>
                  <a:srgbClr val="C00000"/>
                </a:solidFill>
                <a:sym typeface="Symbol"/>
              </a:rPr>
              <a:t>global fair lateness (G-FL)</a:t>
            </a:r>
            <a:r>
              <a:rPr lang="en-US" dirty="0" smtClean="0">
                <a:sym typeface="Symbol"/>
              </a:rPr>
              <a:t>.</a:t>
            </a:r>
          </a:p>
          <a:p>
            <a:pPr lvl="1"/>
            <a:r>
              <a:rPr lang="en-US" dirty="0" smtClean="0">
                <a:sym typeface="Symbol"/>
              </a:rPr>
              <a:t>As before, it is desirable to analytically assume all Y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’s are reduced by </a:t>
            </a:r>
            <a:r>
              <a:rPr lang="en-US" dirty="0" err="1" smtClean="0">
                <a:sym typeface="Symbol"/>
              </a:rPr>
              <a:t>Y</a:t>
            </a:r>
            <a:r>
              <a:rPr lang="en-US" baseline="-25000" dirty="0" err="1" smtClean="0">
                <a:sym typeface="Symbol"/>
              </a:rPr>
              <a:t>min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b="1" dirty="0" smtClean="0">
                <a:solidFill>
                  <a:schemeClr val="bg2"/>
                </a:solidFill>
                <a:sym typeface="Symbol"/>
              </a:rPr>
              <a:t>Ex: </a:t>
            </a:r>
            <a:r>
              <a:rPr lang="en-US" dirty="0" smtClean="0">
                <a:sym typeface="Symbol"/>
              </a:rPr>
              <a:t>We have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5  (1/2)4 = 3 </a:t>
            </a:r>
            <a:r>
              <a:rPr lang="en-US" dirty="0" smtClean="0">
                <a:sym typeface="Symbol"/>
              </a:rPr>
              <a:t>and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20  (1/2)8 = 16</a:t>
            </a:r>
            <a:r>
              <a:rPr lang="en-US" dirty="0" smtClean="0">
                <a:sym typeface="Symbol"/>
              </a:rPr>
              <a:t>.  After reducing,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2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0 </a:t>
            </a:r>
            <a:r>
              <a:rPr lang="en-US" dirty="0" smtClean="0">
                <a:sym typeface="Symbol"/>
              </a:rPr>
              <a:t>and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3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= 13</a:t>
            </a:r>
            <a:r>
              <a:rPr lang="en-US" dirty="0" smtClean="0">
                <a:sym typeface="Symbol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562100"/>
            <a:ext cx="8743950" cy="4114800"/>
          </a:xfrm>
        </p:spPr>
        <p:txBody>
          <a:bodyPr/>
          <a:lstStyle/>
          <a:p>
            <a:r>
              <a:rPr lang="en-US" dirty="0" smtClean="0"/>
              <a:t>G-FL has the best </a:t>
            </a:r>
            <a:r>
              <a:rPr lang="en-US" u="sng" dirty="0" smtClean="0"/>
              <a:t>maximum</a:t>
            </a:r>
            <a:r>
              <a:rPr lang="en-US" dirty="0" smtClean="0"/>
              <a:t> lateness bounds under CVA</a:t>
            </a:r>
            <a:r>
              <a:rPr lang="en-US" dirty="0" smtClean="0">
                <a:sym typeface="Symbol"/>
              </a:rPr>
              <a:t>.</a:t>
            </a:r>
          </a:p>
          <a:p>
            <a:r>
              <a:rPr lang="en-US" dirty="0" smtClean="0">
                <a:sym typeface="Symbol"/>
              </a:rPr>
              <a:t>However, other PP settings may yield the </a:t>
            </a:r>
            <a:r>
              <a:rPr lang="en-US" u="sng" dirty="0" smtClean="0">
                <a:sym typeface="Symbol"/>
              </a:rPr>
              <a:t>same</a:t>
            </a:r>
            <a:r>
              <a:rPr lang="en-US" dirty="0" smtClean="0">
                <a:sym typeface="Symbol"/>
              </a:rPr>
              <a:t> </a:t>
            </a:r>
            <a:r>
              <a:rPr lang="en-US" smtClean="0">
                <a:sym typeface="Symbol"/>
              </a:rPr>
              <a:t>maximum bounds </a:t>
            </a:r>
            <a:r>
              <a:rPr lang="en-US" dirty="0" smtClean="0">
                <a:sym typeface="Symbol"/>
              </a:rPr>
              <a:t>but </a:t>
            </a:r>
            <a:r>
              <a:rPr lang="en-US" u="sng" dirty="0" smtClean="0">
                <a:sym typeface="Symbol"/>
              </a:rPr>
              <a:t>lower</a:t>
            </a:r>
            <a:r>
              <a:rPr lang="en-US" dirty="0" smtClean="0">
                <a:sym typeface="Symbol"/>
              </a:rPr>
              <a:t> bounds for </a:t>
            </a:r>
            <a:r>
              <a:rPr lang="en-US" u="sng" dirty="0" smtClean="0">
                <a:sym typeface="Symbol"/>
              </a:rPr>
              <a:t>individual</a:t>
            </a:r>
            <a:r>
              <a:rPr lang="en-US" dirty="0" smtClean="0">
                <a:sym typeface="Symbol"/>
              </a:rPr>
              <a:t> tasks.</a:t>
            </a:r>
          </a:p>
          <a:p>
            <a:r>
              <a:rPr lang="en-US" dirty="0" smtClean="0">
                <a:sym typeface="Symbol"/>
              </a:rPr>
              <a:t>Lateness bounds can be optimized for different objectives by formulating CVA as a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linear program</a:t>
            </a:r>
            <a:r>
              <a:rPr lang="en-US" dirty="0" smtClean="0">
                <a:sym typeface="Symbol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5170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6" name="Rectangle 15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7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6194" name="Equation" r:id="rId3" imgW="2425172" imgH="1866280" progId="Equation.3">
                <p:embed/>
              </p:oleObj>
            </a:graphicData>
          </a:graphic>
        </p:graphicFrame>
        <p:sp>
          <p:nvSpPr>
            <p:cNvPr id="18" name="TextBox 17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620124" y="1702682"/>
            <a:ext cx="3482865" cy="641131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917324" y="1650125"/>
            <a:ext cx="1429407" cy="51146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6"/>
            <a:endCxn id="13" idx="2"/>
          </p:cNvCxnSpPr>
          <p:nvPr/>
        </p:nvCxnSpPr>
        <p:spPr bwMode="auto">
          <a:xfrm flipV="1">
            <a:off x="4102989" y="1905855"/>
            <a:ext cx="1814335" cy="117393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7218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7" name="Rectangle 16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8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8242" name="Equation" r:id="rId3" imgW="2425172" imgH="1866280" progId="Equation.3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581025" y="2532993"/>
            <a:ext cx="3952875" cy="1418582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924549" y="2305051"/>
            <a:ext cx="2352676" cy="80010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12" idx="6"/>
            <a:endCxn id="13" idx="2"/>
          </p:cNvCxnSpPr>
          <p:nvPr/>
        </p:nvCxnSpPr>
        <p:spPr bwMode="auto">
          <a:xfrm flipV="1">
            <a:off x="4533900" y="2705101"/>
            <a:ext cx="1390649" cy="537183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7" name="Rectangle 16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8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39266" name="Equation" r:id="rId3" imgW="2425172" imgH="1866280" progId="Equation.3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How do we deal with a constraint                           like </a:t>
            </a:r>
            <a:r>
              <a:rPr lang="en-US" sz="2800" dirty="0" smtClean="0">
                <a:solidFill>
                  <a:srgbClr val="C00000"/>
                </a:solidFill>
                <a:sym typeface="Symbol"/>
              </a:rPr>
              <a:t>this</a:t>
            </a:r>
            <a:r>
              <a:rPr lang="en-US" sz="2800" dirty="0" smtClean="0">
                <a:sym typeface="Symbol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253358" y="4046483"/>
            <a:ext cx="680545" cy="587265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905499" y="2781301"/>
            <a:ext cx="2714626" cy="80010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1944414" y="3247697"/>
            <a:ext cx="3941379" cy="840827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33475" y="3219450"/>
            <a:ext cx="3248025" cy="2419350"/>
          </a:xfrm>
          <a:prstGeom prst="rect">
            <a:avLst/>
          </a:prstGeom>
          <a:solidFill>
            <a:srgbClr val="FFCCCC"/>
          </a:solidFill>
          <a:ln w="2857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38300"/>
            <a:ext cx="7848600" cy="4114800"/>
          </a:xfrm>
        </p:spPr>
        <p:txBody>
          <a:bodyPr/>
          <a:lstStyle/>
          <a:p>
            <a:r>
              <a:rPr lang="en-US" dirty="0" smtClean="0"/>
              <a:t>We can </a:t>
            </a:r>
            <a:r>
              <a:rPr lang="en-US" dirty="0" smtClean="0">
                <a:solidFill>
                  <a:srgbClr val="C00000"/>
                </a:solidFill>
              </a:rPr>
              <a:t>compute the sum of the largest k elements in a set A = {a</a:t>
            </a:r>
            <a:r>
              <a:rPr lang="en-US" baseline="-25000" dirty="0" smtClean="0">
                <a:solidFill>
                  <a:srgbClr val="C00000"/>
                </a:solidFill>
              </a:rPr>
              <a:t>1</a:t>
            </a:r>
            <a:r>
              <a:rPr lang="en-US" dirty="0" smtClean="0">
                <a:solidFill>
                  <a:srgbClr val="C00000"/>
                </a:solidFill>
              </a:rPr>
              <a:t>,…,a</a:t>
            </a:r>
            <a:r>
              <a:rPr lang="en-US" baseline="-25000" dirty="0" smtClean="0">
                <a:solidFill>
                  <a:srgbClr val="C00000"/>
                </a:solidFill>
              </a:rPr>
              <a:t>n</a:t>
            </a:r>
            <a:r>
              <a:rPr lang="en-US" dirty="0" smtClean="0">
                <a:solidFill>
                  <a:srgbClr val="C00000"/>
                </a:solidFill>
              </a:rPr>
              <a:t>}</a:t>
            </a:r>
            <a:r>
              <a:rPr lang="en-US" dirty="0" smtClean="0"/>
              <a:t> as follows:</a:t>
            </a:r>
          </a:p>
          <a:p>
            <a:pPr lvl="1"/>
            <a:r>
              <a:rPr lang="en-US" dirty="0" smtClean="0"/>
              <a:t>Minimize G</a:t>
            </a:r>
          </a:p>
          <a:p>
            <a:pPr lvl="1"/>
            <a:r>
              <a:rPr lang="en-US" dirty="0" smtClean="0"/>
              <a:t>Subject to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G = kb + </a:t>
            </a:r>
            <a:r>
              <a:rPr lang="en-US" sz="2800" dirty="0" smtClean="0">
                <a:sym typeface="Symbol"/>
              </a:rPr>
              <a:t>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baseline="-25000" dirty="0" smtClean="0">
                <a:sym typeface="Symbol"/>
              </a:rPr>
              <a:t>=1,…,n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z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,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</a:t>
            </a:r>
            <a:r>
              <a:rPr lang="en-US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: </a:t>
            </a:r>
            <a:r>
              <a:rPr lang="en-US" dirty="0" err="1" smtClean="0">
                <a:sym typeface="Symbol"/>
              </a:rPr>
              <a:t>z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 0,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>
                <a:sym typeface="Symbol"/>
              </a:rPr>
              <a:t></a:t>
            </a:r>
            <a:r>
              <a:rPr lang="en-US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: </a:t>
            </a:r>
            <a:r>
              <a:rPr lang="en-US" dirty="0" err="1" smtClean="0">
                <a:sym typeface="Symbol"/>
              </a:rPr>
              <a:t>z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 </a:t>
            </a:r>
            <a:r>
              <a:rPr lang="en-US" dirty="0" err="1" smtClean="0">
                <a:sym typeface="Symbol"/>
              </a:rPr>
              <a:t>a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 b.</a:t>
            </a:r>
          </a:p>
          <a:p>
            <a:pPr lvl="1"/>
            <a:r>
              <a:rPr lang="en-US" dirty="0" smtClean="0">
                <a:sym typeface="Symbol"/>
              </a:rPr>
              <a:t>where G, b, and </a:t>
            </a:r>
            <a:r>
              <a:rPr lang="en-US" dirty="0" err="1" smtClean="0">
                <a:sym typeface="Symbol"/>
              </a:rPr>
              <a:t>z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are </a:t>
            </a:r>
            <a:r>
              <a:rPr lang="en-US" u="sng" dirty="0" smtClean="0">
                <a:sym typeface="Symbol"/>
              </a:rPr>
              <a:t>variables</a:t>
            </a:r>
            <a:r>
              <a:rPr lang="en-US" dirty="0" smtClean="0">
                <a:sym typeface="Symbol"/>
              </a:rPr>
              <a:t>, k and </a:t>
            </a:r>
            <a:r>
              <a:rPr lang="en-US" dirty="0" err="1" smtClean="0">
                <a:sym typeface="Symbol"/>
              </a:rPr>
              <a:t>a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are </a:t>
            </a:r>
            <a:r>
              <a:rPr lang="en-US" u="sng" dirty="0" smtClean="0">
                <a:sym typeface="Symbol"/>
              </a:rPr>
              <a:t>constants</a:t>
            </a:r>
            <a:r>
              <a:rPr lang="en-US" dirty="0" smtClean="0">
                <a:sym typeface="Symbol"/>
              </a:rPr>
              <a:t>.</a:t>
            </a:r>
            <a:br>
              <a:rPr lang="en-US" dirty="0" smtClean="0">
                <a:sym typeface="Symbol"/>
              </a:rPr>
            </a:b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47344"/>
            <a:ext cx="5664200" cy="443539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47344"/>
            <a:ext cx="5664200" cy="443539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558800" y="3596640"/>
            <a:ext cx="4104640" cy="197104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7284720" y="1940559"/>
            <a:ext cx="528320" cy="467361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6"/>
            <a:endCxn id="11" idx="2"/>
          </p:cNvCxnSpPr>
          <p:nvPr/>
        </p:nvCxnSpPr>
        <p:spPr bwMode="auto">
          <a:xfrm flipV="1">
            <a:off x="4663440" y="2174240"/>
            <a:ext cx="2621280" cy="2407920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6634352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47344"/>
            <a:ext cx="5664200" cy="443539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416560" y="2001520"/>
            <a:ext cx="3627119" cy="194056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6249669" y="2305051"/>
            <a:ext cx="2352676" cy="80010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6"/>
            <a:endCxn id="11" idx="2"/>
          </p:cNvCxnSpPr>
          <p:nvPr/>
        </p:nvCxnSpPr>
        <p:spPr bwMode="auto">
          <a:xfrm flipV="1">
            <a:off x="4043679" y="2705101"/>
            <a:ext cx="2205990" cy="266699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6634352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47344"/>
            <a:ext cx="5664200" cy="443539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508000" y="1574800"/>
            <a:ext cx="3982720" cy="474472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6583680" y="1756411"/>
            <a:ext cx="2560319" cy="712469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6"/>
            <a:endCxn id="11" idx="2"/>
          </p:cNvCxnSpPr>
          <p:nvPr/>
        </p:nvCxnSpPr>
        <p:spPr bwMode="auto">
          <a:xfrm flipV="1">
            <a:off x="4490720" y="2112646"/>
            <a:ext cx="2092960" cy="1834514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6680962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480" y="1596398"/>
            <a:ext cx="5659120" cy="50990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012801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Detour (Cont’d)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197176" y="127635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0860" y="1600190"/>
            <a:ext cx="5656580" cy="50850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012801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</a:t>
            </a:r>
            <a:r>
              <a:rPr lang="en-US" sz="2000" baseline="-25000" dirty="0" smtClean="0">
                <a:sym typeface="Symbol"/>
              </a:rPr>
              <a:t> </a:t>
            </a:r>
            <a:r>
              <a:rPr lang="en-US" sz="2400" baseline="-25000" dirty="0" smtClean="0">
                <a:sym typeface="Symbol"/>
              </a:rPr>
              <a:t>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2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5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0290" name="Equation" r:id="rId3" imgW="2425172" imgH="1866280" progId="Equation.3">
                <p:embed/>
              </p:oleObj>
            </a:graphicData>
          </a:graphic>
        </p:graphicFrame>
        <p:sp>
          <p:nvSpPr>
            <p:cNvPr id="17" name="TextBox 16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6197176" y="440833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380474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8" name="Rectangle 17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9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1314" name="Equation" r:id="rId3" imgW="2425172" imgH="1866280" progId="Equation.3">
                <p:embed/>
              </p:oleObj>
            </a:graphicData>
          </a:graphic>
        </p:graphicFrame>
        <p:sp>
          <p:nvSpPr>
            <p:cNvPr id="20" name="TextBox 19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210207" y="3962400"/>
            <a:ext cx="5150069" cy="1692165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905499" y="2781301"/>
            <a:ext cx="2714626" cy="800100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5339255" y="3605048"/>
            <a:ext cx="1681655" cy="1208690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>
            <a:off x="6197176" y="4408330"/>
            <a:ext cx="2941831" cy="1692771"/>
          </a:xfrm>
          <a:prstGeom prst="rect">
            <a:avLst/>
          </a:prstGeom>
          <a:solidFill>
            <a:srgbClr val="FFCC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Minimize 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Subject to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 G = kb + </a:t>
            </a:r>
            <a:r>
              <a:rPr lang="en-US" sz="2400" dirty="0" smtClean="0">
                <a:solidFill>
                  <a:schemeClr val="bg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bg2"/>
                </a:solidFill>
                <a:sym typeface="Symbol"/>
              </a:rPr>
              <a:t>=1,…,n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0,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sym typeface="Symbol"/>
              </a:rPr>
              <a:t> 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z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 </a:t>
            </a:r>
            <a:r>
              <a:rPr lang="en-US" dirty="0" err="1" smtClean="0">
                <a:solidFill>
                  <a:schemeClr val="bg2"/>
                </a:solidFill>
                <a:sym typeface="Symbol"/>
              </a:rPr>
              <a:t>a</a:t>
            </a:r>
            <a:r>
              <a:rPr lang="en-US" baseline="-25000" dirty="0" err="1" smtClean="0">
                <a:solidFill>
                  <a:schemeClr val="bg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bg2"/>
                </a:solidFill>
                <a:sym typeface="Symbol"/>
              </a:rPr>
              <a:t>  b.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380474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  <a:p>
            <a:r>
              <a:rPr lang="en-US" sz="2800" dirty="0" smtClean="0">
                <a:sym typeface="Symbol"/>
              </a:rPr>
              <a:t>Constraint Set 4:</a:t>
            </a:r>
          </a:p>
          <a:p>
            <a:pPr lvl="1"/>
            <a:r>
              <a:rPr lang="en-US" sz="2000" dirty="0" smtClean="0">
                <a:sym typeface="Symbol"/>
              </a:rPr>
              <a:t>S() = </a:t>
            </a:r>
            <a:r>
              <a:rPr lang="en-US" sz="2400" dirty="0" smtClean="0">
                <a:sym typeface="Symbol"/>
              </a:rPr>
              <a:t></a:t>
            </a:r>
            <a:r>
              <a:rPr lang="en-US" sz="2000" baseline="-25000" dirty="0" smtClean="0">
                <a:sym typeface="Symbol"/>
              </a:rPr>
              <a:t> </a:t>
            </a:r>
            <a:r>
              <a:rPr lang="en-US" sz="2000" dirty="0" smtClean="0">
                <a:sym typeface="Symbol"/>
              </a:rPr>
              <a:t> S</a:t>
            </a:r>
            <a:r>
              <a:rPr lang="en-US" sz="2000" baseline="-25000" dirty="0" smtClean="0">
                <a:sym typeface="Symbol"/>
              </a:rPr>
              <a:t>i</a:t>
            </a:r>
            <a:r>
              <a:rPr lang="en-US" sz="2000" dirty="0" smtClean="0">
                <a:sym typeface="Symbol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2338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380474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002224" y="6174885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7" name="Rectangle 16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8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3362" name="Equation" r:id="rId3" imgW="2425172" imgH="1866280" progId="Equation.3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276350"/>
            <a:ext cx="8743950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  <a:p>
            <a:r>
              <a:rPr lang="en-US" sz="2800" dirty="0" smtClean="0">
                <a:sym typeface="Symbol"/>
              </a:rPr>
              <a:t>Constraint Set 4:</a:t>
            </a:r>
          </a:p>
          <a:p>
            <a:pPr lvl="1"/>
            <a:r>
              <a:rPr lang="en-US" sz="2000" dirty="0" smtClean="0">
                <a:sym typeface="Symbol"/>
              </a:rPr>
              <a:t>S() = </a:t>
            </a:r>
            <a:r>
              <a:rPr lang="en-US" sz="2400" dirty="0" smtClean="0">
                <a:sym typeface="Symbol"/>
              </a:rPr>
              <a:t></a:t>
            </a:r>
            <a:r>
              <a:rPr lang="en-US" sz="2000" baseline="-25000" dirty="0" smtClean="0">
                <a:sym typeface="Symbol"/>
              </a:rPr>
              <a:t> </a:t>
            </a:r>
            <a:r>
              <a:rPr lang="en-US" sz="2000" dirty="0" smtClean="0">
                <a:sym typeface="Symbol"/>
              </a:rPr>
              <a:t> S</a:t>
            </a:r>
            <a:r>
              <a:rPr lang="en-US" sz="2000" baseline="-25000" dirty="0" smtClean="0">
                <a:sym typeface="Symbol"/>
              </a:rPr>
              <a:t>i</a:t>
            </a:r>
            <a:r>
              <a:rPr lang="en-US" sz="2000" dirty="0" smtClean="0">
                <a:sym typeface="Symbol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914401" y="5764925"/>
            <a:ext cx="1902372" cy="940675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5831926" y="3342290"/>
            <a:ext cx="1420212" cy="606974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2837793" y="3941379"/>
            <a:ext cx="3657600" cy="2228193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 bwMode="auto">
          <a:xfrm>
            <a:off x="380474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2002222" y="6174885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260" y="1277005"/>
            <a:ext cx="5917324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sz="2800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  <a:r>
              <a:rPr lang="en-US" sz="2800" dirty="0" smtClean="0">
                <a:sym typeface="Symbol"/>
              </a:rPr>
              <a:t> </a:t>
            </a:r>
            <a:endParaRPr lang="en-US" sz="3200" dirty="0" smtClean="0">
              <a:sym typeface="Symbol"/>
            </a:endParaRP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  <a:p>
            <a:r>
              <a:rPr lang="en-US" sz="2800" dirty="0" smtClean="0">
                <a:sym typeface="Symbol"/>
              </a:rPr>
              <a:t>Constraint Set 4:</a:t>
            </a:r>
          </a:p>
          <a:p>
            <a:pPr lvl="1"/>
            <a:r>
              <a:rPr lang="en-US" sz="2000" dirty="0" smtClean="0">
                <a:sym typeface="Symbol"/>
              </a:rPr>
              <a:t>S() = </a:t>
            </a:r>
            <a:r>
              <a:rPr lang="en-US" sz="2400" dirty="0" smtClean="0">
                <a:sym typeface="Symbol"/>
              </a:rPr>
              <a:t></a:t>
            </a:r>
            <a:r>
              <a:rPr lang="en-US" sz="2000" baseline="-25000" dirty="0" smtClean="0">
                <a:sym typeface="Symbol"/>
              </a:rPr>
              <a:t> </a:t>
            </a:r>
            <a:r>
              <a:rPr lang="en-US" sz="2000" dirty="0" smtClean="0">
                <a:sym typeface="Symbol"/>
              </a:rPr>
              <a:t> S</a:t>
            </a:r>
            <a:r>
              <a:rPr lang="en-US" sz="2000" baseline="-25000" dirty="0" smtClean="0">
                <a:sym typeface="Symbol"/>
              </a:rPr>
              <a:t>i</a:t>
            </a:r>
            <a:r>
              <a:rPr lang="en-US" sz="2000" dirty="0" smtClean="0">
                <a:sym typeface="Symbol"/>
              </a:rPr>
              <a:t>.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075182" y="5523143"/>
            <a:ext cx="3848100" cy="1014280"/>
          </a:xfrm>
        </p:spPr>
        <p:txBody>
          <a:bodyPr/>
          <a:lstStyle/>
          <a:p>
            <a:r>
              <a:rPr lang="en-US" dirty="0" smtClean="0"/>
              <a:t>Constraint Set 5:</a:t>
            </a:r>
          </a:p>
          <a:p>
            <a:pPr lvl="1"/>
            <a:r>
              <a:rPr lang="en-US" dirty="0" smtClean="0"/>
              <a:t>G(s) + S(</a:t>
            </a:r>
            <a:r>
              <a:rPr lang="en-US" dirty="0" smtClean="0">
                <a:sym typeface="Symbol"/>
              </a:rPr>
              <a:t>) = 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2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5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4386" name="Equation" r:id="rId3" imgW="2425172" imgH="1866280" progId="Equation.3">
                <p:embed/>
              </p:oleObj>
            </a:graphicData>
          </a:graphic>
        </p:graphicFrame>
        <p:sp>
          <p:nvSpPr>
            <p:cNvPr id="17" name="TextBox 16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378372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96968" y="6180138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8" name="Rectangle 17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9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5410" name="Equation" r:id="rId3" imgW="2425172" imgH="1866280" progId="Equation.3">
                <p:embed/>
              </p:oleObj>
            </a:graphicData>
          </a:graphic>
        </p:graphicFrame>
        <p:sp>
          <p:nvSpPr>
            <p:cNvPr id="20" name="TextBox 19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260" y="1277005"/>
            <a:ext cx="5917324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sz="2800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  <a:r>
              <a:rPr lang="en-US" sz="2800" dirty="0" smtClean="0">
                <a:sym typeface="Symbol"/>
              </a:rPr>
              <a:t> </a:t>
            </a:r>
            <a:endParaRPr lang="en-US" sz="3200" dirty="0" smtClean="0">
              <a:sym typeface="Symbol"/>
            </a:endParaRP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  <a:p>
            <a:r>
              <a:rPr lang="en-US" sz="2800" dirty="0" smtClean="0">
                <a:sym typeface="Symbol"/>
              </a:rPr>
              <a:t>Constraint Set 4:</a:t>
            </a:r>
          </a:p>
          <a:p>
            <a:pPr lvl="1"/>
            <a:r>
              <a:rPr lang="en-US" sz="2000" dirty="0" smtClean="0">
                <a:sym typeface="Symbol"/>
              </a:rPr>
              <a:t>S() = </a:t>
            </a:r>
            <a:r>
              <a:rPr lang="en-US" sz="2400" dirty="0" smtClean="0">
                <a:sym typeface="Symbol"/>
              </a:rPr>
              <a:t></a:t>
            </a:r>
            <a:r>
              <a:rPr lang="en-US" sz="2000" baseline="-25000" dirty="0" smtClean="0">
                <a:sym typeface="Symbol"/>
              </a:rPr>
              <a:t> </a:t>
            </a:r>
            <a:r>
              <a:rPr lang="en-US" sz="2000" dirty="0" smtClean="0">
                <a:sym typeface="Symbol"/>
              </a:rPr>
              <a:t> S</a:t>
            </a:r>
            <a:r>
              <a:rPr lang="en-US" sz="2000" baseline="-25000" dirty="0" smtClean="0">
                <a:sym typeface="Symbol"/>
              </a:rPr>
              <a:t>i</a:t>
            </a:r>
            <a:r>
              <a:rPr lang="en-US" sz="2000" dirty="0" smtClean="0">
                <a:sym typeface="Symbol"/>
              </a:rPr>
              <a:t>.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075182" y="5523143"/>
            <a:ext cx="3848100" cy="1014280"/>
          </a:xfrm>
        </p:spPr>
        <p:txBody>
          <a:bodyPr/>
          <a:lstStyle/>
          <a:p>
            <a:r>
              <a:rPr lang="en-US" dirty="0" smtClean="0"/>
              <a:t>Constraint Set 5:</a:t>
            </a:r>
          </a:p>
          <a:p>
            <a:pPr lvl="1"/>
            <a:r>
              <a:rPr lang="en-US" dirty="0" smtClean="0"/>
              <a:t>G(s) + S(</a:t>
            </a:r>
            <a:r>
              <a:rPr lang="en-US" dirty="0" smtClean="0">
                <a:sym typeface="Symbol"/>
              </a:rPr>
              <a:t>) = 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5496911" y="5754524"/>
            <a:ext cx="2648605" cy="940675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6578160" y="2007476"/>
            <a:ext cx="2008792" cy="606974"/>
          </a:xfrm>
          <a:prstGeom prst="ellipse">
            <a:avLst/>
          </a:prstGeom>
          <a:noFill/>
          <a:ln w="57150" algn="ctr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6779172" y="2606566"/>
            <a:ext cx="861848" cy="3132082"/>
          </a:xfrm>
          <a:prstGeom prst="line">
            <a:avLst/>
          </a:prstGeom>
          <a:noFill/>
          <a:ln w="57150" cap="flat" cmpd="sng" algn="ctr">
            <a:solidFill>
              <a:srgbClr val="00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 bwMode="auto">
          <a:xfrm>
            <a:off x="377321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1996967" y="6180140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Formulation of CVA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260" y="1277005"/>
            <a:ext cx="5917324" cy="4114800"/>
          </a:xfrm>
        </p:spPr>
        <p:txBody>
          <a:bodyPr/>
          <a:lstStyle/>
          <a:p>
            <a:r>
              <a:rPr lang="en-US" sz="2800" dirty="0" smtClean="0"/>
              <a:t>Constraint Set 1: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x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= (s 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)/m.</a:t>
            </a:r>
          </a:p>
          <a:p>
            <a:r>
              <a:rPr lang="en-US" sz="2800" dirty="0" smtClean="0">
                <a:sym typeface="Symbol"/>
              </a:rPr>
              <a:t>Constraint Set 2: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(1  Y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/T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).</a:t>
            </a:r>
          </a:p>
          <a:p>
            <a:r>
              <a:rPr lang="en-US" sz="2800" dirty="0" smtClean="0">
                <a:sym typeface="Symbol"/>
              </a:rPr>
              <a:t>Constraint Set 3:</a:t>
            </a:r>
          </a:p>
          <a:p>
            <a:pPr lvl="1"/>
            <a:r>
              <a:rPr lang="en-US" sz="2400" dirty="0" smtClean="0">
                <a:sym typeface="Symbol"/>
              </a:rPr>
              <a:t>G(s) = b(m  1) + </a:t>
            </a:r>
            <a:r>
              <a:rPr lang="en-US" sz="2800" dirty="0" smtClean="0">
                <a:sym typeface="Symbol"/>
              </a:rPr>
              <a:t></a:t>
            </a:r>
            <a:r>
              <a:rPr lang="en-US" sz="2400" baseline="-25000" dirty="0" smtClean="0">
                <a:sym typeface="Symbol"/>
              </a:rPr>
              <a:t> 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,</a:t>
            </a:r>
            <a:r>
              <a:rPr lang="en-US" sz="2800" dirty="0" smtClean="0">
                <a:sym typeface="Symbol"/>
              </a:rPr>
              <a:t> </a:t>
            </a:r>
            <a:endParaRPr lang="en-US" sz="3200" dirty="0" smtClean="0">
              <a:sym typeface="Symbol"/>
            </a:endParaRP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0,</a:t>
            </a:r>
          </a:p>
          <a:p>
            <a:pPr lvl="1"/>
            <a:r>
              <a:rPr lang="en-US" sz="2400" dirty="0" smtClean="0">
                <a:sym typeface="Symbol"/>
              </a:rPr>
              <a:t></a:t>
            </a:r>
            <a:r>
              <a:rPr lang="en-US" sz="24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: </a:t>
            </a:r>
            <a:r>
              <a:rPr lang="en-US" sz="2400" dirty="0" err="1" smtClean="0">
                <a:sym typeface="Symbol"/>
              </a:rPr>
              <a:t>z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 </a:t>
            </a:r>
            <a:r>
              <a:rPr lang="en-US" sz="2400" dirty="0" err="1" smtClean="0">
                <a:sym typeface="Symbol"/>
              </a:rPr>
              <a:t>x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err="1" smtClean="0">
                <a:sym typeface="Symbol"/>
              </a:rPr>
              <a:t>U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+ </a:t>
            </a:r>
            <a:r>
              <a:rPr lang="en-US" sz="2400" dirty="0" err="1" smtClean="0">
                <a:sym typeface="Symbol"/>
              </a:rPr>
              <a:t>C</a:t>
            </a:r>
            <a:r>
              <a:rPr lang="en-US" sz="2400" baseline="-25000" dirty="0" err="1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S</a:t>
            </a:r>
            <a:r>
              <a:rPr lang="en-US" sz="2400" baseline="-25000" dirty="0" smtClean="0">
                <a:sym typeface="Symbol"/>
              </a:rPr>
              <a:t>i</a:t>
            </a:r>
            <a:r>
              <a:rPr lang="en-US" sz="2400" dirty="0" smtClean="0">
                <a:sym typeface="Symbol"/>
              </a:rPr>
              <a:t>  b.</a:t>
            </a:r>
          </a:p>
          <a:p>
            <a:r>
              <a:rPr lang="en-US" sz="2800" dirty="0" smtClean="0">
                <a:sym typeface="Symbol"/>
              </a:rPr>
              <a:t>Constraint Set 4:</a:t>
            </a:r>
          </a:p>
          <a:p>
            <a:pPr lvl="1"/>
            <a:r>
              <a:rPr lang="en-US" sz="2000" dirty="0" smtClean="0">
                <a:sym typeface="Symbol"/>
              </a:rPr>
              <a:t>S() = </a:t>
            </a:r>
            <a:r>
              <a:rPr lang="en-US" sz="2400" dirty="0" smtClean="0">
                <a:sym typeface="Symbol"/>
              </a:rPr>
              <a:t></a:t>
            </a:r>
            <a:r>
              <a:rPr lang="en-US" sz="2000" baseline="-25000" dirty="0" smtClean="0">
                <a:sym typeface="Symbol"/>
              </a:rPr>
              <a:t> </a:t>
            </a:r>
            <a:r>
              <a:rPr lang="en-US" sz="2000" dirty="0" smtClean="0">
                <a:sym typeface="Symbol"/>
              </a:rPr>
              <a:t> S</a:t>
            </a:r>
            <a:r>
              <a:rPr lang="en-US" sz="2000" baseline="-25000" dirty="0" smtClean="0">
                <a:sym typeface="Symbol"/>
              </a:rPr>
              <a:t>i</a:t>
            </a:r>
            <a:r>
              <a:rPr lang="en-US" sz="2000" dirty="0" smtClean="0">
                <a:sym typeface="Symbol"/>
              </a:rPr>
              <a:t>.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075182" y="5523143"/>
            <a:ext cx="3848100" cy="1014280"/>
          </a:xfrm>
        </p:spPr>
        <p:txBody>
          <a:bodyPr/>
          <a:lstStyle/>
          <a:p>
            <a:r>
              <a:rPr lang="en-US" dirty="0" smtClean="0"/>
              <a:t>Constraint Set 5:</a:t>
            </a:r>
          </a:p>
          <a:p>
            <a:pPr lvl="1"/>
            <a:r>
              <a:rPr lang="en-US" dirty="0" smtClean="0"/>
              <a:t>G(s) + S(</a:t>
            </a:r>
            <a:r>
              <a:rPr lang="en-US" dirty="0" smtClean="0">
                <a:sym typeface="Symbol"/>
              </a:rPr>
              <a:t>) = 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2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5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6434" name="Equation" r:id="rId3" imgW="2425172" imgH="1866280" progId="Equation.3">
                <p:embed/>
              </p:oleObj>
            </a:graphicData>
          </a:graphic>
        </p:graphicFrame>
        <p:sp>
          <p:nvSpPr>
            <p:cNvPr id="17" name="TextBox 16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3762706" y="4340827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96968" y="6180139"/>
            <a:ext cx="218330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18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32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Average Lateness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445435"/>
            <a:ext cx="8743950" cy="4114800"/>
          </a:xfrm>
        </p:spPr>
        <p:txBody>
          <a:bodyPr/>
          <a:lstStyle/>
          <a:p>
            <a:r>
              <a:rPr lang="en-US" dirty="0" smtClean="0"/>
              <a:t>Minimize:</a:t>
            </a:r>
          </a:p>
          <a:p>
            <a:pPr lvl="1"/>
            <a:r>
              <a:rPr lang="en-US" sz="3600" dirty="0" smtClean="0">
                <a:sym typeface="Symbol"/>
              </a:rPr>
              <a:t></a:t>
            </a:r>
            <a:r>
              <a:rPr lang="en-US" baseline="-25000" dirty="0" smtClean="0">
                <a:sym typeface="Symbol"/>
              </a:rPr>
              <a:t></a:t>
            </a:r>
            <a:r>
              <a:rPr lang="en-US" dirty="0" smtClean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 </a:t>
            </a:r>
            <a:r>
              <a:rPr lang="en-US" dirty="0" smtClean="0">
                <a:sym typeface="Symbol"/>
              </a:rPr>
              <a:t>Y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+ x</a:t>
            </a:r>
            <a:r>
              <a:rPr lang="en-US" baseline="-25000" dirty="0" smtClean="0">
                <a:sym typeface="Symbol"/>
              </a:rPr>
              <a:t>i</a:t>
            </a:r>
          </a:p>
          <a:p>
            <a:r>
              <a:rPr lang="en-US" dirty="0" smtClean="0">
                <a:sym typeface="Symbol"/>
              </a:rPr>
              <a:t>Subject to:</a:t>
            </a:r>
          </a:p>
          <a:p>
            <a:pPr lvl="1"/>
            <a:r>
              <a:rPr lang="en-US" dirty="0" smtClean="0">
                <a:sym typeface="Symbol"/>
              </a:rPr>
              <a:t>Constraint Sets 1-5.</a:t>
            </a:r>
          </a:p>
          <a:p>
            <a:r>
              <a:rPr lang="en-US" b="1" dirty="0" smtClean="0">
                <a:solidFill>
                  <a:srgbClr val="C00000"/>
                </a:solidFill>
                <a:sym typeface="Symbol"/>
              </a:rPr>
              <a:t>Note:</a:t>
            </a:r>
            <a:r>
              <a:rPr lang="en-US" dirty="0" smtClean="0">
                <a:sym typeface="Symbol"/>
              </a:rPr>
              <a:t> May produce a </a:t>
            </a:r>
            <a:r>
              <a:rPr lang="en-US" u="sng" dirty="0" smtClean="0">
                <a:sym typeface="Symbol"/>
              </a:rPr>
              <a:t>larger</a:t>
            </a:r>
            <a:r>
              <a:rPr lang="en-US" dirty="0" smtClean="0">
                <a:sym typeface="Symbol"/>
              </a:rPr>
              <a:t>               maximum lateness than G-FL.</a:t>
            </a:r>
          </a:p>
          <a:p>
            <a:r>
              <a:rPr lang="en-US" dirty="0" smtClean="0">
                <a:sym typeface="Symbol"/>
              </a:rPr>
              <a:t>Also, average lateness is really                 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(</a:t>
            </a:r>
            <a:r>
              <a:rPr lang="en-US" sz="4000" dirty="0" smtClean="0">
                <a:solidFill>
                  <a:srgbClr val="C00000"/>
                </a:solidFill>
                <a:sym typeface="Symbol"/>
              </a:rPr>
              <a:t>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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Y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x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+ </a:t>
            </a:r>
            <a:r>
              <a:rPr lang="en-US" dirty="0" err="1" smtClean="0">
                <a:solidFill>
                  <a:srgbClr val="C00000"/>
                </a:solidFill>
                <a:sym typeface="Symbol"/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- T</a:t>
            </a:r>
            <a:r>
              <a:rPr lang="en-US" baseline="-25000" dirty="0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)/n</a:t>
            </a:r>
            <a:r>
              <a:rPr lang="en-US" dirty="0" smtClean="0">
                <a:sym typeface="Symbol"/>
              </a:rPr>
              <a:t>, but n and the </a:t>
            </a:r>
            <a:r>
              <a:rPr lang="en-US" dirty="0" err="1" smtClean="0">
                <a:sym typeface="Symbol"/>
              </a:rPr>
              <a:t>C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err="1" smtClean="0">
                <a:sym typeface="Symbol"/>
              </a:rPr>
              <a:t>’s</a:t>
            </a:r>
            <a:r>
              <a:rPr lang="en-US" dirty="0" smtClean="0">
                <a:sym typeface="Symbol"/>
              </a:rPr>
              <a:t> and T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’s are constants.</a:t>
            </a:r>
            <a:endParaRPr lang="en-US" baseline="-25000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7458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1418899" y="2606628"/>
            <a:ext cx="229550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4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40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/>
          <p:cNvSpPr/>
          <p:nvPr/>
        </p:nvSpPr>
        <p:spPr bwMode="auto">
          <a:xfrm>
            <a:off x="7915275" y="-9525"/>
            <a:ext cx="1229130" cy="11430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Average Lateness</a:t>
            </a:r>
            <a:br>
              <a:rPr lang="en-US" dirty="0" smtClean="0"/>
            </a:br>
            <a:r>
              <a:rPr lang="en-US" dirty="0" smtClean="0"/>
              <a:t>from G-FL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759810"/>
            <a:ext cx="8699609" cy="4114800"/>
          </a:xfrm>
        </p:spPr>
        <p:txBody>
          <a:bodyPr/>
          <a:lstStyle/>
          <a:p>
            <a:r>
              <a:rPr lang="en-US" dirty="0" smtClean="0"/>
              <a:t>Minimize:</a:t>
            </a:r>
          </a:p>
          <a:p>
            <a:pPr lvl="1"/>
            <a:r>
              <a:rPr lang="en-US" sz="3600" dirty="0" smtClean="0">
                <a:sym typeface="Symbol"/>
              </a:rPr>
              <a:t></a:t>
            </a:r>
            <a:r>
              <a:rPr lang="en-US" baseline="-25000" dirty="0" smtClean="0">
                <a:sym typeface="Symbol"/>
              </a:rPr>
              <a:t></a:t>
            </a:r>
            <a:r>
              <a:rPr lang="en-US" dirty="0" smtClean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 </a:t>
            </a:r>
            <a:r>
              <a:rPr lang="en-US" dirty="0" smtClean="0">
                <a:sym typeface="Symbol"/>
              </a:rPr>
              <a:t>Y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+ x</a:t>
            </a:r>
            <a:r>
              <a:rPr lang="en-US" baseline="-25000" dirty="0" smtClean="0">
                <a:sym typeface="Symbol"/>
              </a:rPr>
              <a:t>i</a:t>
            </a:r>
          </a:p>
          <a:p>
            <a:r>
              <a:rPr lang="en-US" dirty="0" smtClean="0">
                <a:sym typeface="Symbol"/>
              </a:rPr>
              <a:t>Subject to:</a:t>
            </a:r>
          </a:p>
          <a:p>
            <a:pPr lvl="1"/>
            <a:r>
              <a:rPr lang="en-US" dirty="0" smtClean="0">
                <a:sym typeface="Symbol"/>
              </a:rPr>
              <a:t></a:t>
            </a:r>
            <a:r>
              <a:rPr lang="en-US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: Y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+ x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+ </a:t>
            </a:r>
            <a:r>
              <a:rPr lang="en-US" dirty="0" err="1" smtClean="0">
                <a:sym typeface="Symbol"/>
              </a:rPr>
              <a:t>C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 T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 </a:t>
            </a:r>
            <a:r>
              <a:rPr lang="en-US" dirty="0" err="1" smtClean="0">
                <a:sym typeface="Symbol"/>
              </a:rPr>
              <a:t>L</a:t>
            </a:r>
            <a:r>
              <a:rPr lang="en-US" baseline="-25000" dirty="0" err="1" smtClean="0">
                <a:sym typeface="Symbol"/>
              </a:rPr>
              <a:t>max</a:t>
            </a:r>
            <a:r>
              <a:rPr lang="en-US" dirty="0" smtClean="0">
                <a:sym typeface="Symbol"/>
              </a:rPr>
              <a:t>,</a:t>
            </a:r>
          </a:p>
          <a:p>
            <a:pPr lvl="2"/>
            <a:r>
              <a:rPr lang="en-US" dirty="0" smtClean="0">
                <a:sym typeface="Symbol"/>
              </a:rPr>
              <a:t>where </a:t>
            </a:r>
            <a:r>
              <a:rPr lang="en-US" dirty="0" err="1" smtClean="0">
                <a:sym typeface="Symbol"/>
              </a:rPr>
              <a:t>L</a:t>
            </a:r>
            <a:r>
              <a:rPr lang="en-US" baseline="-25000" dirty="0" err="1" smtClean="0">
                <a:sym typeface="Symbol"/>
              </a:rPr>
              <a:t>max</a:t>
            </a:r>
            <a:r>
              <a:rPr lang="en-US" dirty="0" smtClean="0">
                <a:sym typeface="Symbol"/>
              </a:rPr>
              <a:t> is the maximum lateness bound from G-FL.</a:t>
            </a:r>
          </a:p>
          <a:p>
            <a:pPr lvl="1"/>
            <a:r>
              <a:rPr lang="en-US" dirty="0" smtClean="0">
                <a:sym typeface="Symbol"/>
              </a:rPr>
              <a:t>Constraint Sets 1-5.</a:t>
            </a:r>
          </a:p>
          <a:p>
            <a:endParaRPr lang="en-US" dirty="0" smtClean="0"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05750" y="-66674"/>
            <a:ext cx="1224053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r>
              <a:rPr lang="en-US" sz="1800" b="1" dirty="0" err="1" smtClean="0"/>
              <a:t>C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WCET</a:t>
            </a:r>
          </a:p>
          <a:p>
            <a:r>
              <a:rPr lang="en-US" sz="1800" b="1" dirty="0" smtClean="0"/>
              <a:t>T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Period</a:t>
            </a:r>
          </a:p>
          <a:p>
            <a:r>
              <a:rPr lang="en-US" sz="1800" b="1" dirty="0" err="1" smtClean="0"/>
              <a:t>U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: Util.</a:t>
            </a:r>
          </a:p>
          <a:p>
            <a:r>
              <a:rPr lang="en-US" sz="1800" b="1" dirty="0" smtClean="0"/>
              <a:t>Y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: PP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0" y="-9525"/>
            <a:ext cx="1229130" cy="1143000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0" y="-9525"/>
            <a:ext cx="1224053" cy="1143180"/>
          </a:xfrm>
          <a:prstGeom prst="rect">
            <a:avLst/>
          </a:prstGeom>
          <a:solidFill>
            <a:srgbClr val="CCFFCC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noAutofit/>
          </a:bodyPr>
          <a:lstStyle/>
          <a:p>
            <a:pPr>
              <a:buFont typeface="Symbol"/>
              <a:buChar char="t"/>
            </a:pPr>
            <a:r>
              <a:rPr lang="en-US" sz="1800" b="1" dirty="0" smtClean="0">
                <a:sym typeface="Symbol"/>
              </a:rPr>
              <a:t>= {(4,5),</a:t>
            </a:r>
          </a:p>
          <a:p>
            <a:r>
              <a:rPr lang="en-US" sz="1800" b="1" dirty="0" smtClean="0">
                <a:sym typeface="Symbol"/>
              </a:rPr>
              <a:t>      (4,5),</a:t>
            </a:r>
          </a:p>
          <a:p>
            <a:r>
              <a:rPr lang="en-US" sz="1800" b="1" dirty="0" smtClean="0">
                <a:sym typeface="Symbol"/>
              </a:rPr>
              <a:t>      (8,20)},</a:t>
            </a:r>
          </a:p>
          <a:p>
            <a:r>
              <a:rPr lang="en-US" sz="1800" b="1" dirty="0" smtClean="0">
                <a:sym typeface="Symbol"/>
              </a:rPr>
              <a:t>m = 2</a:t>
            </a:r>
          </a:p>
        </p:txBody>
      </p:sp>
      <p:grpSp>
        <p:nvGrpSpPr>
          <p:cNvPr id="5" name="Group 11"/>
          <p:cNvGrpSpPr/>
          <p:nvPr/>
        </p:nvGrpSpPr>
        <p:grpSpPr>
          <a:xfrm>
            <a:off x="5981700" y="1285875"/>
            <a:ext cx="3152775" cy="2687638"/>
            <a:chOff x="5734050" y="2095500"/>
            <a:chExt cx="3152775" cy="26876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734050" y="2095500"/>
              <a:ext cx="3152775" cy="2686050"/>
            </a:xfrm>
            <a:prstGeom prst="rect">
              <a:avLst/>
            </a:prstGeom>
            <a:solidFill>
              <a:srgbClr val="FFCCCC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816600" y="2470150"/>
            <a:ext cx="2997200" cy="2312988"/>
          </p:xfrm>
          <a:graphic>
            <a:graphicData uri="http://schemas.openxmlformats.org/presentationml/2006/ole">
              <p:oleObj spid="_x0000_s148482" name="Equation" r:id="rId3" imgW="2425172" imgH="1866280" progId="Equation.3">
                <p:embed/>
              </p:oleObj>
            </a:graphicData>
          </a:graphic>
        </p:graphicFrame>
        <p:sp>
          <p:nvSpPr>
            <p:cNvPr id="15" name="TextBox 14"/>
            <p:cNvSpPr txBox="1"/>
            <p:nvPr/>
          </p:nvSpPr>
          <p:spPr bwMode="auto">
            <a:xfrm>
              <a:off x="6391275" y="2095500"/>
              <a:ext cx="1938672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u="sng" dirty="0" smtClean="0"/>
                <a:t>CVA Summary</a:t>
              </a: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1418899" y="2606628"/>
            <a:ext cx="229550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r>
              <a:rPr lang="en-US" sz="2400" kern="0" baseline="-25000" dirty="0" err="1" smtClean="0">
                <a:solidFill>
                  <a:schemeClr val="bg2"/>
                </a:solidFill>
                <a:latin typeface="Arial"/>
                <a:cs typeface="+mn-cs"/>
                <a:sym typeface="Symbol"/>
              </a:rPr>
              <a:t>i</a:t>
            </a:r>
            <a:endParaRPr lang="en-US" sz="40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Sporadic Tasks</a:t>
            </a:r>
            <a:br>
              <a:rPr lang="en-US" dirty="0" smtClean="0"/>
            </a:br>
            <a:r>
              <a:rPr lang="en-US" sz="2400" dirty="0" smtClean="0"/>
              <a:t>Main Ideas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40" y="1695310"/>
            <a:ext cx="8641125" cy="4114800"/>
          </a:xfrm>
        </p:spPr>
        <p:txBody>
          <a:bodyPr/>
          <a:lstStyle/>
          <a:p>
            <a:r>
              <a:rPr lang="en-US" dirty="0" smtClean="0"/>
              <a:t>Modify earlier sporadic task model so that only the </a:t>
            </a:r>
            <a:r>
              <a:rPr lang="en-US" dirty="0" smtClean="0">
                <a:solidFill>
                  <a:srgbClr val="C00000"/>
                </a:solidFill>
              </a:rPr>
              <a:t>mean and variance of a task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err="1" smtClean="0">
                <a:solidFill>
                  <a:srgbClr val="C00000"/>
                </a:solidFill>
              </a:rPr>
              <a:t>’s</a:t>
            </a:r>
            <a:r>
              <a:rPr lang="en-US" dirty="0" smtClean="0">
                <a:solidFill>
                  <a:srgbClr val="C00000"/>
                </a:solidFill>
              </a:rPr>
              <a:t> execution time are specified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WCETs are neither needed nor required to exist!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Encapsulate each sporadic task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  <a:sym typeface="Symbol"/>
              </a:rPr>
              <a:t>i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within a “server” S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that executes like a sporadic task with deterministic parameters.</a:t>
            </a:r>
          </a:p>
          <a:p>
            <a:pPr lvl="1"/>
            <a:r>
              <a:rPr lang="en-US" dirty="0" smtClean="0"/>
              <a:t>E.g., can define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i</a:t>
            </a:r>
            <a:r>
              <a:rPr lang="en-US" dirty="0" err="1" smtClean="0"/>
              <a:t>’s</a:t>
            </a:r>
            <a:r>
              <a:rPr lang="en-US" dirty="0" smtClean="0"/>
              <a:t> budget to match </a:t>
            </a:r>
            <a:r>
              <a:rPr lang="en-US" dirty="0" smtClean="0">
                <a:sym typeface="Symbol"/>
              </a:rPr>
              <a:t></a:t>
            </a:r>
            <a:r>
              <a:rPr lang="en-US" baseline="-25000" dirty="0" err="1" smtClean="0"/>
              <a:t>i</a:t>
            </a:r>
            <a:r>
              <a:rPr lang="en-US" dirty="0" err="1" smtClean="0"/>
              <a:t>’s</a:t>
            </a:r>
            <a:r>
              <a:rPr lang="en-US" dirty="0" smtClean="0"/>
              <a:t> average execution time.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Sporadic Tasks (Cont’d)</a:t>
            </a:r>
            <a:br>
              <a:rPr lang="en-US" dirty="0" smtClean="0"/>
            </a:br>
            <a:r>
              <a:rPr lang="en-US" sz="2400" dirty="0" smtClean="0"/>
              <a:t>Main Ideas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35" y="1426475"/>
            <a:ext cx="8641125" cy="4114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Tardiness bounds for S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can be computed using the analysis already presented.</a:t>
            </a:r>
          </a:p>
          <a:p>
            <a:pPr lvl="1"/>
            <a:r>
              <a:rPr lang="en-US" dirty="0" smtClean="0"/>
              <a:t>This part is </a:t>
            </a:r>
            <a:r>
              <a:rPr lang="en-US" dirty="0" smtClean="0">
                <a:solidFill>
                  <a:srgbClr val="C00000"/>
                </a:solidFill>
              </a:rPr>
              <a:t>deterministic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Because we are not provisioning on the worst case, </a:t>
            </a:r>
            <a:r>
              <a:rPr lang="en-US" dirty="0" smtClean="0">
                <a:solidFill>
                  <a:srgbClr val="C00000"/>
                </a:solidFill>
              </a:rPr>
              <a:t>several budget allocations to S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 may be required to service one job 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</a:t>
            </a:r>
            <a:r>
              <a:rPr lang="en-US" baseline="-25000" dirty="0" err="1" smtClean="0">
                <a:solidFill>
                  <a:srgbClr val="C00000"/>
                </a:solidFill>
              </a:rPr>
              <a:t>i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The number of such allocations can be determined by </a:t>
            </a:r>
            <a:r>
              <a:rPr lang="en-US" dirty="0" smtClean="0">
                <a:solidFill>
                  <a:srgbClr val="C00000"/>
                </a:solidFill>
              </a:rPr>
              <a:t>applying single-server </a:t>
            </a:r>
            <a:r>
              <a:rPr lang="en-US" dirty="0" err="1" smtClean="0">
                <a:solidFill>
                  <a:srgbClr val="C00000"/>
                </a:solidFill>
              </a:rPr>
              <a:t>queueing</a:t>
            </a:r>
            <a:r>
              <a:rPr lang="en-US" dirty="0" smtClean="0">
                <a:solidFill>
                  <a:srgbClr val="C00000"/>
                </a:solidFill>
              </a:rPr>
              <a:t> analysis to S</a:t>
            </a:r>
            <a:r>
              <a:rPr 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chemeClr val="bg2"/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This yields a </a:t>
            </a:r>
            <a:r>
              <a:rPr lang="en-US" dirty="0" smtClean="0">
                <a:solidFill>
                  <a:srgbClr val="C00000"/>
                </a:solidFill>
              </a:rPr>
              <a:t>stochastic</a:t>
            </a:r>
            <a:r>
              <a:rPr lang="en-US" dirty="0" smtClean="0">
                <a:solidFill>
                  <a:schemeClr val="bg2"/>
                </a:solidFill>
              </a:rPr>
              <a:t> tardiness component.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231" name="Content Placeholder 2"/>
          <p:cNvSpPr txBox="1">
            <a:spLocks/>
          </p:cNvSpPr>
          <p:nvPr/>
        </p:nvSpPr>
        <p:spPr>
          <a:xfrm>
            <a:off x="0" y="1311260"/>
            <a:ext cx="91440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Suppose the servers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= {(4,5), (4,5), (8,20)}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encapsulate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stochastic sporadic tasks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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</a:t>
            </a:r>
            <a:r>
              <a:rPr kumimoji="0" lang="en-US" sz="3200" b="0" i="0" u="sng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average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utilizations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{0.8, 0.8, 0.4}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where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 =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2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Assuming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G-EDF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,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we could get this schedule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»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sym typeface="Symbol"/>
            </a:endParaRPr>
          </a:p>
        </p:txBody>
      </p:sp>
      <p:grpSp>
        <p:nvGrpSpPr>
          <p:cNvPr id="224" name="Group 247"/>
          <p:cNvGrpSpPr/>
          <p:nvPr/>
        </p:nvGrpSpPr>
        <p:grpSpPr>
          <a:xfrm>
            <a:off x="356861" y="3451345"/>
            <a:ext cx="8290179" cy="3395700"/>
            <a:chOff x="356861" y="3451345"/>
            <a:chExt cx="8290179" cy="3395700"/>
          </a:xfrm>
        </p:grpSpPr>
        <p:sp>
          <p:nvSpPr>
            <p:cNvPr id="3" name="Line 44"/>
            <p:cNvSpPr>
              <a:spLocks noChangeShapeType="1"/>
            </p:cNvSpPr>
            <p:nvPr/>
          </p:nvSpPr>
          <p:spPr bwMode="auto">
            <a:xfrm>
              <a:off x="78034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Line 45"/>
            <p:cNvSpPr>
              <a:spLocks noChangeShapeType="1"/>
            </p:cNvSpPr>
            <p:nvPr/>
          </p:nvSpPr>
          <p:spPr bwMode="auto">
            <a:xfrm>
              <a:off x="75748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Line 46"/>
            <p:cNvSpPr>
              <a:spLocks noChangeShapeType="1"/>
            </p:cNvSpPr>
            <p:nvPr/>
          </p:nvSpPr>
          <p:spPr bwMode="auto">
            <a:xfrm>
              <a:off x="73462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47"/>
            <p:cNvSpPr>
              <a:spLocks noChangeShapeType="1"/>
            </p:cNvSpPr>
            <p:nvPr/>
          </p:nvSpPr>
          <p:spPr bwMode="auto">
            <a:xfrm>
              <a:off x="48316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48"/>
            <p:cNvSpPr>
              <a:spLocks noChangeShapeType="1"/>
            </p:cNvSpPr>
            <p:nvPr/>
          </p:nvSpPr>
          <p:spPr bwMode="auto">
            <a:xfrm>
              <a:off x="32314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9"/>
            <p:cNvSpPr>
              <a:spLocks noChangeShapeType="1"/>
            </p:cNvSpPr>
            <p:nvPr/>
          </p:nvSpPr>
          <p:spPr bwMode="auto">
            <a:xfrm>
              <a:off x="43744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0"/>
            <p:cNvSpPr>
              <a:spLocks noChangeShapeType="1"/>
            </p:cNvSpPr>
            <p:nvPr/>
          </p:nvSpPr>
          <p:spPr bwMode="auto">
            <a:xfrm>
              <a:off x="41458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51"/>
            <p:cNvSpPr>
              <a:spLocks noChangeShapeType="1"/>
            </p:cNvSpPr>
            <p:nvPr/>
          </p:nvSpPr>
          <p:spPr bwMode="auto">
            <a:xfrm>
              <a:off x="39172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52"/>
            <p:cNvSpPr>
              <a:spLocks noChangeShapeType="1"/>
            </p:cNvSpPr>
            <p:nvPr/>
          </p:nvSpPr>
          <p:spPr bwMode="auto">
            <a:xfrm>
              <a:off x="36886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53"/>
            <p:cNvSpPr>
              <a:spLocks noChangeShapeType="1"/>
            </p:cNvSpPr>
            <p:nvPr/>
          </p:nvSpPr>
          <p:spPr bwMode="auto">
            <a:xfrm>
              <a:off x="34600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54"/>
            <p:cNvSpPr>
              <a:spLocks noChangeShapeType="1"/>
            </p:cNvSpPr>
            <p:nvPr/>
          </p:nvSpPr>
          <p:spPr bwMode="auto">
            <a:xfrm>
              <a:off x="4595102" y="3980020"/>
              <a:ext cx="1588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55"/>
            <p:cNvSpPr>
              <a:spLocks noChangeShapeType="1"/>
            </p:cNvSpPr>
            <p:nvPr/>
          </p:nvSpPr>
          <p:spPr bwMode="auto">
            <a:xfrm>
              <a:off x="30028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56"/>
            <p:cNvSpPr>
              <a:spLocks noChangeShapeType="1"/>
            </p:cNvSpPr>
            <p:nvPr/>
          </p:nvSpPr>
          <p:spPr bwMode="auto">
            <a:xfrm>
              <a:off x="27742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57"/>
            <p:cNvSpPr>
              <a:spLocks noChangeShapeType="1"/>
            </p:cNvSpPr>
            <p:nvPr/>
          </p:nvSpPr>
          <p:spPr bwMode="auto">
            <a:xfrm>
              <a:off x="25456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58"/>
            <p:cNvSpPr>
              <a:spLocks noChangeShapeType="1"/>
            </p:cNvSpPr>
            <p:nvPr/>
          </p:nvSpPr>
          <p:spPr bwMode="auto">
            <a:xfrm>
              <a:off x="23170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" name="Line 59"/>
            <p:cNvSpPr>
              <a:spLocks noChangeShapeType="1"/>
            </p:cNvSpPr>
            <p:nvPr/>
          </p:nvSpPr>
          <p:spPr bwMode="auto">
            <a:xfrm>
              <a:off x="50602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60"/>
            <p:cNvSpPr>
              <a:spLocks noChangeShapeType="1"/>
            </p:cNvSpPr>
            <p:nvPr/>
          </p:nvSpPr>
          <p:spPr bwMode="auto">
            <a:xfrm>
              <a:off x="52888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61"/>
            <p:cNvSpPr>
              <a:spLocks noChangeShapeType="1"/>
            </p:cNvSpPr>
            <p:nvPr/>
          </p:nvSpPr>
          <p:spPr bwMode="auto">
            <a:xfrm>
              <a:off x="55174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62"/>
            <p:cNvSpPr>
              <a:spLocks noChangeShapeType="1"/>
            </p:cNvSpPr>
            <p:nvPr/>
          </p:nvSpPr>
          <p:spPr bwMode="auto">
            <a:xfrm>
              <a:off x="57460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63"/>
            <p:cNvSpPr>
              <a:spLocks noChangeShapeType="1"/>
            </p:cNvSpPr>
            <p:nvPr/>
          </p:nvSpPr>
          <p:spPr bwMode="auto">
            <a:xfrm>
              <a:off x="59746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>
              <a:off x="62032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65"/>
            <p:cNvSpPr>
              <a:spLocks noChangeShapeType="1"/>
            </p:cNvSpPr>
            <p:nvPr/>
          </p:nvSpPr>
          <p:spPr bwMode="auto">
            <a:xfrm>
              <a:off x="64318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66"/>
            <p:cNvSpPr>
              <a:spLocks noChangeShapeType="1"/>
            </p:cNvSpPr>
            <p:nvPr/>
          </p:nvSpPr>
          <p:spPr bwMode="auto">
            <a:xfrm>
              <a:off x="66604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67"/>
            <p:cNvSpPr>
              <a:spLocks noChangeShapeType="1"/>
            </p:cNvSpPr>
            <p:nvPr/>
          </p:nvSpPr>
          <p:spPr bwMode="auto">
            <a:xfrm>
              <a:off x="68890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68"/>
            <p:cNvSpPr>
              <a:spLocks noChangeShapeType="1"/>
            </p:cNvSpPr>
            <p:nvPr/>
          </p:nvSpPr>
          <p:spPr bwMode="auto">
            <a:xfrm>
              <a:off x="71176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69"/>
            <p:cNvSpPr>
              <a:spLocks noChangeShapeType="1"/>
            </p:cNvSpPr>
            <p:nvPr/>
          </p:nvSpPr>
          <p:spPr bwMode="auto">
            <a:xfrm>
              <a:off x="2317040" y="5932645"/>
              <a:ext cx="57150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70"/>
            <p:cNvSpPr>
              <a:spLocks noChangeShapeType="1"/>
            </p:cNvSpPr>
            <p:nvPr/>
          </p:nvSpPr>
          <p:spPr bwMode="auto">
            <a:xfrm>
              <a:off x="2317040" y="5361145"/>
              <a:ext cx="57150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71"/>
            <p:cNvSpPr>
              <a:spLocks noChangeShapeType="1"/>
            </p:cNvSpPr>
            <p:nvPr/>
          </p:nvSpPr>
          <p:spPr bwMode="auto">
            <a:xfrm>
              <a:off x="2317040" y="4789645"/>
              <a:ext cx="57150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2"/>
            <p:cNvSpPr>
              <a:spLocks noChangeShapeType="1"/>
            </p:cNvSpPr>
            <p:nvPr/>
          </p:nvSpPr>
          <p:spPr bwMode="auto">
            <a:xfrm>
              <a:off x="2317040" y="4218145"/>
              <a:ext cx="5715000" cy="1587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Box 73"/>
            <p:cNvSpPr txBox="1">
              <a:spLocks noChangeArrowheads="1"/>
            </p:cNvSpPr>
            <p:nvPr/>
          </p:nvSpPr>
          <p:spPr bwMode="auto">
            <a:xfrm>
              <a:off x="1845245" y="4903945"/>
              <a:ext cx="471795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S</a:t>
              </a:r>
              <a:r>
                <a:rPr lang="en-US" baseline="-33000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2</a:t>
              </a:r>
              <a:endParaRPr lang="en-US" baseline="-33000" dirty="0">
                <a:solidFill>
                  <a:srgbClr val="000000"/>
                </a:solidFill>
                <a:latin typeface="+mj-lt"/>
                <a:cs typeface="Times New Roman" pitchFamily="16" charset="0"/>
              </a:endParaRPr>
            </a:p>
          </p:txBody>
        </p:sp>
        <p:sp>
          <p:nvSpPr>
            <p:cNvPr id="33" name="Text Box 74"/>
            <p:cNvSpPr txBox="1">
              <a:spLocks noChangeArrowheads="1"/>
            </p:cNvSpPr>
            <p:nvPr/>
          </p:nvSpPr>
          <p:spPr bwMode="auto">
            <a:xfrm>
              <a:off x="1845245" y="5475445"/>
              <a:ext cx="548605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S</a:t>
              </a:r>
              <a:r>
                <a:rPr lang="en-US" baseline="-33000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3</a:t>
              </a:r>
              <a:endParaRPr lang="en-US" baseline="-33000" dirty="0">
                <a:solidFill>
                  <a:srgbClr val="000000"/>
                </a:solidFill>
                <a:latin typeface="+mj-lt"/>
                <a:cs typeface="Times New Roman" pitchFamily="16" charset="0"/>
              </a:endParaRPr>
            </a:p>
          </p:txBody>
        </p:sp>
        <p:sp>
          <p:nvSpPr>
            <p:cNvPr id="34" name="Text Box 75"/>
            <p:cNvSpPr txBox="1">
              <a:spLocks noChangeArrowheads="1"/>
            </p:cNvSpPr>
            <p:nvPr/>
          </p:nvSpPr>
          <p:spPr bwMode="auto">
            <a:xfrm>
              <a:off x="1845245" y="4332445"/>
              <a:ext cx="548605" cy="436562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lIns="99000" tIns="69876" rIns="99000" bIns="54000"/>
            <a:lstStyle/>
            <a:p>
              <a:r>
                <a:rPr lang="en-US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S</a:t>
              </a:r>
              <a:r>
                <a:rPr lang="en-US" baseline="-33000" dirty="0" smtClean="0">
                  <a:solidFill>
                    <a:srgbClr val="000000"/>
                  </a:solidFill>
                  <a:latin typeface="+mj-lt"/>
                  <a:cs typeface="Times New Roman" pitchFamily="16" charset="0"/>
                </a:rPr>
                <a:t>1</a:t>
              </a:r>
              <a:endParaRPr lang="en-US" baseline="-33000" dirty="0">
                <a:solidFill>
                  <a:srgbClr val="000000"/>
                </a:solidFill>
                <a:latin typeface="+mj-lt"/>
                <a:cs typeface="Times New Roman" pitchFamily="16" charset="0"/>
              </a:endParaRPr>
            </a:p>
          </p:txBody>
        </p:sp>
        <p:sp>
          <p:nvSpPr>
            <p:cNvPr id="35" name="Rectangle 76"/>
            <p:cNvSpPr>
              <a:spLocks noChangeArrowheads="1"/>
            </p:cNvSpPr>
            <p:nvPr/>
          </p:nvSpPr>
          <p:spPr bwMode="auto">
            <a:xfrm>
              <a:off x="2317040" y="4446745"/>
              <a:ext cx="9144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77"/>
            <p:cNvSpPr>
              <a:spLocks noChangeArrowheads="1"/>
            </p:cNvSpPr>
            <p:nvPr/>
          </p:nvSpPr>
          <p:spPr bwMode="auto">
            <a:xfrm>
              <a:off x="3231440" y="5589745"/>
              <a:ext cx="2286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78"/>
            <p:cNvSpPr>
              <a:spLocks noChangeShapeType="1"/>
            </p:cNvSpPr>
            <p:nvPr/>
          </p:nvSpPr>
          <p:spPr bwMode="auto">
            <a:xfrm>
              <a:off x="2317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8" name="Line 79"/>
            <p:cNvSpPr>
              <a:spLocks noChangeShapeType="1"/>
            </p:cNvSpPr>
            <p:nvPr/>
          </p:nvSpPr>
          <p:spPr bwMode="auto">
            <a:xfrm>
              <a:off x="2317040" y="5475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9" name="Rectangle 80"/>
            <p:cNvSpPr>
              <a:spLocks noChangeArrowheads="1"/>
            </p:cNvSpPr>
            <p:nvPr/>
          </p:nvSpPr>
          <p:spPr bwMode="auto">
            <a:xfrm>
              <a:off x="2317040" y="5018245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81"/>
            <p:cNvSpPr>
              <a:spLocks noChangeShapeType="1"/>
            </p:cNvSpPr>
            <p:nvPr/>
          </p:nvSpPr>
          <p:spPr bwMode="auto">
            <a:xfrm>
              <a:off x="2317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1" name="Rectangle 82"/>
            <p:cNvSpPr>
              <a:spLocks noChangeArrowheads="1"/>
            </p:cNvSpPr>
            <p:nvPr/>
          </p:nvSpPr>
          <p:spPr bwMode="auto">
            <a:xfrm>
              <a:off x="3460040" y="4446745"/>
              <a:ext cx="9144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84"/>
            <p:cNvSpPr>
              <a:spLocks noChangeArrowheads="1"/>
            </p:cNvSpPr>
            <p:nvPr/>
          </p:nvSpPr>
          <p:spPr bwMode="auto">
            <a:xfrm>
              <a:off x="3460040" y="5018245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86"/>
            <p:cNvSpPr>
              <a:spLocks noChangeArrowheads="1"/>
            </p:cNvSpPr>
            <p:nvPr/>
          </p:nvSpPr>
          <p:spPr bwMode="auto">
            <a:xfrm>
              <a:off x="4374440" y="5589745"/>
              <a:ext cx="2286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87"/>
            <p:cNvSpPr>
              <a:spLocks noChangeArrowheads="1"/>
            </p:cNvSpPr>
            <p:nvPr/>
          </p:nvSpPr>
          <p:spPr bwMode="auto">
            <a:xfrm>
              <a:off x="4603040" y="4446745"/>
              <a:ext cx="9144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89"/>
            <p:cNvSpPr>
              <a:spLocks noChangeArrowheads="1"/>
            </p:cNvSpPr>
            <p:nvPr/>
          </p:nvSpPr>
          <p:spPr bwMode="auto">
            <a:xfrm>
              <a:off x="4603040" y="5018245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91"/>
            <p:cNvSpPr>
              <a:spLocks noChangeArrowheads="1"/>
            </p:cNvSpPr>
            <p:nvPr/>
          </p:nvSpPr>
          <p:spPr bwMode="auto">
            <a:xfrm>
              <a:off x="5517440" y="5589745"/>
              <a:ext cx="2286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92"/>
            <p:cNvSpPr>
              <a:spLocks noChangeArrowheads="1"/>
            </p:cNvSpPr>
            <p:nvPr/>
          </p:nvSpPr>
          <p:spPr bwMode="auto">
            <a:xfrm>
              <a:off x="5746040" y="5018245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93"/>
            <p:cNvSpPr>
              <a:spLocks noChangeArrowheads="1"/>
            </p:cNvSpPr>
            <p:nvPr/>
          </p:nvSpPr>
          <p:spPr bwMode="auto">
            <a:xfrm>
              <a:off x="6889040" y="4446745"/>
              <a:ext cx="914400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94"/>
            <p:cNvSpPr>
              <a:spLocks noChangeShapeType="1"/>
            </p:cNvSpPr>
            <p:nvPr/>
          </p:nvSpPr>
          <p:spPr bwMode="auto">
            <a:xfrm>
              <a:off x="8032040" y="3989545"/>
              <a:ext cx="1587" cy="2171700"/>
            </a:xfrm>
            <a:prstGeom prst="line">
              <a:avLst/>
            </a:prstGeom>
            <a:noFill/>
            <a:ln w="1836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Rectangle 97"/>
            <p:cNvSpPr>
              <a:spLocks noChangeArrowheads="1"/>
            </p:cNvSpPr>
            <p:nvPr/>
          </p:nvSpPr>
          <p:spPr bwMode="auto">
            <a:xfrm>
              <a:off x="5746040" y="4446745"/>
              <a:ext cx="9144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99"/>
            <p:cNvSpPr>
              <a:spLocks noChangeArrowheads="1"/>
            </p:cNvSpPr>
            <p:nvPr/>
          </p:nvSpPr>
          <p:spPr bwMode="auto">
            <a:xfrm>
              <a:off x="7803440" y="5018245"/>
              <a:ext cx="2286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Rectangle 101"/>
            <p:cNvSpPr>
              <a:spLocks noChangeArrowheads="1"/>
            </p:cNvSpPr>
            <p:nvPr/>
          </p:nvSpPr>
          <p:spPr bwMode="auto">
            <a:xfrm>
              <a:off x="6660440" y="5589745"/>
              <a:ext cx="1143000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5" name="Group 105"/>
            <p:cNvGrpSpPr>
              <a:grpSpLocks/>
            </p:cNvGrpSpPr>
            <p:nvPr/>
          </p:nvGrpSpPr>
          <p:grpSpPr bwMode="auto">
            <a:xfrm>
              <a:off x="3117140" y="4332445"/>
              <a:ext cx="227012" cy="455612"/>
              <a:chOff x="1083" y="2563"/>
              <a:chExt cx="143" cy="287"/>
            </a:xfrm>
          </p:grpSpPr>
          <p:sp>
            <p:nvSpPr>
              <p:cNvPr id="54" name="Line 106"/>
              <p:cNvSpPr>
                <a:spLocks noChangeShapeType="1"/>
              </p:cNvSpPr>
              <p:nvPr/>
            </p:nvSpPr>
            <p:spPr bwMode="auto">
              <a:xfrm flipV="1">
                <a:off x="1155" y="256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107"/>
              <p:cNvSpPr>
                <a:spLocks noChangeShapeType="1"/>
              </p:cNvSpPr>
              <p:nvPr/>
            </p:nvSpPr>
            <p:spPr bwMode="auto">
              <a:xfrm>
                <a:off x="1083" y="256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6" name="Group 108"/>
            <p:cNvGrpSpPr>
              <a:grpSpLocks/>
            </p:cNvGrpSpPr>
            <p:nvPr/>
          </p:nvGrpSpPr>
          <p:grpSpPr bwMode="auto">
            <a:xfrm>
              <a:off x="4260140" y="4332445"/>
              <a:ext cx="227012" cy="455612"/>
              <a:chOff x="1803" y="2563"/>
              <a:chExt cx="143" cy="287"/>
            </a:xfrm>
          </p:grpSpPr>
          <p:sp>
            <p:nvSpPr>
              <p:cNvPr id="57" name="Line 109"/>
              <p:cNvSpPr>
                <a:spLocks noChangeShapeType="1"/>
              </p:cNvSpPr>
              <p:nvPr/>
            </p:nvSpPr>
            <p:spPr bwMode="auto">
              <a:xfrm flipV="1">
                <a:off x="1875" y="256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110"/>
              <p:cNvSpPr>
                <a:spLocks noChangeShapeType="1"/>
              </p:cNvSpPr>
              <p:nvPr/>
            </p:nvSpPr>
            <p:spPr bwMode="auto">
              <a:xfrm>
                <a:off x="1803" y="256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7" name="Group 111"/>
            <p:cNvGrpSpPr>
              <a:grpSpLocks/>
            </p:cNvGrpSpPr>
            <p:nvPr/>
          </p:nvGrpSpPr>
          <p:grpSpPr bwMode="auto">
            <a:xfrm>
              <a:off x="5403140" y="4332445"/>
              <a:ext cx="227012" cy="455612"/>
              <a:chOff x="2523" y="2563"/>
              <a:chExt cx="143" cy="287"/>
            </a:xfrm>
          </p:grpSpPr>
          <p:sp>
            <p:nvSpPr>
              <p:cNvPr id="60" name="Line 112"/>
              <p:cNvSpPr>
                <a:spLocks noChangeShapeType="1"/>
              </p:cNvSpPr>
              <p:nvPr/>
            </p:nvSpPr>
            <p:spPr bwMode="auto">
              <a:xfrm flipV="1">
                <a:off x="2595" y="256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113"/>
              <p:cNvSpPr>
                <a:spLocks noChangeShapeType="1"/>
              </p:cNvSpPr>
              <p:nvPr/>
            </p:nvSpPr>
            <p:spPr bwMode="auto">
              <a:xfrm>
                <a:off x="2523" y="256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8" name="Group 114"/>
            <p:cNvGrpSpPr>
              <a:grpSpLocks/>
            </p:cNvGrpSpPr>
            <p:nvPr/>
          </p:nvGrpSpPr>
          <p:grpSpPr bwMode="auto">
            <a:xfrm>
              <a:off x="6546140" y="4332445"/>
              <a:ext cx="227012" cy="455612"/>
              <a:chOff x="3243" y="2563"/>
              <a:chExt cx="143" cy="287"/>
            </a:xfrm>
          </p:grpSpPr>
          <p:sp>
            <p:nvSpPr>
              <p:cNvPr id="63" name="Line 115"/>
              <p:cNvSpPr>
                <a:spLocks noChangeShapeType="1"/>
              </p:cNvSpPr>
              <p:nvPr/>
            </p:nvSpPr>
            <p:spPr bwMode="auto">
              <a:xfrm flipV="1">
                <a:off x="3315" y="256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116"/>
              <p:cNvSpPr>
                <a:spLocks noChangeShapeType="1"/>
              </p:cNvSpPr>
              <p:nvPr/>
            </p:nvSpPr>
            <p:spPr bwMode="auto">
              <a:xfrm>
                <a:off x="3243" y="256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9" name="Group 117"/>
            <p:cNvGrpSpPr>
              <a:grpSpLocks/>
            </p:cNvGrpSpPr>
            <p:nvPr/>
          </p:nvGrpSpPr>
          <p:grpSpPr bwMode="auto">
            <a:xfrm>
              <a:off x="7689140" y="4332445"/>
              <a:ext cx="227012" cy="455612"/>
              <a:chOff x="3963" y="2563"/>
              <a:chExt cx="143" cy="287"/>
            </a:xfrm>
          </p:grpSpPr>
          <p:sp>
            <p:nvSpPr>
              <p:cNvPr id="66" name="Line 118"/>
              <p:cNvSpPr>
                <a:spLocks noChangeShapeType="1"/>
              </p:cNvSpPr>
              <p:nvPr/>
            </p:nvSpPr>
            <p:spPr bwMode="auto">
              <a:xfrm flipV="1">
                <a:off x="4035" y="256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119"/>
              <p:cNvSpPr>
                <a:spLocks noChangeShapeType="1"/>
              </p:cNvSpPr>
              <p:nvPr/>
            </p:nvSpPr>
            <p:spPr bwMode="auto">
              <a:xfrm>
                <a:off x="3963" y="256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0" name="Group 120"/>
            <p:cNvGrpSpPr>
              <a:grpSpLocks/>
            </p:cNvGrpSpPr>
            <p:nvPr/>
          </p:nvGrpSpPr>
          <p:grpSpPr bwMode="auto">
            <a:xfrm>
              <a:off x="3117140" y="4903945"/>
              <a:ext cx="227012" cy="455612"/>
              <a:chOff x="1083" y="2923"/>
              <a:chExt cx="143" cy="287"/>
            </a:xfrm>
          </p:grpSpPr>
          <p:sp>
            <p:nvSpPr>
              <p:cNvPr id="69" name="Line 121"/>
              <p:cNvSpPr>
                <a:spLocks noChangeShapeType="1"/>
              </p:cNvSpPr>
              <p:nvPr/>
            </p:nvSpPr>
            <p:spPr bwMode="auto">
              <a:xfrm flipV="1">
                <a:off x="1155" y="292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122"/>
              <p:cNvSpPr>
                <a:spLocks noChangeShapeType="1"/>
              </p:cNvSpPr>
              <p:nvPr/>
            </p:nvSpPr>
            <p:spPr bwMode="auto">
              <a:xfrm>
                <a:off x="1083" y="292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2" name="Group 123"/>
            <p:cNvGrpSpPr>
              <a:grpSpLocks/>
            </p:cNvGrpSpPr>
            <p:nvPr/>
          </p:nvGrpSpPr>
          <p:grpSpPr bwMode="auto">
            <a:xfrm>
              <a:off x="4260140" y="4903945"/>
              <a:ext cx="227012" cy="455612"/>
              <a:chOff x="1803" y="2923"/>
              <a:chExt cx="143" cy="287"/>
            </a:xfrm>
          </p:grpSpPr>
          <p:sp>
            <p:nvSpPr>
              <p:cNvPr id="72" name="Line 124"/>
              <p:cNvSpPr>
                <a:spLocks noChangeShapeType="1"/>
              </p:cNvSpPr>
              <p:nvPr/>
            </p:nvSpPr>
            <p:spPr bwMode="auto">
              <a:xfrm flipV="1">
                <a:off x="1875" y="292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125"/>
              <p:cNvSpPr>
                <a:spLocks noChangeShapeType="1"/>
              </p:cNvSpPr>
              <p:nvPr/>
            </p:nvSpPr>
            <p:spPr bwMode="auto">
              <a:xfrm>
                <a:off x="1803" y="292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" name="Group 126"/>
            <p:cNvGrpSpPr>
              <a:grpSpLocks/>
            </p:cNvGrpSpPr>
            <p:nvPr/>
          </p:nvGrpSpPr>
          <p:grpSpPr bwMode="auto">
            <a:xfrm>
              <a:off x="5403140" y="4903945"/>
              <a:ext cx="227012" cy="455612"/>
              <a:chOff x="2523" y="2923"/>
              <a:chExt cx="143" cy="287"/>
            </a:xfrm>
          </p:grpSpPr>
          <p:sp>
            <p:nvSpPr>
              <p:cNvPr id="75" name="Line 127"/>
              <p:cNvSpPr>
                <a:spLocks noChangeShapeType="1"/>
              </p:cNvSpPr>
              <p:nvPr/>
            </p:nvSpPr>
            <p:spPr bwMode="auto">
              <a:xfrm flipV="1">
                <a:off x="2595" y="292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128"/>
              <p:cNvSpPr>
                <a:spLocks noChangeShapeType="1"/>
              </p:cNvSpPr>
              <p:nvPr/>
            </p:nvSpPr>
            <p:spPr bwMode="auto">
              <a:xfrm>
                <a:off x="2523" y="292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" name="Group 129"/>
            <p:cNvGrpSpPr>
              <a:grpSpLocks/>
            </p:cNvGrpSpPr>
            <p:nvPr/>
          </p:nvGrpSpPr>
          <p:grpSpPr bwMode="auto">
            <a:xfrm>
              <a:off x="6546140" y="4903945"/>
              <a:ext cx="227012" cy="455612"/>
              <a:chOff x="3243" y="2923"/>
              <a:chExt cx="143" cy="287"/>
            </a:xfrm>
          </p:grpSpPr>
          <p:sp>
            <p:nvSpPr>
              <p:cNvPr id="78" name="Line 130"/>
              <p:cNvSpPr>
                <a:spLocks noChangeShapeType="1"/>
              </p:cNvSpPr>
              <p:nvPr/>
            </p:nvSpPr>
            <p:spPr bwMode="auto">
              <a:xfrm flipV="1">
                <a:off x="3315" y="292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131"/>
              <p:cNvSpPr>
                <a:spLocks noChangeShapeType="1"/>
              </p:cNvSpPr>
              <p:nvPr/>
            </p:nvSpPr>
            <p:spPr bwMode="auto">
              <a:xfrm>
                <a:off x="3243" y="292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9" name="Group 132"/>
            <p:cNvGrpSpPr>
              <a:grpSpLocks/>
            </p:cNvGrpSpPr>
            <p:nvPr/>
          </p:nvGrpSpPr>
          <p:grpSpPr bwMode="auto">
            <a:xfrm>
              <a:off x="7689140" y="5475445"/>
              <a:ext cx="227012" cy="455612"/>
              <a:chOff x="3963" y="3283"/>
              <a:chExt cx="143" cy="287"/>
            </a:xfrm>
          </p:grpSpPr>
          <p:sp>
            <p:nvSpPr>
              <p:cNvPr id="81" name="Line 133"/>
              <p:cNvSpPr>
                <a:spLocks noChangeShapeType="1"/>
              </p:cNvSpPr>
              <p:nvPr/>
            </p:nvSpPr>
            <p:spPr bwMode="auto">
              <a:xfrm flipV="1">
                <a:off x="4035" y="3282"/>
                <a:ext cx="0" cy="289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34"/>
              <p:cNvSpPr>
                <a:spLocks noChangeShapeType="1"/>
              </p:cNvSpPr>
              <p:nvPr/>
            </p:nvSpPr>
            <p:spPr bwMode="auto">
              <a:xfrm>
                <a:off x="3963" y="3283"/>
                <a:ext cx="143" cy="0"/>
              </a:xfrm>
              <a:prstGeom prst="line">
                <a:avLst/>
              </a:prstGeom>
              <a:noFill/>
              <a:ln w="3672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" name="Line 135"/>
            <p:cNvSpPr>
              <a:spLocks noChangeShapeType="1"/>
            </p:cNvSpPr>
            <p:nvPr/>
          </p:nvSpPr>
          <p:spPr bwMode="auto">
            <a:xfrm>
              <a:off x="2317040" y="6161245"/>
              <a:ext cx="5829300" cy="1587"/>
            </a:xfrm>
            <a:prstGeom prst="line">
              <a:avLst/>
            </a:prstGeom>
            <a:noFill/>
            <a:ln w="1836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 Box 136"/>
            <p:cNvSpPr txBox="1">
              <a:spLocks noChangeArrowheads="1"/>
            </p:cNvSpPr>
            <p:nvPr/>
          </p:nvSpPr>
          <p:spPr bwMode="auto">
            <a:xfrm>
              <a:off x="4717340" y="6483507"/>
              <a:ext cx="698500" cy="363538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 dirty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Time</a:t>
              </a:r>
            </a:p>
          </p:txBody>
        </p:sp>
        <p:sp>
          <p:nvSpPr>
            <p:cNvPr id="85" name="Text Box 137"/>
            <p:cNvSpPr txBox="1">
              <a:spLocks noChangeArrowheads="1"/>
            </p:cNvSpPr>
            <p:nvPr/>
          </p:nvSpPr>
          <p:spPr bwMode="auto">
            <a:xfrm>
              <a:off x="2167815" y="6161245"/>
              <a:ext cx="325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latin typeface="+mj-lt"/>
                  <a:ea typeface="WenQuanYi Micro Hei" charset="0"/>
                  <a:cs typeface="WenQuanYi Micro Hei" charset="0"/>
                </a:rPr>
                <a:t>0</a:t>
              </a:r>
            </a:p>
          </p:txBody>
        </p:sp>
        <p:sp>
          <p:nvSpPr>
            <p:cNvPr id="86" name="Text Box 138"/>
            <p:cNvSpPr txBox="1">
              <a:spLocks noChangeArrowheads="1"/>
            </p:cNvSpPr>
            <p:nvPr/>
          </p:nvSpPr>
          <p:spPr bwMode="auto">
            <a:xfrm>
              <a:off x="3310815" y="6161245"/>
              <a:ext cx="325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5</a:t>
              </a:r>
            </a:p>
          </p:txBody>
        </p:sp>
        <p:sp>
          <p:nvSpPr>
            <p:cNvPr id="87" name="Text Box 139"/>
            <p:cNvSpPr txBox="1">
              <a:spLocks noChangeArrowheads="1"/>
            </p:cNvSpPr>
            <p:nvPr/>
          </p:nvSpPr>
          <p:spPr bwMode="auto">
            <a:xfrm>
              <a:off x="4374440" y="6161245"/>
              <a:ext cx="452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10</a:t>
              </a:r>
            </a:p>
          </p:txBody>
        </p:sp>
        <p:sp>
          <p:nvSpPr>
            <p:cNvPr id="88" name="Text Box 140"/>
            <p:cNvSpPr txBox="1">
              <a:spLocks noChangeArrowheads="1"/>
            </p:cNvSpPr>
            <p:nvPr/>
          </p:nvSpPr>
          <p:spPr bwMode="auto">
            <a:xfrm>
              <a:off x="5517440" y="6161245"/>
              <a:ext cx="452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15</a:t>
              </a:r>
            </a:p>
          </p:txBody>
        </p:sp>
        <p:sp>
          <p:nvSpPr>
            <p:cNvPr id="89" name="Text Box 141"/>
            <p:cNvSpPr txBox="1">
              <a:spLocks noChangeArrowheads="1"/>
            </p:cNvSpPr>
            <p:nvPr/>
          </p:nvSpPr>
          <p:spPr bwMode="auto">
            <a:xfrm>
              <a:off x="6660440" y="6161245"/>
              <a:ext cx="452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20</a:t>
              </a:r>
            </a:p>
          </p:txBody>
        </p:sp>
        <p:sp>
          <p:nvSpPr>
            <p:cNvPr id="90" name="Text Box 142"/>
            <p:cNvSpPr txBox="1">
              <a:spLocks noChangeArrowheads="1"/>
            </p:cNvSpPr>
            <p:nvPr/>
          </p:nvSpPr>
          <p:spPr bwMode="auto">
            <a:xfrm>
              <a:off x="7803440" y="6161245"/>
              <a:ext cx="452437" cy="363537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25</a:t>
              </a:r>
            </a:p>
          </p:txBody>
        </p:sp>
        <p:sp>
          <p:nvSpPr>
            <p:cNvPr id="91" name="Rectangle 76"/>
            <p:cNvSpPr>
              <a:spLocks noChangeArrowheads="1"/>
            </p:cNvSpPr>
            <p:nvPr/>
          </p:nvSpPr>
          <p:spPr bwMode="auto">
            <a:xfrm>
              <a:off x="356861" y="4262814"/>
              <a:ext cx="357842" cy="342900"/>
            </a:xfrm>
            <a:prstGeom prst="rect">
              <a:avLst/>
            </a:prstGeom>
            <a:solidFill>
              <a:srgbClr val="FFCCCC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Rectangle 80"/>
            <p:cNvSpPr>
              <a:spLocks noChangeArrowheads="1"/>
            </p:cNvSpPr>
            <p:nvPr/>
          </p:nvSpPr>
          <p:spPr bwMode="auto">
            <a:xfrm>
              <a:off x="356861" y="4939417"/>
              <a:ext cx="357842" cy="342900"/>
            </a:xfrm>
            <a:prstGeom prst="rect">
              <a:avLst/>
            </a:prstGeom>
            <a:solidFill>
              <a:srgbClr val="CCECFF"/>
            </a:solidFill>
            <a:ln w="3672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Text Box 136"/>
            <p:cNvSpPr txBox="1">
              <a:spLocks noChangeArrowheads="1"/>
            </p:cNvSpPr>
            <p:nvPr/>
          </p:nvSpPr>
          <p:spPr bwMode="auto">
            <a:xfrm>
              <a:off x="728663" y="4250059"/>
              <a:ext cx="889929" cy="363538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 dirty="0" smtClean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CPU 1</a:t>
              </a:r>
              <a:endPara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endParaRPr>
            </a:p>
          </p:txBody>
        </p:sp>
        <p:sp>
          <p:nvSpPr>
            <p:cNvPr id="94" name="Oval 15"/>
            <p:cNvSpPr>
              <a:spLocks noChangeArrowheads="1"/>
            </p:cNvSpPr>
            <p:nvPr/>
          </p:nvSpPr>
          <p:spPr bwMode="auto">
            <a:xfrm>
              <a:off x="3352800" y="4572527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95" name="Text Box 136"/>
            <p:cNvSpPr txBox="1">
              <a:spLocks noChangeArrowheads="1"/>
            </p:cNvSpPr>
            <p:nvPr/>
          </p:nvSpPr>
          <p:spPr bwMode="auto">
            <a:xfrm>
              <a:off x="723408" y="4927976"/>
              <a:ext cx="889929" cy="363538"/>
            </a:xfrm>
            <a:prstGeom prst="rect">
              <a:avLst/>
            </a:prstGeom>
            <a:noFill/>
            <a:ln w="18360">
              <a:noFill/>
              <a:round/>
              <a:headEnd/>
              <a:tailEnd/>
            </a:ln>
            <a:effectLst/>
          </p:spPr>
          <p:txBody>
            <a:bodyPr wrap="none" lIns="99000" tIns="69876" rIns="99000" bIns="54000"/>
            <a:lstStyle/>
            <a:p>
              <a:r>
                <a:rPr lang="en-US" dirty="0" smtClean="0">
                  <a:solidFill>
                    <a:srgbClr val="000000"/>
                  </a:solidFill>
                  <a:ea typeface="WenQuanYi Micro Hei" charset="0"/>
                  <a:cs typeface="WenQuanYi Micro Hei" charset="0"/>
                </a:rPr>
                <a:t>CPU 2</a:t>
              </a:r>
              <a:endParaRPr lang="en-US" dirty="0">
                <a:solidFill>
                  <a:srgbClr val="000000"/>
                </a:solidFill>
                <a:ea typeface="WenQuanYi Micro Hei" charset="0"/>
                <a:cs typeface="WenQuanYi Micro Hei" charset="0"/>
              </a:endParaRPr>
            </a:p>
          </p:txBody>
        </p:sp>
        <p:sp>
          <p:nvSpPr>
            <p:cNvPr id="96" name="Oval 15"/>
            <p:cNvSpPr>
              <a:spLocks noChangeArrowheads="1"/>
            </p:cNvSpPr>
            <p:nvPr/>
          </p:nvSpPr>
          <p:spPr bwMode="auto">
            <a:xfrm>
              <a:off x="3347545" y="5134830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97" name="Oval 15"/>
            <p:cNvSpPr>
              <a:spLocks noChangeArrowheads="1"/>
            </p:cNvSpPr>
            <p:nvPr/>
          </p:nvSpPr>
          <p:spPr bwMode="auto">
            <a:xfrm>
              <a:off x="4482663" y="4567272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98" name="Oval 15"/>
            <p:cNvSpPr>
              <a:spLocks noChangeArrowheads="1"/>
            </p:cNvSpPr>
            <p:nvPr/>
          </p:nvSpPr>
          <p:spPr bwMode="auto">
            <a:xfrm>
              <a:off x="4482663" y="5134830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99" name="Oval 15"/>
            <p:cNvSpPr>
              <a:spLocks noChangeArrowheads="1"/>
            </p:cNvSpPr>
            <p:nvPr/>
          </p:nvSpPr>
          <p:spPr bwMode="auto">
            <a:xfrm>
              <a:off x="5644055" y="4572526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00" name="Oval 15"/>
            <p:cNvSpPr>
              <a:spLocks noChangeArrowheads="1"/>
            </p:cNvSpPr>
            <p:nvPr/>
          </p:nvSpPr>
          <p:spPr bwMode="auto">
            <a:xfrm>
              <a:off x="5644056" y="5140085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3460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8"/>
            <p:cNvSpPr>
              <a:spLocks noChangeShapeType="1"/>
            </p:cNvSpPr>
            <p:nvPr/>
          </p:nvSpPr>
          <p:spPr bwMode="auto">
            <a:xfrm>
              <a:off x="4603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103"/>
            <p:cNvSpPr>
              <a:spLocks noChangeShapeType="1"/>
            </p:cNvSpPr>
            <p:nvPr/>
          </p:nvSpPr>
          <p:spPr bwMode="auto">
            <a:xfrm>
              <a:off x="5746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85"/>
            <p:cNvSpPr>
              <a:spLocks noChangeShapeType="1"/>
            </p:cNvSpPr>
            <p:nvPr/>
          </p:nvSpPr>
          <p:spPr bwMode="auto">
            <a:xfrm>
              <a:off x="3460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90"/>
            <p:cNvSpPr>
              <a:spLocks noChangeShapeType="1"/>
            </p:cNvSpPr>
            <p:nvPr/>
          </p:nvSpPr>
          <p:spPr bwMode="auto">
            <a:xfrm>
              <a:off x="4603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102"/>
            <p:cNvSpPr>
              <a:spLocks noChangeShapeType="1"/>
            </p:cNvSpPr>
            <p:nvPr/>
          </p:nvSpPr>
          <p:spPr bwMode="auto">
            <a:xfrm>
              <a:off x="5746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Oval 15"/>
            <p:cNvSpPr>
              <a:spLocks noChangeArrowheads="1"/>
            </p:cNvSpPr>
            <p:nvPr/>
          </p:nvSpPr>
          <p:spPr bwMode="auto">
            <a:xfrm>
              <a:off x="6789683" y="4583037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08" name="Line 98"/>
            <p:cNvSpPr>
              <a:spLocks noChangeShapeType="1"/>
            </p:cNvSpPr>
            <p:nvPr/>
          </p:nvSpPr>
          <p:spPr bwMode="auto">
            <a:xfrm>
              <a:off x="6889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Oval 15"/>
            <p:cNvSpPr>
              <a:spLocks noChangeArrowheads="1"/>
            </p:cNvSpPr>
            <p:nvPr/>
          </p:nvSpPr>
          <p:spPr bwMode="auto">
            <a:xfrm>
              <a:off x="6789684" y="5140086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10" name="Line 95"/>
            <p:cNvSpPr>
              <a:spLocks noChangeShapeType="1"/>
            </p:cNvSpPr>
            <p:nvPr/>
          </p:nvSpPr>
          <p:spPr bwMode="auto">
            <a:xfrm>
              <a:off x="6889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Oval 15"/>
            <p:cNvSpPr>
              <a:spLocks noChangeArrowheads="1"/>
            </p:cNvSpPr>
            <p:nvPr/>
          </p:nvSpPr>
          <p:spPr bwMode="auto">
            <a:xfrm>
              <a:off x="7924800" y="4562016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12" name="Line 96"/>
            <p:cNvSpPr>
              <a:spLocks noChangeShapeType="1"/>
            </p:cNvSpPr>
            <p:nvPr/>
          </p:nvSpPr>
          <p:spPr bwMode="auto">
            <a:xfrm>
              <a:off x="8032040" y="4332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924801" y="5140085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14" name="Line 100"/>
            <p:cNvSpPr>
              <a:spLocks noChangeShapeType="1"/>
            </p:cNvSpPr>
            <p:nvPr/>
          </p:nvSpPr>
          <p:spPr bwMode="auto">
            <a:xfrm>
              <a:off x="8032040" y="49039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Oval 15"/>
            <p:cNvSpPr>
              <a:spLocks noChangeArrowheads="1"/>
            </p:cNvSpPr>
            <p:nvPr/>
          </p:nvSpPr>
          <p:spPr bwMode="auto">
            <a:xfrm>
              <a:off x="6789683" y="5718153"/>
              <a:ext cx="204781" cy="20478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16" name="Line 104"/>
            <p:cNvSpPr>
              <a:spLocks noChangeShapeType="1"/>
            </p:cNvSpPr>
            <p:nvPr/>
          </p:nvSpPr>
          <p:spPr bwMode="auto">
            <a:xfrm>
              <a:off x="6889040" y="5475445"/>
              <a:ext cx="1587" cy="457200"/>
            </a:xfrm>
            <a:prstGeom prst="line">
              <a:avLst/>
            </a:prstGeom>
            <a:noFill/>
            <a:ln w="5472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233" name="Straight Arrow Connector 232"/>
            <p:cNvCxnSpPr/>
            <p:nvPr/>
          </p:nvCxnSpPr>
          <p:spPr bwMode="auto">
            <a:xfrm>
              <a:off x="2344510" y="4619555"/>
              <a:ext cx="184344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34" name="Straight Arrow Connector 233"/>
            <p:cNvCxnSpPr/>
            <p:nvPr/>
          </p:nvCxnSpPr>
          <p:spPr bwMode="auto">
            <a:xfrm>
              <a:off x="4187950" y="4619555"/>
              <a:ext cx="1036935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36" name="Straight Arrow Connector 235"/>
            <p:cNvCxnSpPr/>
            <p:nvPr/>
          </p:nvCxnSpPr>
          <p:spPr bwMode="auto">
            <a:xfrm>
              <a:off x="5762555" y="4619555"/>
              <a:ext cx="192025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38" name="Straight Arrow Connector 237"/>
            <p:cNvCxnSpPr/>
            <p:nvPr/>
          </p:nvCxnSpPr>
          <p:spPr bwMode="auto">
            <a:xfrm>
              <a:off x="2344510" y="5195630"/>
              <a:ext cx="2957185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40" name="Straight Arrow Connector 239"/>
            <p:cNvCxnSpPr/>
            <p:nvPr/>
          </p:nvCxnSpPr>
          <p:spPr bwMode="auto">
            <a:xfrm flipV="1">
              <a:off x="5263290" y="5195630"/>
              <a:ext cx="1382580" cy="1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44" name="Straight Arrow Connector 243"/>
            <p:cNvCxnSpPr/>
            <p:nvPr/>
          </p:nvCxnSpPr>
          <p:spPr bwMode="auto">
            <a:xfrm>
              <a:off x="2344510" y="5771705"/>
              <a:ext cx="53767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246" name="Straight Arrow Connector 245"/>
            <p:cNvCxnSpPr/>
            <p:nvPr/>
          </p:nvCxnSpPr>
          <p:spPr bwMode="auto">
            <a:xfrm>
              <a:off x="885120" y="3659430"/>
              <a:ext cx="1036935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247" name="TextBox 246"/>
            <p:cNvSpPr txBox="1"/>
            <p:nvPr/>
          </p:nvSpPr>
          <p:spPr bwMode="auto">
            <a:xfrm>
              <a:off x="1883650" y="3451345"/>
              <a:ext cx="6763390" cy="4001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interval during which a </a:t>
              </a:r>
              <a:r>
                <a:rPr lang="en-US" b="1" u="sng" dirty="0" smtClean="0">
                  <a:solidFill>
                    <a:srgbClr val="C00000"/>
                  </a:solidFill>
                </a:rPr>
                <a:t>single</a:t>
              </a:r>
              <a:r>
                <a:rPr lang="en-US" b="1" dirty="0" smtClean="0">
                  <a:solidFill>
                    <a:srgbClr val="C00000"/>
                  </a:solidFill>
                </a:rPr>
                <a:t> job of some </a:t>
              </a:r>
              <a:r>
                <a:rPr lang="en-US" b="1" dirty="0" smtClean="0">
                  <a:solidFill>
                    <a:srgbClr val="C00000"/>
                  </a:solidFill>
                  <a:sym typeface="Symbol"/>
                </a:rPr>
                <a:t></a:t>
              </a:r>
              <a:r>
                <a:rPr lang="en-US" b="1" baseline="-25000" dirty="0" err="1" smtClean="0">
                  <a:solidFill>
                    <a:srgbClr val="C00000"/>
                  </a:solidFill>
                </a:rPr>
                <a:t>i</a:t>
              </a:r>
              <a:r>
                <a:rPr lang="en-US" b="1" dirty="0" smtClean="0">
                  <a:solidFill>
                    <a:srgbClr val="C00000"/>
                  </a:solidFill>
                </a:rPr>
                <a:t> executes</a:t>
              </a:r>
            </a:p>
          </p:txBody>
        </p:sp>
      </p:grpSp>
      <p:grpSp>
        <p:nvGrpSpPr>
          <p:cNvPr id="241" name="Group 256"/>
          <p:cNvGrpSpPr/>
          <p:nvPr/>
        </p:nvGrpSpPr>
        <p:grpSpPr>
          <a:xfrm>
            <a:off x="1046381" y="932675"/>
            <a:ext cx="7366119" cy="4109335"/>
            <a:chOff x="1046381" y="932675"/>
            <a:chExt cx="7366119" cy="4109335"/>
          </a:xfrm>
        </p:grpSpPr>
        <p:cxnSp>
          <p:nvCxnSpPr>
            <p:cNvPr id="251" name="Straight Arrow Connector 250"/>
            <p:cNvCxnSpPr>
              <a:stCxn id="249" idx="2"/>
              <a:endCxn id="39" idx="0"/>
            </p:cNvCxnSpPr>
            <p:nvPr/>
          </p:nvCxnSpPr>
          <p:spPr bwMode="auto">
            <a:xfrm flipH="1">
              <a:off x="2774240" y="2133004"/>
              <a:ext cx="1955201" cy="2885241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3" name="Straight Arrow Connector 252"/>
            <p:cNvCxnSpPr>
              <a:stCxn id="249" idx="2"/>
            </p:cNvCxnSpPr>
            <p:nvPr/>
          </p:nvCxnSpPr>
          <p:spPr bwMode="auto">
            <a:xfrm flipH="1">
              <a:off x="4034330" y="2133004"/>
              <a:ext cx="695111" cy="2909006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5" name="Straight Arrow Connector 254"/>
            <p:cNvCxnSpPr>
              <a:stCxn id="249" idx="2"/>
            </p:cNvCxnSpPr>
            <p:nvPr/>
          </p:nvCxnSpPr>
          <p:spPr bwMode="auto">
            <a:xfrm>
              <a:off x="4729441" y="2133004"/>
              <a:ext cx="188204" cy="2909006"/>
            </a:xfrm>
            <a:prstGeom prst="straightConnector1">
              <a:avLst/>
            </a:prstGeom>
            <a:noFill/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9" name="TextBox 248"/>
            <p:cNvSpPr txBox="1"/>
            <p:nvPr/>
          </p:nvSpPr>
          <p:spPr bwMode="auto">
            <a:xfrm>
              <a:off x="1046381" y="932675"/>
              <a:ext cx="7366119" cy="120032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CC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000000"/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3600" u="sng" dirty="0" smtClean="0"/>
                <a:t>Multiple</a:t>
              </a:r>
              <a:r>
                <a:rPr lang="en-US" sz="3600" dirty="0" smtClean="0"/>
                <a:t> server allocations may</a:t>
              </a:r>
            </a:p>
            <a:p>
              <a:r>
                <a:rPr lang="en-US" sz="3600" dirty="0" smtClean="0"/>
                <a:t>be required to process a </a:t>
              </a:r>
              <a:r>
                <a:rPr lang="en-US" sz="3600" u="sng" dirty="0" smtClean="0"/>
                <a:t>single</a:t>
              </a:r>
              <a:r>
                <a:rPr lang="en-US" sz="3600" dirty="0" smtClean="0"/>
                <a:t> job.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Additional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4450"/>
            <a:ext cx="9143999" cy="4114800"/>
          </a:xfrm>
        </p:spPr>
        <p:txBody>
          <a:bodyPr/>
          <a:lstStyle/>
          <a:p>
            <a:r>
              <a:rPr lang="en-US" dirty="0" smtClean="0"/>
              <a:t>Good </a:t>
            </a:r>
            <a:r>
              <a:rPr lang="en-US" dirty="0" smtClean="0">
                <a:solidFill>
                  <a:srgbClr val="C00000"/>
                </a:solidFill>
              </a:rPr>
              <a:t>averages and variances are easy to compute experimentally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stochastic analysis is done over specified </a:t>
            </a:r>
            <a:r>
              <a:rPr lang="en-US" dirty="0" smtClean="0">
                <a:solidFill>
                  <a:srgbClr val="C00000"/>
                </a:solidFill>
              </a:rPr>
              <a:t>time windows</a:t>
            </a:r>
            <a:r>
              <a:rPr lang="en-US" dirty="0" smtClean="0"/>
              <a:t>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Independence is required across windows.</a:t>
            </a:r>
          </a:p>
          <a:p>
            <a:pPr lvl="2"/>
            <a:r>
              <a:rPr lang="en-US" sz="2000" dirty="0" smtClean="0"/>
              <a:t>Larger windows yield less of a reliance on independence.  But this also results in looser tardiness bounds.</a:t>
            </a:r>
          </a:p>
          <a:p>
            <a:r>
              <a:rPr lang="en-US" dirty="0" smtClean="0"/>
              <a:t>As a byproduct of the analysis, </a:t>
            </a:r>
            <a:r>
              <a:rPr lang="en-US" dirty="0" err="1" smtClean="0">
                <a:solidFill>
                  <a:srgbClr val="C00000"/>
                </a:solidFill>
              </a:rPr>
              <a:t>quantiles</a:t>
            </a:r>
            <a:r>
              <a:rPr lang="en-US" dirty="0" smtClean="0">
                <a:solidFill>
                  <a:srgbClr val="C00000"/>
                </a:solidFill>
              </a:rPr>
              <a:t> of the tardiness distribution</a:t>
            </a:r>
            <a:r>
              <a:rPr lang="en-US" dirty="0" smtClean="0"/>
              <a:t> can be computed.</a:t>
            </a:r>
          </a:p>
          <a:p>
            <a:r>
              <a:rPr lang="en-US" dirty="0" smtClean="0"/>
              <a:t>To demonstrate its effectiveness, we applied this analysis to a </a:t>
            </a:r>
            <a:r>
              <a:rPr lang="en-US" dirty="0" smtClean="0">
                <a:solidFill>
                  <a:srgbClr val="C00000"/>
                </a:solidFill>
              </a:rPr>
              <a:t>video decoding case study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im">
  <a:themeElements>
    <a:clrScheme name="dbllines.ppt - Double Lines 8">
      <a:dk1>
        <a:srgbClr val="00279F"/>
      </a:dk1>
      <a:lt1>
        <a:srgbClr val="FFFFFF"/>
      </a:lt1>
      <a:dk2>
        <a:srgbClr val="6E0043"/>
      </a:dk2>
      <a:lt2>
        <a:srgbClr val="000000"/>
      </a:lt2>
      <a:accent1>
        <a:srgbClr val="00AE00"/>
      </a:accent1>
      <a:accent2>
        <a:srgbClr val="6E0043"/>
      </a:accent2>
      <a:accent3>
        <a:srgbClr val="FFFFFF"/>
      </a:accent3>
      <a:accent4>
        <a:srgbClr val="002087"/>
      </a:accent4>
      <a:accent5>
        <a:srgbClr val="AAD3AA"/>
      </a:accent5>
      <a:accent6>
        <a:srgbClr val="63003C"/>
      </a:accent6>
      <a:hlink>
        <a:srgbClr val="CF0E30"/>
      </a:hlink>
      <a:folHlink>
        <a:srgbClr val="3365FB"/>
      </a:folHlink>
    </a:clrScheme>
    <a:fontScheme name="dbllines.ppt - Double Lin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CCC"/>
        </a:solidFill>
        <a:ln w="12700" algn="ctr">
          <a:solidFill>
            <a:srgbClr val="0000CC"/>
          </a:solidFill>
          <a:miter lim="800000"/>
          <a:headEnd/>
          <a:tailEnd/>
        </a:ln>
        <a:effectLst/>
      </a:spPr>
      <a:bodyPr wrap="none" anchor="ctr">
        <a:noAutofit/>
      </a:bodyPr>
      <a:lstStyle>
        <a:defPPr>
          <a:defRPr/>
        </a:defPPr>
      </a:lstStyle>
    </a:spDef>
    <a:lnDef>
      <a:spPr bwMode="auto">
        <a:noFill/>
        <a:ln w="41275" cap="flat" cmpd="sng" algn="ctr">
          <a:solidFill>
            <a:srgbClr val="0000CC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 bwMode="auto">
        <a:solidFill>
          <a:srgbClr val="FFFF99"/>
        </a:solidFill>
        <a:ln w="12700" algn="ctr">
          <a:solidFill>
            <a:srgbClr val="0000CC"/>
          </a:solidFill>
          <a:miter lim="800000"/>
          <a:headEnd/>
          <a:tailEnd/>
        </a:ln>
        <a:effectLst>
          <a:outerShdw dist="107763" dir="2700000" algn="ctr" rotWithShape="0">
            <a:srgbClr val="000000"/>
          </a:outerShdw>
        </a:effectLst>
      </a:spPr>
      <a:bodyPr wrap="none" rtlCol="0">
        <a:spAutoFit/>
      </a:bodyPr>
      <a:lstStyle>
        <a:defPPr>
          <a:defRPr sz="3600" dirty="0" smtClean="0"/>
        </a:defPPr>
      </a:lstStyle>
    </a:txDef>
  </a:objectDefaults>
  <a:extraClrSchemeLst>
    <a:extraClrScheme>
      <a:clrScheme name="dbllines.ppt - Double 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bllines.ppt - Double Lin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bllines.ppt - Double Lines 8">
        <a:dk1>
          <a:srgbClr val="00279F"/>
        </a:dk1>
        <a:lt1>
          <a:srgbClr val="FFFFFF"/>
        </a:lt1>
        <a:dk2>
          <a:srgbClr val="6E0043"/>
        </a:dk2>
        <a:lt2>
          <a:srgbClr val="000000"/>
        </a:lt2>
        <a:accent1>
          <a:srgbClr val="00AE00"/>
        </a:accent1>
        <a:accent2>
          <a:srgbClr val="6E0043"/>
        </a:accent2>
        <a:accent3>
          <a:srgbClr val="FFFFFF"/>
        </a:accent3>
        <a:accent4>
          <a:srgbClr val="002087"/>
        </a:accent4>
        <a:accent5>
          <a:srgbClr val="AAD3AA"/>
        </a:accent5>
        <a:accent6>
          <a:srgbClr val="63003C"/>
        </a:accent6>
        <a:hlink>
          <a:srgbClr val="CF0E30"/>
        </a:hlink>
        <a:folHlink>
          <a:srgbClr val="3365F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jim</Template>
  <TotalTime>24513</TotalTime>
  <Pages>38</Pages>
  <Words>8332</Words>
  <Application>Microsoft Office PowerPoint</Application>
  <PresentationFormat>On-screen Show (4:3)</PresentationFormat>
  <Paragraphs>1428</Paragraphs>
  <Slides>101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3" baseType="lpstr">
      <vt:lpstr>jim</vt:lpstr>
      <vt:lpstr>Equation</vt:lpstr>
      <vt:lpstr>An Emerging Theory of Soft Real-Time on Multicore</vt:lpstr>
      <vt:lpstr>A Brief History of Real-Time Computing</vt:lpstr>
      <vt:lpstr>Is Multicore Ready for True HRT?</vt:lpstr>
      <vt:lpstr>Is Multicore Ready for True HRT?</vt:lpstr>
      <vt:lpstr>Focus of this Talk</vt:lpstr>
      <vt:lpstr>Outline</vt:lpstr>
      <vt:lpstr>What is a Real-Time System?</vt:lpstr>
      <vt:lpstr>Sporadic Task Systems (We’ll Limit Attention to Implicit Deadlines)</vt:lpstr>
      <vt:lpstr>Sporadic Task Systems (We’ll Limit Attention to Implicit Deadlines)</vt:lpstr>
      <vt:lpstr>Sporadic Task Systems (We’ll Limit Attention to Implicit Deadlines)</vt:lpstr>
      <vt:lpstr>Sporadic Task Systems (We’ll Limit Attention to Implicit Deadlines)</vt:lpstr>
      <vt:lpstr>Sporadic Task Systems (We’ll Limit Attention to Implicit Deadlines)</vt:lpstr>
      <vt:lpstr>Sporadic Task Systems (We’ll Limit Attention to Implicit Deadlines)</vt:lpstr>
      <vt:lpstr>Sporadic Task Systems (We’ll Limit Attention to Implicit Deadlines)</vt:lpstr>
      <vt:lpstr>Multiprocessor Real-Time Scheduling</vt:lpstr>
      <vt:lpstr>Hard vs. Soft Real-Time</vt:lpstr>
      <vt:lpstr>Scheduling vs. Schedulability What’s “Utilization Loss”?</vt:lpstr>
      <vt:lpstr>Two Example Multiprocessor Schedulers</vt:lpstr>
      <vt:lpstr>P-EDF Util. Loss for Both HRT and SRT</vt:lpstr>
      <vt:lpstr>G-EDF HRT: Loss, SRT: No Loss</vt:lpstr>
      <vt:lpstr>Outline</vt:lpstr>
      <vt:lpstr>Global Schedulers of Interest All Prioritize Jobs by “Priority Points (PPs)” where Earlier Wins</vt:lpstr>
      <vt:lpstr>Global Schedulers of Interest All Prioritize Jobs by “Priority Points (PPs)” where Earlier Wins</vt:lpstr>
      <vt:lpstr>Global Schedulers of Interest All Prioritize Jobs by “Priority Points (PPs)” where Earlier Wins</vt:lpstr>
      <vt:lpstr>Global Schedulers of Interest All Prioritize Jobs by “Priority Points (PPs)” where Earlier Wins</vt:lpstr>
      <vt:lpstr>GEL Schedulers</vt:lpstr>
      <vt:lpstr>Some Important Definitions</vt:lpstr>
      <vt:lpstr>Example Task System</vt:lpstr>
      <vt:lpstr>Tardiness Under G-EDF         Partially Explained</vt:lpstr>
      <vt:lpstr>In Contrast, Consider…</vt:lpstr>
      <vt:lpstr>Original G-EDF Tardiness Analysis</vt:lpstr>
      <vt:lpstr>Compliant Vector Analysis (CVA) [Erickson et al.,’10]</vt:lpstr>
      <vt:lpstr>Example, Revisited</vt:lpstr>
      <vt:lpstr>G-FL</vt:lpstr>
      <vt:lpstr>Example, Revisited</vt:lpstr>
      <vt:lpstr>Example, Revisited</vt:lpstr>
      <vt:lpstr>Experimental Comparison</vt:lpstr>
      <vt:lpstr>Results – Maximum Lateness</vt:lpstr>
      <vt:lpstr>Results – Maximum Lateness</vt:lpstr>
      <vt:lpstr>Results – Maximum Lateness</vt:lpstr>
      <vt:lpstr>Results – Maximum Lateness</vt:lpstr>
      <vt:lpstr>Results – Maximum Lateness</vt:lpstr>
      <vt:lpstr>Results – Maximum Lateness</vt:lpstr>
      <vt:lpstr>Results – Maximum Lateness</vt:lpstr>
      <vt:lpstr>Results – Maximum Lateness</vt:lpstr>
      <vt:lpstr>Take Home Messages</vt:lpstr>
      <vt:lpstr>Outline</vt:lpstr>
      <vt:lpstr>A Summary of What the Theory Says At Least, for the Range of Schedulers We’ve Discussed</vt:lpstr>
      <vt:lpstr>Overheads</vt:lpstr>
      <vt:lpstr>Our Software Development Platform</vt:lpstr>
      <vt:lpstr>Our Experimental Methodology</vt:lpstr>
      <vt:lpstr>Example Schedulability Graph 24-Core Intel System</vt:lpstr>
      <vt:lpstr>What Such Studies Have Shown</vt:lpstr>
      <vt:lpstr>Outline</vt:lpstr>
      <vt:lpstr>Are You Really Going to Provision a SRT System Based on WCETs?</vt:lpstr>
      <vt:lpstr>Stochastic Sporadic Tasks Main Ideas</vt:lpstr>
      <vt:lpstr>Stochastic Sporadic Tasks Main Ideas</vt:lpstr>
      <vt:lpstr>Precedence Constraints</vt:lpstr>
      <vt:lpstr>I/O</vt:lpstr>
      <vt:lpstr>Outline</vt:lpstr>
      <vt:lpstr>Topics We are Currently Investigating</vt:lpstr>
      <vt:lpstr>Thanks!</vt:lpstr>
      <vt:lpstr>References Out of ~40 Papers We’ve Written on “SRT on Multiprocessors”</vt:lpstr>
      <vt:lpstr>Extra Slides</vt:lpstr>
      <vt:lpstr>Analysis Illustrated</vt:lpstr>
      <vt:lpstr>CVA Illustrated</vt:lpstr>
      <vt:lpstr>CVA Illustrated</vt:lpstr>
      <vt:lpstr>Improving These Results</vt:lpstr>
      <vt:lpstr>Dealing with Suspensions</vt:lpstr>
      <vt:lpstr>Compliant Vector Analysis (CVA)</vt:lpstr>
      <vt:lpstr>Finding (Vector) x</vt:lpstr>
      <vt:lpstr>Finding s</vt:lpstr>
      <vt:lpstr>Example</vt:lpstr>
      <vt:lpstr>Example</vt:lpstr>
      <vt:lpstr>G-FL</vt:lpstr>
      <vt:lpstr>Linear Programming</vt:lpstr>
      <vt:lpstr>LP Formulation of CVA</vt:lpstr>
      <vt:lpstr>LP Formulation of CVA</vt:lpstr>
      <vt:lpstr>LP Formulation of CVA</vt:lpstr>
      <vt:lpstr>LP Formulation of CVA</vt:lpstr>
      <vt:lpstr>LP Formulation of CVA</vt:lpstr>
      <vt:lpstr>Detour</vt:lpstr>
      <vt:lpstr>Detour (Cont’d)</vt:lpstr>
      <vt:lpstr>Detour (Cont’d)</vt:lpstr>
      <vt:lpstr>Detour (Cont’d)</vt:lpstr>
      <vt:lpstr>Detour (Cont’d)</vt:lpstr>
      <vt:lpstr>Detour (Cont’d)</vt:lpstr>
      <vt:lpstr>Detour (Cont’d)</vt:lpstr>
      <vt:lpstr>LP Formulation of CVA</vt:lpstr>
      <vt:lpstr>LP Formulation of CVA</vt:lpstr>
      <vt:lpstr>LP Formulation of CVA</vt:lpstr>
      <vt:lpstr>LP Formulation of CVA</vt:lpstr>
      <vt:lpstr>LP Formulation of CVA</vt:lpstr>
      <vt:lpstr>LP Formulation of CVA</vt:lpstr>
      <vt:lpstr>LP Formulation of CVA</vt:lpstr>
      <vt:lpstr>Minimizing Average Lateness</vt:lpstr>
      <vt:lpstr>Minimizing Average Lateness from G-FL</vt:lpstr>
      <vt:lpstr>Stochastic Sporadic Tasks Main Ideas</vt:lpstr>
      <vt:lpstr>Stochastic Sporadic Tasks (Cont’d) Main Ideas</vt:lpstr>
      <vt:lpstr>Example</vt:lpstr>
      <vt:lpstr>A Few Additional Details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Real-Time Computing on Multicore Platforms</dc:title>
  <dc:subject>Real-Time Systems</dc:subject>
  <dc:creator>Jim Anderson</dc:creator>
  <cp:lastModifiedBy>anderson</cp:lastModifiedBy>
  <cp:revision>876</cp:revision>
  <cp:lastPrinted>2001-08-24T21:47:14Z</cp:lastPrinted>
  <dcterms:created xsi:type="dcterms:W3CDTF">1997-03-24T16:31:27Z</dcterms:created>
  <dcterms:modified xsi:type="dcterms:W3CDTF">2013-10-26T15:31:41Z</dcterms:modified>
</cp:coreProperties>
</file>