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embeddings/oleObject10.bin" ContentType="application/vnd.openxmlformats-officedocument.oleObject"/>
  <Override PartName="/ppt/notesSlides/notesSlide7.xml" ContentType="application/vnd.openxmlformats-officedocument.presentationml.notesSlide+xml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332" r:id="rId2"/>
    <p:sldId id="421" r:id="rId3"/>
    <p:sldId id="426" r:id="rId4"/>
    <p:sldId id="422" r:id="rId5"/>
    <p:sldId id="423" r:id="rId6"/>
    <p:sldId id="334" r:id="rId7"/>
    <p:sldId id="401" r:id="rId8"/>
    <p:sldId id="402" r:id="rId9"/>
    <p:sldId id="403" r:id="rId10"/>
    <p:sldId id="404" r:id="rId11"/>
    <p:sldId id="405" r:id="rId12"/>
    <p:sldId id="406" r:id="rId13"/>
    <p:sldId id="407" r:id="rId14"/>
    <p:sldId id="408" r:id="rId15"/>
    <p:sldId id="409" r:id="rId16"/>
    <p:sldId id="410" r:id="rId17"/>
    <p:sldId id="411" r:id="rId18"/>
    <p:sldId id="412" r:id="rId19"/>
    <p:sldId id="413" r:id="rId20"/>
    <p:sldId id="414" r:id="rId21"/>
    <p:sldId id="415" r:id="rId22"/>
    <p:sldId id="416" r:id="rId23"/>
    <p:sldId id="417" r:id="rId24"/>
    <p:sldId id="425" r:id="rId25"/>
    <p:sldId id="420" r:id="rId26"/>
    <p:sldId id="358" r:id="rId27"/>
    <p:sldId id="359" r:id="rId28"/>
    <p:sldId id="382" r:id="rId29"/>
    <p:sldId id="383" r:id="rId30"/>
    <p:sldId id="384" r:id="rId31"/>
    <p:sldId id="386" r:id="rId32"/>
    <p:sldId id="387" r:id="rId33"/>
    <p:sldId id="385" r:id="rId34"/>
    <p:sldId id="388" r:id="rId35"/>
    <p:sldId id="389" r:id="rId36"/>
    <p:sldId id="390" r:id="rId37"/>
    <p:sldId id="391" r:id="rId38"/>
    <p:sldId id="419" r:id="rId39"/>
    <p:sldId id="392" r:id="rId40"/>
    <p:sldId id="427" r:id="rId41"/>
    <p:sldId id="424" r:id="rId42"/>
    <p:sldId id="396" r:id="rId43"/>
    <p:sldId id="395" r:id="rId44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0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320675" indent="136525" algn="l" rtl="0" fontAlgn="base">
      <a:spcBef>
        <a:spcPct val="0"/>
      </a:spcBef>
      <a:spcAft>
        <a:spcPct val="0"/>
      </a:spcAft>
      <a:defRPr sz="30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641350" indent="273050" algn="l" rtl="0" fontAlgn="base">
      <a:spcBef>
        <a:spcPct val="0"/>
      </a:spcBef>
      <a:spcAft>
        <a:spcPct val="0"/>
      </a:spcAft>
      <a:defRPr sz="30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963613" indent="407988" algn="l" rtl="0" fontAlgn="base">
      <a:spcBef>
        <a:spcPct val="0"/>
      </a:spcBef>
      <a:spcAft>
        <a:spcPct val="0"/>
      </a:spcAft>
      <a:defRPr sz="30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284288" indent="544513" algn="l" rtl="0" fontAlgn="base">
      <a:spcBef>
        <a:spcPct val="0"/>
      </a:spcBef>
      <a:spcAft>
        <a:spcPct val="0"/>
      </a:spcAft>
      <a:defRPr sz="30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457200" rtl="0" eaLnBrk="1" latinLnBrk="0" hangingPunct="1">
      <a:defRPr sz="30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457200" rtl="0" eaLnBrk="1" latinLnBrk="0" hangingPunct="1">
      <a:defRPr sz="30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457200" rtl="0" eaLnBrk="1" latinLnBrk="0" hangingPunct="1">
      <a:defRPr sz="30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457200" rtl="0" eaLnBrk="1" latinLnBrk="0" hangingPunct="1">
      <a:defRPr sz="30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8A8DC3"/>
    <a:srgbClr val="8078FD"/>
    <a:srgbClr val="6B74FF"/>
    <a:srgbClr val="B1FF4B"/>
    <a:srgbClr val="ACFA46"/>
    <a:srgbClr val="91D13D"/>
    <a:srgbClr val="FD6431"/>
    <a:srgbClr val="866FCE"/>
    <a:srgbClr val="C89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6" d="100"/>
          <a:sy n="116" d="100"/>
        </p:scale>
        <p:origin x="-784" y="-112"/>
      </p:cViewPr>
      <p:guideLst>
        <p:guide orient="horz" pos="-384"/>
        <p:guide pos="5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handoutMaster" Target="handoutMasters/handoutMaster1.xml"/><Relationship Id="rId47" Type="http://schemas.openxmlformats.org/officeDocument/2006/relationships/printerSettings" Target="printerSettings/printerSettings1.bin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Relationship Id="rId2" Type="http://schemas.openxmlformats.org/officeDocument/2006/relationships/image" Target="../media/image40.emf"/><Relationship Id="rId3" Type="http://schemas.openxmlformats.org/officeDocument/2006/relationships/image" Target="../media/image4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4" Type="http://schemas.openxmlformats.org/officeDocument/2006/relationships/image" Target="../media/image45.emf"/><Relationship Id="rId5" Type="http://schemas.openxmlformats.org/officeDocument/2006/relationships/image" Target="../media/image46.emf"/><Relationship Id="rId6" Type="http://schemas.openxmlformats.org/officeDocument/2006/relationships/image" Target="../media/image47.emf"/><Relationship Id="rId1" Type="http://schemas.openxmlformats.org/officeDocument/2006/relationships/image" Target="../media/image42.emf"/><Relationship Id="rId2" Type="http://schemas.openxmlformats.org/officeDocument/2006/relationships/image" Target="../media/image4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4" Type="http://schemas.openxmlformats.org/officeDocument/2006/relationships/image" Target="../media/image45.emf"/><Relationship Id="rId5" Type="http://schemas.openxmlformats.org/officeDocument/2006/relationships/image" Target="../media/image50.emf"/><Relationship Id="rId6" Type="http://schemas.openxmlformats.org/officeDocument/2006/relationships/image" Target="../media/image51.emf"/><Relationship Id="rId7" Type="http://schemas.openxmlformats.org/officeDocument/2006/relationships/image" Target="../media/image52.emf"/><Relationship Id="rId8" Type="http://schemas.openxmlformats.org/officeDocument/2006/relationships/image" Target="../media/image47.emf"/><Relationship Id="rId1" Type="http://schemas.openxmlformats.org/officeDocument/2006/relationships/image" Target="../media/image42.emf"/><Relationship Id="rId2" Type="http://schemas.openxmlformats.org/officeDocument/2006/relationships/image" Target="../media/image4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952551E-2616-7A42-96CF-3796FA83BC9A}" type="datetimeFigureOut">
              <a:rPr lang="en-US"/>
              <a:pPr>
                <a:defRPr/>
              </a:pPr>
              <a:t>2013-09-25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83EDB77-23C9-CB48-8FE2-20F36C7AFE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280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A480041-1E3B-F945-BA5F-C7C0D168E232}" type="datetimeFigureOut">
              <a:rPr lang="sv-SE"/>
              <a:pPr>
                <a:defRPr/>
              </a:pPr>
              <a:t>2013-09-25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 smtClean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39E46EF-1DF6-8C42-AE8C-D0194B7A70F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24195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24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sv-SE">
              <a:latin typeface="Calibri" charset="0"/>
              <a:ea typeface="MS PGothic" charset="0"/>
            </a:endParaRPr>
          </a:p>
        </p:txBody>
      </p:sp>
      <p:sp>
        <p:nvSpPr>
          <p:cNvPr id="102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9DD1FAF9-7300-E944-A686-E4FEE3C7A460}" type="slidenum">
              <a:rPr lang="sv-SE" sz="1200"/>
              <a:pPr eaLnBrk="1" hangingPunct="1"/>
              <a:t>1</a:t>
            </a:fld>
            <a:endParaRPr lang="sv-SE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Calibri" charset="0"/>
              <a:ea typeface="MS PGothic" charset="0"/>
            </a:endParaRPr>
          </a:p>
          <a:p>
            <a:r>
              <a:rPr lang="en-US">
                <a:latin typeface="Calibri" charset="0"/>
                <a:ea typeface="MS PGothic" charset="0"/>
              </a:rPr>
              <a:t>----- Meeting Notes (2013-05-22 10:04) -----</a:t>
            </a:r>
          </a:p>
          <a:p>
            <a:r>
              <a:rPr lang="en-US">
                <a:latin typeface="Calibri" charset="0"/>
                <a:ea typeface="MS PGothic" charset="0"/>
              </a:rPr>
              <a:t>relaxing assumption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220193FC-966B-BB43-973B-5115135B9787}" type="slidenum">
              <a:rPr lang="sv-SE" sz="1200"/>
              <a:pPr eaLnBrk="1" hangingPunct="1"/>
              <a:t>10</a:t>
            </a:fld>
            <a:endParaRPr lang="sv-SE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sv-SE">
              <a:latin typeface="Calibri" charset="0"/>
              <a:ea typeface="MS PGothic" charset="0"/>
            </a:endParaRP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0E2DF2F2-56CD-A341-9728-D9233ED0C89C}" type="slidenum">
              <a:rPr lang="en-US" sz="1200"/>
              <a:pPr eaLnBrk="1" hangingPunct="1"/>
              <a:t>16</a:t>
            </a:fld>
            <a:endParaRPr 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MS PGothic" charset="0"/>
            </a:endParaRP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A71825A0-7966-F74D-8BD0-D443721AFE5E}" type="slidenum">
              <a:rPr lang="sv-SE" sz="1200"/>
              <a:pPr eaLnBrk="1" hangingPunct="1"/>
              <a:t>17</a:t>
            </a:fld>
            <a:endParaRPr lang="sv-SE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sv-SE">
              <a:latin typeface="Calibri" charset="0"/>
              <a:ea typeface="MS PGothic" charset="0"/>
            </a:endParaRP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04C4BB65-8B17-D142-B6F6-856097F7F057}" type="slidenum">
              <a:rPr lang="sv-SE" sz="1200"/>
              <a:pPr eaLnBrk="1" hangingPunct="1"/>
              <a:t>19</a:t>
            </a:fld>
            <a:endParaRPr lang="sv-SE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sv-SE">
              <a:latin typeface="Calibri" charset="0"/>
              <a:ea typeface="MS PGothic" charset="0"/>
            </a:endParaRP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CA2BC2A5-2D35-C940-8689-ECFF1E503269}" type="slidenum">
              <a:rPr lang="sv-SE" sz="1200"/>
              <a:pPr eaLnBrk="1" hangingPunct="1"/>
              <a:t>20</a:t>
            </a:fld>
            <a:endParaRPr lang="sv-SE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MS PGothic" charset="0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B7C965BF-A596-9A4D-AE0E-E3BCFBCA3B53}" type="slidenum">
              <a:rPr lang="sv-SE" sz="1200"/>
              <a:pPr eaLnBrk="1" hangingPunct="1"/>
              <a:t>21</a:t>
            </a:fld>
            <a:endParaRPr lang="sv-SE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sv-SE">
              <a:latin typeface="Calibri" charset="0"/>
              <a:ea typeface="MS PGothic" charset="0"/>
            </a:endParaRPr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D641B35A-BDC5-9C4E-BABE-F063CCD06438}" type="slidenum">
              <a:rPr lang="sv-SE" sz="1200"/>
              <a:pPr eaLnBrk="1" hangingPunct="1"/>
              <a:t>26</a:t>
            </a:fld>
            <a:endParaRPr lang="sv-SE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sv-SE">
              <a:latin typeface="Calibri" charset="0"/>
              <a:ea typeface="MS PGothic" charset="0"/>
            </a:endParaRPr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4FBEA698-084E-0D4F-80B3-B00B264FB5C7}" type="slidenum">
              <a:rPr lang="sv-SE" sz="1200"/>
              <a:pPr eaLnBrk="1" hangingPunct="1"/>
              <a:t>27</a:t>
            </a:fld>
            <a:endParaRPr lang="sv-SE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MS PGothic" charset="0"/>
            </a:endParaRPr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35F2A341-82A6-924C-A22A-C5D4BA0BCC8B}" type="slidenum">
              <a:rPr lang="sv-SE" sz="1200"/>
              <a:pPr eaLnBrk="1" hangingPunct="1"/>
              <a:t>29</a:t>
            </a:fld>
            <a:endParaRPr lang="sv-SE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120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sv-SE">
              <a:latin typeface="Calibri" charset="0"/>
              <a:ea typeface="MS PGothic" charset="0"/>
            </a:endParaRPr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B2DB57D0-1EC1-5440-897C-F3E528C64927}" type="slidenum">
              <a:rPr lang="sv-SE" sz="1200"/>
              <a:pPr eaLnBrk="1" hangingPunct="1"/>
              <a:t>32</a:t>
            </a:fld>
            <a:endParaRPr lang="sv-SE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7" descr="dropp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52"/>
          <a:stretch>
            <a:fillRect/>
          </a:stretch>
        </p:blipFill>
        <p:spPr bwMode="auto">
          <a:xfrm>
            <a:off x="0" y="2339975"/>
            <a:ext cx="285750" cy="210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droppe_eng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075" y="2362200"/>
            <a:ext cx="25495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6762" y="1151930"/>
            <a:ext cx="5893594" cy="2321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2" tIns="35712" rIns="35712" bIns="35712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>
                <a:sym typeface="Gill Sans" charset="0"/>
              </a:rPr>
              <a:t>Klicka här för att ändra format</a:t>
            </a:r>
            <a:endParaRPr lang="en-US" dirty="0">
              <a:sym typeface="Gill Sans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506762" y="3536156"/>
            <a:ext cx="5893594" cy="79474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2" tIns="35712" rIns="35712" bIns="35712" numCol="1" anchor="t" anchorCtr="0" compatLnSpc="1">
            <a:prstTxWarp prst="textNoShape">
              <a:avLst/>
            </a:prstTxWarp>
          </a:bodyPr>
          <a:lstStyle>
            <a:lvl1pPr>
              <a:defRPr sz="17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sv-SE" smtClean="0">
                <a:sym typeface="Gill Sans" charset="0"/>
              </a:rPr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200200699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roppe_en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33400"/>
            <a:ext cx="1092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343785" y="656198"/>
            <a:ext cx="5893594" cy="669727"/>
          </a:xfrm>
          <a:prstGeom prst="rect">
            <a:avLst/>
          </a:prstGeom>
        </p:spPr>
        <p:txBody>
          <a:bodyPr lIns="64283" tIns="32142" rIns="64283" bIns="32142" anchor="ctr" anchorCtr="0"/>
          <a:lstStyle>
            <a:lvl1pPr>
              <a:lnSpc>
                <a:spcPct val="90000"/>
              </a:lnSpc>
              <a:defRPr sz="3400" u="none"/>
            </a:lvl1pPr>
          </a:lstStyle>
          <a:p>
            <a:r>
              <a:rPr lang="sv-SE" smtClean="0"/>
              <a:t>Klicka här för att ändra format</a:t>
            </a:r>
            <a:endParaRPr lang="sv-SE" noProof="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1343785" y="1821658"/>
            <a:ext cx="5893594" cy="3643313"/>
          </a:xfrm>
          <a:prstGeom prst="rect">
            <a:avLst/>
          </a:prstGeom>
        </p:spPr>
        <p:txBody>
          <a:bodyPr vert="horz" lIns="64283" tIns="32142" rIns="64283" bIns="32142"/>
          <a:lstStyle>
            <a:lvl1pPr algn="l">
              <a:spcBef>
                <a:spcPts val="562"/>
              </a:spcBef>
              <a:buClr>
                <a:schemeClr val="accent1"/>
              </a:buClr>
              <a:buFont typeface="Lucida Grande"/>
              <a:buChar char="●"/>
              <a:defRPr sz="1800" i="0" u="none">
                <a:latin typeface="Georgia"/>
                <a:cs typeface="Georgia"/>
              </a:defRPr>
            </a:lvl1pPr>
            <a:lvl2pPr algn="l">
              <a:spcBef>
                <a:spcPts val="562"/>
              </a:spcBef>
              <a:buClr>
                <a:schemeClr val="accent1"/>
              </a:buClr>
              <a:buFont typeface="Lucida Grande"/>
              <a:buChar char="●"/>
              <a:defRPr sz="1700" i="0" u="none">
                <a:latin typeface="Georgia"/>
                <a:cs typeface="Georgia"/>
              </a:defRPr>
            </a:lvl2pPr>
            <a:lvl3pPr algn="l">
              <a:spcBef>
                <a:spcPts val="562"/>
              </a:spcBef>
              <a:buClr>
                <a:schemeClr val="accent1"/>
              </a:buClr>
              <a:buFont typeface="Lucida Grande"/>
              <a:buChar char="●"/>
              <a:defRPr sz="1500" i="0" u="none">
                <a:latin typeface="Georgia"/>
                <a:cs typeface="Georgia"/>
              </a:defRPr>
            </a:lvl3pPr>
            <a:lvl4pPr algn="l">
              <a:defRPr sz="1700">
                <a:latin typeface="Georgia"/>
                <a:cs typeface="Georgia"/>
              </a:defRPr>
            </a:lvl4pPr>
            <a:lvl5pPr algn="l">
              <a:defRPr sz="1700">
                <a:latin typeface="Georgia"/>
                <a:cs typeface="Georgia"/>
              </a:defRPr>
            </a:lvl5pPr>
          </a:lstStyle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197725" y="6269038"/>
            <a:ext cx="1500188" cy="255587"/>
          </a:xfrm>
          <a:prstGeom prst="rect">
            <a:avLst/>
          </a:prstGeom>
        </p:spPr>
        <p:txBody>
          <a:bodyPr vert="horz" wrap="square" lIns="64283" tIns="32142" rIns="64283" bIns="32142" numCol="1" anchor="ctr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404040"/>
                </a:solidFill>
                <a:latin typeface="Georgia" charset="0"/>
              </a:defRPr>
            </a:lvl1pPr>
          </a:lstStyle>
          <a:p>
            <a:pPr>
              <a:defRPr/>
            </a:pPr>
            <a:fld id="{1196E275-156E-F847-A028-57D605567AF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0093313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droppe_en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33400"/>
            <a:ext cx="1092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343785" y="656198"/>
            <a:ext cx="5893594" cy="669727"/>
          </a:xfrm>
          <a:prstGeom prst="rect">
            <a:avLst/>
          </a:prstGeom>
        </p:spPr>
        <p:txBody>
          <a:bodyPr lIns="64283" tIns="32142" rIns="64283" bIns="32142" anchor="ctr" anchorCtr="0"/>
          <a:lstStyle>
            <a:lvl1pPr>
              <a:lnSpc>
                <a:spcPct val="90000"/>
              </a:lnSpc>
              <a:spcAft>
                <a:spcPts val="1200"/>
              </a:spcAft>
              <a:defRPr sz="3400" u="none"/>
            </a:lvl1pPr>
          </a:lstStyle>
          <a:p>
            <a:r>
              <a:rPr lang="sv-SE" noProof="0" smtClean="0"/>
              <a:t>Klicka här för att ändra format</a:t>
            </a:r>
            <a:endParaRPr lang="en-US" noProof="0" dirty="0"/>
          </a:p>
        </p:txBody>
      </p:sp>
      <p:sp>
        <p:nvSpPr>
          <p:cNvPr id="5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3" tIns="32142" rIns="64283" bIns="32142"/>
          <a:lstStyle>
            <a:lvl1pPr marL="0" indent="0">
              <a:defRPr sz="1800">
                <a:latin typeface="Georgia"/>
                <a:cs typeface="Georgia"/>
              </a:defRPr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</p:txBody>
      </p:sp>
      <p:sp>
        <p:nvSpPr>
          <p:cNvPr id="7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3" tIns="32142" rIns="64283" bIns="32142"/>
          <a:lstStyle>
            <a:lvl1pPr marL="0" indent="0">
              <a:defRPr sz="1800">
                <a:latin typeface="Georgia"/>
                <a:cs typeface="Georgia"/>
              </a:defRPr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197725" y="6269038"/>
            <a:ext cx="1500188" cy="255587"/>
          </a:xfrm>
          <a:prstGeom prst="rect">
            <a:avLst/>
          </a:prstGeom>
        </p:spPr>
        <p:txBody>
          <a:bodyPr vert="horz" wrap="square" lIns="64283" tIns="32142" rIns="64283" bIns="32142" numCol="1" anchor="ctr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404040"/>
                </a:solidFill>
                <a:latin typeface="Georgia" charset="0"/>
              </a:defRPr>
            </a:lvl1pPr>
          </a:lstStyle>
          <a:p>
            <a:pPr>
              <a:defRPr/>
            </a:pPr>
            <a:fld id="{732FF79E-9D10-1B47-943C-733452E42B04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8228611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droppe_en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33400"/>
            <a:ext cx="1092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343785" y="656198"/>
            <a:ext cx="5893594" cy="669727"/>
          </a:xfrm>
          <a:prstGeom prst="rect">
            <a:avLst/>
          </a:prstGeom>
        </p:spPr>
        <p:txBody>
          <a:bodyPr lIns="64283" tIns="32142" rIns="64283" bIns="32142" anchor="ctr" anchorCtr="0"/>
          <a:lstStyle>
            <a:lvl1pPr>
              <a:lnSpc>
                <a:spcPct val="90000"/>
              </a:lnSpc>
              <a:spcAft>
                <a:spcPts val="1200"/>
              </a:spcAft>
              <a:defRPr sz="3400" u="none"/>
            </a:lvl1pPr>
          </a:lstStyle>
          <a:p>
            <a:r>
              <a:rPr lang="sv-SE" smtClean="0"/>
              <a:t>Klicka här för att ändra format</a:t>
            </a:r>
            <a:endParaRPr lang="en-US" noProof="0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197725" y="6269038"/>
            <a:ext cx="1500188" cy="255587"/>
          </a:xfrm>
          <a:prstGeom prst="rect">
            <a:avLst/>
          </a:prstGeom>
        </p:spPr>
        <p:txBody>
          <a:bodyPr vert="horz" wrap="square" lIns="64283" tIns="32142" rIns="64283" bIns="32142" numCol="1" anchor="ctr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404040"/>
                </a:solidFill>
                <a:latin typeface="Georgia" charset="0"/>
              </a:defRPr>
            </a:lvl1pPr>
          </a:lstStyle>
          <a:p>
            <a:pPr>
              <a:defRPr/>
            </a:pPr>
            <a:fld id="{C95DEA61-BB84-244F-BE57-FDAF59B4B0F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9457779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F1AB8-8AB0-804A-8706-AD6B8C1019BE}" type="datetimeFigureOut">
              <a:rPr lang="en-US"/>
              <a:pPr>
                <a:defRPr/>
              </a:pPr>
              <a:t>2013-09-25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7F284D-6C4A-8249-88C3-A73C0BB7B8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565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5378" r:id="rId1"/>
    <p:sldLayoutId id="2147485379" r:id="rId2"/>
    <p:sldLayoutId id="2147485380" r:id="rId3"/>
    <p:sldLayoutId id="2147485381" r:id="rId4"/>
    <p:sldLayoutId id="2147485382" r:id="rId5"/>
  </p:sldLayoutIdLst>
  <p:transition xmlns:p14="http://schemas.microsoft.com/office/powerpoint/2010/main"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chemeClr val="tx1"/>
          </a:solidFill>
          <a:latin typeface="Arial"/>
          <a:ea typeface="+mj-ea"/>
          <a:cs typeface="Arial"/>
          <a:sym typeface="Gill Sans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chemeClr val="tx1"/>
          </a:solidFill>
          <a:latin typeface="Arial" charset="0"/>
          <a:ea typeface="ヒラギノ角ゴ ProN W3" charset="-128"/>
          <a:cs typeface="Arial" charset="0"/>
          <a:sym typeface="Gill Sans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chemeClr val="tx1"/>
          </a:solidFill>
          <a:latin typeface="Arial" charset="0"/>
          <a:ea typeface="ヒラギノ角ゴ ProN W3" charset="-128"/>
          <a:cs typeface="Arial" charset="0"/>
          <a:sym typeface="Gill Sans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chemeClr val="tx1"/>
          </a:solidFill>
          <a:latin typeface="Arial" charset="0"/>
          <a:ea typeface="ヒラギノ角ゴ ProN W3" charset="-128"/>
          <a:cs typeface="Arial" charset="0"/>
          <a:sym typeface="Gill Sans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chemeClr val="tx1"/>
          </a:solidFill>
          <a:latin typeface="Arial" charset="0"/>
          <a:ea typeface="ヒラギノ角ゴ ProN W3" charset="-128"/>
          <a:cs typeface="Arial" charset="0"/>
          <a:sym typeface="Gill Sans" charset="0"/>
        </a:defRPr>
      </a:lvl5pPr>
      <a:lvl6pPr marL="321416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30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246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661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239713" indent="-239713" algn="l" rtl="0" eaLnBrk="0" fontAlgn="base" hangingPunct="0">
        <a:spcBef>
          <a:spcPct val="0"/>
        </a:spcBef>
        <a:spcAft>
          <a:spcPct val="0"/>
        </a:spcAft>
        <a:defRPr sz="1700">
          <a:solidFill>
            <a:schemeClr val="tx1"/>
          </a:solidFill>
          <a:latin typeface="Arial"/>
          <a:ea typeface="+mn-ea"/>
          <a:cs typeface="Arial"/>
          <a:sym typeface="Gill Sans" charset="0"/>
        </a:defRPr>
      </a:lvl1pPr>
      <a:lvl2pPr marL="522288" indent="-200025" algn="ctr" rtl="0" eaLnBrk="0" fontAlgn="base" hangingPunct="0">
        <a:spcBef>
          <a:spcPct val="0"/>
        </a:spcBef>
        <a:spcAft>
          <a:spcPct val="0"/>
        </a:spcAft>
        <a:buChar char="–"/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803275" indent="-160338" algn="ctr" rtl="0" eaLnBrk="0" fontAlgn="base" hangingPunct="0">
        <a:spcBef>
          <a:spcPct val="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23950" indent="-160338" algn="ctr" rtl="0" eaLnBrk="0" fontAlgn="base" hangingPunct="0">
        <a:spcBef>
          <a:spcPct val="0"/>
        </a:spcBef>
        <a:spcAft>
          <a:spcPct val="0"/>
        </a:spcAft>
        <a:buChar char="–"/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446213" indent="-160338" algn="ctr" rtl="0" eaLnBrk="0" fontAlgn="base" hangingPunct="0">
        <a:spcBef>
          <a:spcPct val="0"/>
        </a:spcBef>
        <a:spcAft>
          <a:spcPct val="0"/>
        </a:spcAft>
        <a:buChar char="»"/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16" algn="ctr" rtl="0" eaLnBrk="1" fontAlgn="base" hangingPunct="1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830" algn="ctr" rtl="0" eaLnBrk="1" fontAlgn="base" hangingPunct="1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246" algn="ctr" rtl="0" eaLnBrk="1" fontAlgn="base" hangingPunct="1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661" algn="ctr" rtl="0" eaLnBrk="1" fontAlgn="base" hangingPunct="1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sv-SE"/>
      </a:defPPr>
      <a:lvl1pPr marL="0" algn="l" defTabSz="3214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16" algn="l" defTabSz="3214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30" algn="l" defTabSz="3214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246" algn="l" defTabSz="3214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661" algn="l" defTabSz="3214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076" algn="l" defTabSz="3214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492" algn="l" defTabSz="3214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907" algn="l" defTabSz="3214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321" algn="l" defTabSz="3214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png"/><Relationship Id="rId12" Type="http://schemas.openxmlformats.org/officeDocument/2006/relationships/image" Target="../media/image17.png"/><Relationship Id="rId13" Type="http://schemas.openxmlformats.org/officeDocument/2006/relationships/image" Target="../media/image18.png"/><Relationship Id="rId14" Type="http://schemas.openxmlformats.org/officeDocument/2006/relationships/image" Target="../media/image19.png"/><Relationship Id="rId15" Type="http://schemas.openxmlformats.org/officeDocument/2006/relationships/image" Target="../media/image20.png"/><Relationship Id="rId16" Type="http://schemas.openxmlformats.org/officeDocument/2006/relationships/image" Target="../media/image21.png"/><Relationship Id="rId17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5" Type="http://schemas.openxmlformats.org/officeDocument/2006/relationships/image" Target="../media/image26.png"/><Relationship Id="rId6" Type="http://schemas.openxmlformats.org/officeDocument/2006/relationships/image" Target="../media/image27.jpeg"/><Relationship Id="rId7" Type="http://schemas.openxmlformats.org/officeDocument/2006/relationships/image" Target="../media/image28.jpeg"/><Relationship Id="rId8" Type="http://schemas.openxmlformats.org/officeDocument/2006/relationships/image" Target="../media/image29.jpeg"/><Relationship Id="rId9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5" Type="http://schemas.openxmlformats.org/officeDocument/2006/relationships/image" Target="../media/image34.em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5.png"/><Relationship Id="rId5" Type="http://schemas.openxmlformats.org/officeDocument/2006/relationships/oleObject" Target="../embeddings/oleObject1.bin"/><Relationship Id="rId6" Type="http://schemas.openxmlformats.org/officeDocument/2006/relationships/image" Target="../media/image39.emf"/><Relationship Id="rId7" Type="http://schemas.openxmlformats.org/officeDocument/2006/relationships/oleObject" Target="../embeddings/oleObject2.bin"/><Relationship Id="rId8" Type="http://schemas.openxmlformats.org/officeDocument/2006/relationships/image" Target="../media/image40.emf"/><Relationship Id="rId9" Type="http://schemas.openxmlformats.org/officeDocument/2006/relationships/oleObject" Target="../embeddings/oleObject3.bin"/><Relationship Id="rId10" Type="http://schemas.openxmlformats.org/officeDocument/2006/relationships/image" Target="../media/image4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5.emf"/><Relationship Id="rId12" Type="http://schemas.openxmlformats.org/officeDocument/2006/relationships/oleObject" Target="../embeddings/oleObject8.bin"/><Relationship Id="rId13" Type="http://schemas.openxmlformats.org/officeDocument/2006/relationships/image" Target="../media/image46.emf"/><Relationship Id="rId14" Type="http://schemas.openxmlformats.org/officeDocument/2006/relationships/oleObject" Target="../embeddings/oleObject9.bin"/><Relationship Id="rId15" Type="http://schemas.openxmlformats.org/officeDocument/2006/relationships/image" Target="../media/image47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4.xml"/><Relationship Id="rId3" Type="http://schemas.openxmlformats.org/officeDocument/2006/relationships/image" Target="../media/image48.png"/><Relationship Id="rId4" Type="http://schemas.openxmlformats.org/officeDocument/2006/relationships/oleObject" Target="../embeddings/oleObject4.bin"/><Relationship Id="rId5" Type="http://schemas.openxmlformats.org/officeDocument/2006/relationships/image" Target="../media/image42.emf"/><Relationship Id="rId6" Type="http://schemas.openxmlformats.org/officeDocument/2006/relationships/oleObject" Target="../embeddings/oleObject5.bin"/><Relationship Id="rId7" Type="http://schemas.openxmlformats.org/officeDocument/2006/relationships/image" Target="../media/image43.emf"/><Relationship Id="rId8" Type="http://schemas.openxmlformats.org/officeDocument/2006/relationships/oleObject" Target="../embeddings/oleObject6.bin"/><Relationship Id="rId9" Type="http://schemas.openxmlformats.org/officeDocument/2006/relationships/image" Target="../media/image44.emf"/><Relationship Id="rId10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5.png"/><Relationship Id="rId5" Type="http://schemas.openxmlformats.org/officeDocument/2006/relationships/oleObject" Target="../embeddings/oleObject10.bin"/><Relationship Id="rId6" Type="http://schemas.openxmlformats.org/officeDocument/2006/relationships/image" Target="../media/image49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.bin"/><Relationship Id="rId20" Type="http://schemas.openxmlformats.org/officeDocument/2006/relationships/image" Target="../media/image47.emf"/><Relationship Id="rId10" Type="http://schemas.openxmlformats.org/officeDocument/2006/relationships/image" Target="../media/image44.emf"/><Relationship Id="rId11" Type="http://schemas.openxmlformats.org/officeDocument/2006/relationships/oleObject" Target="../embeddings/oleObject14.bin"/><Relationship Id="rId12" Type="http://schemas.openxmlformats.org/officeDocument/2006/relationships/image" Target="../media/image45.emf"/><Relationship Id="rId13" Type="http://schemas.openxmlformats.org/officeDocument/2006/relationships/oleObject" Target="../embeddings/oleObject15.bin"/><Relationship Id="rId14" Type="http://schemas.openxmlformats.org/officeDocument/2006/relationships/image" Target="../media/image50.emf"/><Relationship Id="rId15" Type="http://schemas.openxmlformats.org/officeDocument/2006/relationships/oleObject" Target="../embeddings/oleObject16.bin"/><Relationship Id="rId16" Type="http://schemas.openxmlformats.org/officeDocument/2006/relationships/image" Target="../media/image51.emf"/><Relationship Id="rId17" Type="http://schemas.openxmlformats.org/officeDocument/2006/relationships/oleObject" Target="../embeddings/oleObject17.bin"/><Relationship Id="rId18" Type="http://schemas.openxmlformats.org/officeDocument/2006/relationships/image" Target="../media/image52.emf"/><Relationship Id="rId19" Type="http://schemas.openxmlformats.org/officeDocument/2006/relationships/oleObject" Target="../embeddings/oleObject18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48.png"/><Relationship Id="rId5" Type="http://schemas.openxmlformats.org/officeDocument/2006/relationships/oleObject" Target="../embeddings/oleObject11.bin"/><Relationship Id="rId6" Type="http://schemas.openxmlformats.org/officeDocument/2006/relationships/image" Target="../media/image42.emf"/><Relationship Id="rId7" Type="http://schemas.openxmlformats.org/officeDocument/2006/relationships/oleObject" Target="../embeddings/oleObject12.bin"/><Relationship Id="rId8" Type="http://schemas.openxmlformats.org/officeDocument/2006/relationships/image" Target="../media/image43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3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3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le 6"/>
          <p:cNvSpPr>
            <a:spLocks noGrp="1"/>
          </p:cNvSpPr>
          <p:nvPr>
            <p:ph type="title"/>
          </p:nvPr>
        </p:nvSpPr>
        <p:spPr>
          <a:xfrm>
            <a:off x="250825" y="1268413"/>
            <a:ext cx="8748713" cy="1168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2600">
                <a:latin typeface="Arial" charset="0"/>
                <a:ea typeface="ヒラギノ角ゴ ProN W3" charset="0"/>
              </a:rPr>
              <a:t>Resource Augmentation for </a:t>
            </a:r>
            <a:r>
              <a:rPr lang="sv-SE" sz="2600">
                <a:latin typeface="Arial" charset="0"/>
                <a:ea typeface="ヒラギノ角ゴ ProN W3" charset="0"/>
              </a:rPr>
              <a:t>Performance Guarantees in Embedded Real-time Systems</a:t>
            </a:r>
          </a:p>
        </p:txBody>
      </p:sp>
      <p:sp>
        <p:nvSpPr>
          <p:cNvPr id="9218" name="Subtitle 2"/>
          <p:cNvSpPr txBox="1">
            <a:spLocks/>
          </p:cNvSpPr>
          <p:nvPr/>
        </p:nvSpPr>
        <p:spPr bwMode="auto">
          <a:xfrm>
            <a:off x="1116013" y="3284538"/>
            <a:ext cx="6688137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712" tIns="35712" rIns="35712" bIns="35712"/>
          <a:lstStyle>
            <a:lvl1pPr marL="239713" indent="-239713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595959"/>
                </a:solidFill>
                <a:latin typeface="Arial" charset="0"/>
                <a:cs typeface="Arial" charset="0"/>
              </a:rPr>
              <a:t>Abhilash Thekkilakattil</a:t>
            </a:r>
          </a:p>
          <a:p>
            <a:pPr algn="ctr" eaLnBrk="1" hangingPunct="1"/>
            <a:r>
              <a:rPr lang="en-US" sz="2000">
                <a:solidFill>
                  <a:srgbClr val="595959"/>
                </a:solidFill>
                <a:latin typeface="Arial" charset="0"/>
                <a:cs typeface="Arial" charset="0"/>
              </a:rPr>
              <a:t>Mälardalen University, Västerås, Sweden</a:t>
            </a:r>
          </a:p>
        </p:txBody>
      </p:sp>
      <p:pic>
        <p:nvPicPr>
          <p:cNvPr id="9219" name="Picture 6" descr="http://www.anst.uu.se/jonafran/VR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5265738"/>
            <a:ext cx="158432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title"/>
          </p:nvPr>
        </p:nvSpPr>
        <p:spPr bwMode="auto">
          <a:xfrm>
            <a:off x="1343025" y="655638"/>
            <a:ext cx="5894388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Mälardalen University- Sweden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436096" y="1196752"/>
            <a:ext cx="3449637" cy="4005262"/>
            <a:chOff x="5694363" y="2852738"/>
            <a:chExt cx="3449637" cy="4005262"/>
          </a:xfrm>
        </p:grpSpPr>
        <p:pic>
          <p:nvPicPr>
            <p:cNvPr id="11266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4363" y="4419600"/>
              <a:ext cx="3449637" cy="24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Down Arrow 5"/>
            <p:cNvSpPr/>
            <p:nvPr/>
          </p:nvSpPr>
          <p:spPr>
            <a:xfrm>
              <a:off x="6705600" y="3276600"/>
              <a:ext cx="381000" cy="2209800"/>
            </a:xfrm>
            <a:prstGeom prst="downArrow">
              <a:avLst>
                <a:gd name="adj1" fmla="val 36479"/>
                <a:gd name="adj2" fmla="val 34635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Down Arrow 6"/>
            <p:cNvSpPr/>
            <p:nvPr/>
          </p:nvSpPr>
          <p:spPr>
            <a:xfrm>
              <a:off x="7696200" y="3505200"/>
              <a:ext cx="381000" cy="2209800"/>
            </a:xfrm>
            <a:prstGeom prst="downArrow">
              <a:avLst>
                <a:gd name="adj1" fmla="val 36479"/>
                <a:gd name="adj2" fmla="val 34635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270" name="TextBox 7"/>
            <p:cNvSpPr txBox="1">
              <a:spLocks noChangeArrowheads="1"/>
            </p:cNvSpPr>
            <p:nvPr/>
          </p:nvSpPr>
          <p:spPr bwMode="auto">
            <a:xfrm>
              <a:off x="7294563" y="3100388"/>
              <a:ext cx="13811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2000">
                  <a:solidFill>
                    <a:schemeClr val="tx1"/>
                  </a:solidFill>
                  <a:latin typeface="Arial" charset="0"/>
                  <a:cs typeface="Arial" charset="0"/>
                </a:rPr>
                <a:t>Stockholm</a:t>
              </a:r>
            </a:p>
          </p:txBody>
        </p:sp>
        <p:sp>
          <p:nvSpPr>
            <p:cNvPr id="11271" name="TextBox 8"/>
            <p:cNvSpPr txBox="1">
              <a:spLocks noChangeArrowheads="1"/>
            </p:cNvSpPr>
            <p:nvPr/>
          </p:nvSpPr>
          <p:spPr bwMode="auto">
            <a:xfrm>
              <a:off x="6315075" y="2852738"/>
              <a:ext cx="12096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200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Västerås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126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1412776"/>
            <a:ext cx="4680520" cy="5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9" descr="logotyp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996952"/>
            <a:ext cx="650858" cy="404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 bwMode="auto">
          <a:xfrm>
            <a:off x="2339752" y="2276872"/>
            <a:ext cx="792088" cy="1656184"/>
          </a:xfrm>
          <a:prstGeom prst="ellipse">
            <a:avLst/>
          </a:prstGeom>
          <a:noFill/>
          <a:ln w="254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err="1" smtClean="0">
              <a:ln>
                <a:noFill/>
              </a:ln>
              <a:solidFill>
                <a:srgbClr val="FFFFFF"/>
              </a:solidFill>
              <a:effectLst/>
              <a:latin typeface="Georgia"/>
              <a:ea typeface="ヒラギノ角ゴ ProN W3" charset="-128"/>
              <a:cs typeface="Georgia"/>
              <a:sym typeface="Gill Sans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3850668"/>
            <a:ext cx="2030064" cy="152254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655" y="3522583"/>
            <a:ext cx="1995585" cy="1634609"/>
          </a:xfrm>
          <a:prstGeom prst="rect">
            <a:avLst/>
          </a:prstGeom>
        </p:spPr>
      </p:pic>
      <p:sp>
        <p:nvSpPr>
          <p:cNvPr id="11265" name="Title 1"/>
          <p:cNvSpPr>
            <a:spLocks noGrp="1"/>
          </p:cNvSpPr>
          <p:nvPr>
            <p:ph type="title"/>
          </p:nvPr>
        </p:nvSpPr>
        <p:spPr bwMode="auto">
          <a:xfrm>
            <a:off x="1343025" y="548680"/>
            <a:ext cx="5894388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latin typeface="Arial" charset="0"/>
                <a:ea typeface="ヒラギノ角ゴ ProN W3" charset="0"/>
              </a:rPr>
              <a:t>Kerala, India</a:t>
            </a:r>
            <a:endParaRPr lang="en-US" sz="2800" dirty="0">
              <a:latin typeface="Arial" charset="0"/>
              <a:ea typeface="ヒラギノ角ゴ ProN W3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5496" y="1484784"/>
            <a:ext cx="2211419" cy="2736304"/>
            <a:chOff x="35496" y="1484784"/>
            <a:chExt cx="2211419" cy="2736304"/>
          </a:xfrm>
        </p:grpSpPr>
        <p:pic>
          <p:nvPicPr>
            <p:cNvPr id="14" name="Picture 13" descr="Screen shot 2013-09-20 at 15.07.31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80" r="23166"/>
            <a:stretch/>
          </p:blipFill>
          <p:spPr>
            <a:xfrm>
              <a:off x="35496" y="1484784"/>
              <a:ext cx="2211419" cy="2736304"/>
            </a:xfrm>
            <a:prstGeom prst="rect">
              <a:avLst/>
            </a:prstGeom>
          </p:spPr>
        </p:pic>
        <p:sp>
          <p:nvSpPr>
            <p:cNvPr id="15" name="Oval 14"/>
            <p:cNvSpPr/>
            <p:nvPr/>
          </p:nvSpPr>
          <p:spPr bwMode="auto">
            <a:xfrm>
              <a:off x="899592" y="3212976"/>
              <a:ext cx="360040" cy="864096"/>
            </a:xfrm>
            <a:prstGeom prst="ellipse">
              <a:avLst/>
            </a:prstGeom>
            <a:noFill/>
            <a:ln w="254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Georgia"/>
                <a:ea typeface="ヒラギノ角ゴ ProN W3" charset="-128"/>
                <a:cs typeface="Georgia"/>
                <a:sym typeface="Gill Sans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4758" y="4995416"/>
            <a:ext cx="2829242" cy="186258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/>
          <a:srcRect l="22063"/>
          <a:stretch/>
        </p:blipFill>
        <p:spPr>
          <a:xfrm>
            <a:off x="36512" y="5265204"/>
            <a:ext cx="1655168" cy="159279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7904" y="5248669"/>
            <a:ext cx="2464048" cy="160933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9012" y="3429000"/>
            <a:ext cx="2554988" cy="164249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95936" y="1196752"/>
            <a:ext cx="1469909" cy="220486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1680" y="5337318"/>
            <a:ext cx="2016224" cy="151216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11"/>
          <a:srcRect l="8124"/>
          <a:stretch/>
        </p:blipFill>
        <p:spPr>
          <a:xfrm>
            <a:off x="5503334" y="51192"/>
            <a:ext cx="3605170" cy="172162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2"/>
          <a:srcRect l="11727"/>
          <a:stretch/>
        </p:blipFill>
        <p:spPr>
          <a:xfrm>
            <a:off x="5517600" y="1700808"/>
            <a:ext cx="3590903" cy="17973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/>
          <a:srcRect t="8639" r="7988"/>
          <a:stretch/>
        </p:blipFill>
        <p:spPr>
          <a:xfrm>
            <a:off x="1331641" y="4293096"/>
            <a:ext cx="1372422" cy="92594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496" y="4293096"/>
            <a:ext cx="1344149" cy="10081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35896" y="85701"/>
            <a:ext cx="1806724" cy="11110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17381" y="1196752"/>
            <a:ext cx="1678555" cy="13332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267744" y="2564904"/>
            <a:ext cx="1728192" cy="129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558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1340768"/>
            <a:ext cx="2376264" cy="1584176"/>
          </a:xfrm>
          <a:prstGeom prst="rect">
            <a:avLst/>
          </a:prstGeom>
        </p:spPr>
      </p:pic>
      <p:sp>
        <p:nvSpPr>
          <p:cNvPr id="12289" name="Title 1"/>
          <p:cNvSpPr>
            <a:spLocks noGrp="1"/>
          </p:cNvSpPr>
          <p:nvPr>
            <p:ph type="title"/>
          </p:nvPr>
        </p:nvSpPr>
        <p:spPr bwMode="auto">
          <a:xfrm>
            <a:off x="1343025" y="655638"/>
            <a:ext cx="5894388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Västerås</a:t>
            </a:r>
          </a:p>
        </p:txBody>
      </p:sp>
      <p:pic>
        <p:nvPicPr>
          <p:cNvPr id="12290" name="Picture 5" descr="S:\Sweden Photos\Sweden Photos\DSC042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4763"/>
            <a:ext cx="2305050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6" descr="S:\Sweden Photos\Spring_Festival\DSC054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284538"/>
            <a:ext cx="236220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297" y="620688"/>
            <a:ext cx="3828310" cy="2916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2" descr="Power-Big-Meet-Västerås-Car-Show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4906963"/>
            <a:ext cx="3259137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3" descr="Midsummer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12875"/>
            <a:ext cx="2663825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4" descr="IMAG0210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781300"/>
            <a:ext cx="3311525" cy="220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4" descr="S:\Sweden Photos\Sweden Photos\DSC0419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888" y="4627563"/>
            <a:ext cx="281940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 bwMode="auto">
          <a:xfrm>
            <a:off x="1343025" y="655638"/>
            <a:ext cx="7693472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latin typeface="Arial" charset="0"/>
                <a:ea typeface="ヒラギノ角ゴ ProN W3" charset="0"/>
              </a:rPr>
              <a:t>The Dependable Real-time Systems Group</a:t>
            </a:r>
            <a:endParaRPr lang="en-US" sz="2800" dirty="0">
              <a:latin typeface="Arial" charset="0"/>
              <a:ea typeface="ヒラギノ角ゴ ProN W3" charset="0"/>
            </a:endParaRPr>
          </a:p>
        </p:txBody>
      </p:sp>
      <p:pic>
        <p:nvPicPr>
          <p:cNvPr id="1331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925" y="1675730"/>
            <a:ext cx="11049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Box 4"/>
          <p:cNvSpPr txBox="1">
            <a:spLocks noChangeArrowheads="1"/>
          </p:cNvSpPr>
          <p:nvPr/>
        </p:nvSpPr>
        <p:spPr bwMode="auto">
          <a:xfrm>
            <a:off x="1998663" y="3069555"/>
            <a:ext cx="2428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Sasikumar Punnekkat</a:t>
            </a:r>
          </a:p>
        </p:txBody>
      </p:sp>
      <p:pic>
        <p:nvPicPr>
          <p:cNvPr id="1331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463" y="1701825"/>
            <a:ext cx="1087729" cy="1367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Box 6"/>
          <p:cNvSpPr txBox="1">
            <a:spLocks noChangeArrowheads="1"/>
          </p:cNvSpPr>
          <p:nvPr/>
        </p:nvSpPr>
        <p:spPr bwMode="auto">
          <a:xfrm>
            <a:off x="5006975" y="3079080"/>
            <a:ext cx="15097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Radu Dobrin</a:t>
            </a:r>
          </a:p>
        </p:txBody>
      </p:sp>
      <p:pic>
        <p:nvPicPr>
          <p:cNvPr id="1331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3953793"/>
            <a:ext cx="1271587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TextBox 8"/>
          <p:cNvSpPr txBox="1">
            <a:spLocks noChangeArrowheads="1"/>
          </p:cNvSpPr>
          <p:nvPr/>
        </p:nvSpPr>
        <p:spPr bwMode="auto">
          <a:xfrm>
            <a:off x="2284413" y="5579393"/>
            <a:ext cx="1711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Huseyin Aysan</a:t>
            </a:r>
          </a:p>
        </p:txBody>
      </p:sp>
      <p:pic>
        <p:nvPicPr>
          <p:cNvPr id="1332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4058568"/>
            <a:ext cx="1079500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1" name="TextBox 10"/>
          <p:cNvSpPr txBox="1">
            <a:spLocks noChangeArrowheads="1"/>
          </p:cNvSpPr>
          <p:nvPr/>
        </p:nvSpPr>
        <p:spPr bwMode="auto">
          <a:xfrm>
            <a:off x="4530725" y="5579393"/>
            <a:ext cx="2562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Abhilash Thekkilakattil</a:t>
            </a:r>
          </a:p>
        </p:txBody>
      </p:sp>
      <p:sp>
        <p:nvSpPr>
          <p:cNvPr id="13322" name="TextBox 11"/>
          <p:cNvSpPr txBox="1">
            <a:spLocks noChangeArrowheads="1"/>
          </p:cNvSpPr>
          <p:nvPr/>
        </p:nvSpPr>
        <p:spPr bwMode="auto">
          <a:xfrm>
            <a:off x="755650" y="6092825"/>
            <a:ext cx="77771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Real-time systems, Dependability- reliability, safety, testing etc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 bwMode="auto">
          <a:xfrm>
            <a:off x="1331913" y="598488"/>
            <a:ext cx="7800975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Overview of my Research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554163" y="2149475"/>
            <a:ext cx="5956300" cy="590550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Resource </a:t>
            </a: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Augmentation </a:t>
            </a:r>
            <a:r>
              <a:rPr lang="en-US" sz="2000" smtClean="0">
                <a:solidFill>
                  <a:srgbClr val="000000"/>
                </a:solidFill>
                <a:latin typeface="Arial"/>
                <a:cs typeface="Arial"/>
              </a:rPr>
              <a:t>in Real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-time Systems</a:t>
            </a:r>
          </a:p>
        </p:txBody>
      </p:sp>
      <p:cxnSp>
        <p:nvCxnSpPr>
          <p:cNvPr id="23" name="Straight Connector 22"/>
          <p:cNvCxnSpPr>
            <a:stCxn id="22" idx="2"/>
          </p:cNvCxnSpPr>
          <p:nvPr/>
        </p:nvCxnSpPr>
        <p:spPr>
          <a:xfrm flipH="1">
            <a:off x="4510088" y="2740025"/>
            <a:ext cx="0" cy="4413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751013" y="3181350"/>
            <a:ext cx="5761037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341" name="Group 24"/>
          <p:cNvGrpSpPr>
            <a:grpSpLocks/>
          </p:cNvGrpSpPr>
          <p:nvPr/>
        </p:nvGrpSpPr>
        <p:grpSpPr bwMode="auto">
          <a:xfrm>
            <a:off x="579438" y="3181350"/>
            <a:ext cx="2387600" cy="1012825"/>
            <a:chOff x="65687" y="2933670"/>
            <a:chExt cx="2386581" cy="1013115"/>
          </a:xfrm>
        </p:grpSpPr>
        <p:cxnSp>
          <p:nvCxnSpPr>
            <p:cNvPr id="26" name="Straight Arrow Connector 25"/>
            <p:cNvCxnSpPr/>
            <p:nvPr/>
          </p:nvCxnSpPr>
          <p:spPr>
            <a:xfrm>
              <a:off x="1247869" y="2933670"/>
              <a:ext cx="0" cy="61295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346" name="TextBox 26"/>
            <p:cNvSpPr txBox="1">
              <a:spLocks noChangeArrowheads="1"/>
            </p:cNvSpPr>
            <p:nvPr/>
          </p:nvSpPr>
          <p:spPr bwMode="auto">
            <a:xfrm>
              <a:off x="65687" y="3546675"/>
              <a:ext cx="2386581" cy="40011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algn="ctr" eaLnBrk="1" hangingPunct="1"/>
              <a:r>
                <a:rPr lang="en-US" sz="2000">
                  <a:solidFill>
                    <a:srgbClr val="000000"/>
                  </a:solidFill>
                  <a:latin typeface="Arial" charset="0"/>
                  <a:cs typeface="Arial" charset="0"/>
                </a:rPr>
                <a:t>Preemption Control</a:t>
              </a:r>
            </a:p>
          </p:txBody>
        </p:sp>
      </p:grp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6300788" y="3159125"/>
            <a:ext cx="2386012" cy="1003300"/>
            <a:chOff x="6694329" y="2910925"/>
            <a:chExt cx="2386581" cy="1003594"/>
          </a:xfrm>
        </p:grpSpPr>
        <p:cxnSp>
          <p:nvCxnSpPr>
            <p:cNvPr id="29" name="Straight Arrow Connector 28"/>
            <p:cNvCxnSpPr/>
            <p:nvPr/>
          </p:nvCxnSpPr>
          <p:spPr>
            <a:xfrm>
              <a:off x="7904292" y="2910925"/>
              <a:ext cx="0" cy="61295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344" name="TextBox 29"/>
            <p:cNvSpPr txBox="1">
              <a:spLocks noChangeArrowheads="1"/>
            </p:cNvSpPr>
            <p:nvPr/>
          </p:nvSpPr>
          <p:spPr bwMode="auto">
            <a:xfrm>
              <a:off x="6694329" y="3514409"/>
              <a:ext cx="2386581" cy="40011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algn="ctr" eaLnBrk="1" hangingPunct="1"/>
              <a:r>
                <a:rPr lang="en-US" sz="2000">
                  <a:solidFill>
                    <a:srgbClr val="000000"/>
                  </a:solidFill>
                  <a:latin typeface="Arial" charset="0"/>
                  <a:cs typeface="Arial" charset="0"/>
                </a:rPr>
                <a:t>Fault Tolerance</a:t>
              </a:r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 bwMode="auto">
          <a:xfrm>
            <a:off x="1343025" y="549275"/>
            <a:ext cx="7621588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Preemptive vs. Non-preemptive Scheduling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 bwMode="auto">
          <a:xfrm>
            <a:off x="457200" y="3643313"/>
            <a:ext cx="4040188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>
              <a:buClr>
                <a:schemeClr val="tx1"/>
              </a:buClr>
              <a:buFontTx/>
              <a:buChar char="•"/>
            </a:pPr>
            <a:r>
              <a:rPr lang="en-US" sz="1700">
                <a:solidFill>
                  <a:schemeClr val="tx1"/>
                </a:solidFill>
                <a:latin typeface="Arial" charset="0"/>
                <a:cs typeface="Georgia" charset="0"/>
              </a:rPr>
              <a:t>Preemptive </a:t>
            </a:r>
            <a:r>
              <a:rPr lang="en-US" sz="1700">
                <a:solidFill>
                  <a:srgbClr val="0000FF"/>
                </a:solidFill>
                <a:latin typeface="Arial" charset="0"/>
                <a:cs typeface="Georgia" charset="0"/>
              </a:rPr>
              <a:t>EDF</a:t>
            </a:r>
            <a:r>
              <a:rPr lang="en-US" sz="1700">
                <a:solidFill>
                  <a:schemeClr val="tx1"/>
                </a:solidFill>
                <a:latin typeface="Arial" charset="0"/>
                <a:cs typeface="Georgia" charset="0"/>
              </a:rPr>
              <a:t> is uniprocessor </a:t>
            </a:r>
            <a:r>
              <a:rPr lang="en-US" sz="1700">
                <a:solidFill>
                  <a:srgbClr val="000000"/>
                </a:solidFill>
                <a:latin typeface="Arial" charset="0"/>
                <a:cs typeface="Georgia" charset="0"/>
              </a:rPr>
              <a:t>optimal</a:t>
            </a:r>
          </a:p>
          <a:p>
            <a:pPr>
              <a:buClr>
                <a:schemeClr val="tx1"/>
              </a:buClr>
              <a:buFontTx/>
              <a:buChar char="•"/>
            </a:pPr>
            <a:endParaRPr lang="en-US" sz="1700">
              <a:solidFill>
                <a:srgbClr val="0000FF"/>
              </a:solidFill>
              <a:latin typeface="Arial" charset="0"/>
              <a:cs typeface="Georgia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r>
              <a:rPr lang="en-US" sz="1700">
                <a:solidFill>
                  <a:srgbClr val="0000FF"/>
                </a:solidFill>
                <a:latin typeface="Arial" charset="0"/>
                <a:cs typeface="Georgia" charset="0"/>
              </a:rPr>
              <a:t>Strict domination </a:t>
            </a:r>
            <a:r>
              <a:rPr lang="en-US" sz="1700">
                <a:solidFill>
                  <a:schemeClr val="tx1"/>
                </a:solidFill>
                <a:latin typeface="Arial" charset="0"/>
                <a:cs typeface="Georgia" charset="0"/>
              </a:rPr>
              <a:t>of preemptive scheduling paradigm</a:t>
            </a:r>
          </a:p>
          <a:p>
            <a:pPr>
              <a:buClr>
                <a:schemeClr val="tx1"/>
              </a:buClr>
              <a:buFontTx/>
              <a:buChar char="•"/>
            </a:pPr>
            <a:endParaRPr lang="en-US" sz="1700">
              <a:solidFill>
                <a:schemeClr val="tx1"/>
              </a:solidFill>
              <a:latin typeface="Arial" charset="0"/>
              <a:cs typeface="Georgia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r>
              <a:rPr lang="en-US" sz="1700">
                <a:solidFill>
                  <a:schemeClr val="tx1"/>
                </a:solidFill>
                <a:latin typeface="Arial" charset="0"/>
                <a:cs typeface="Georgia" charset="0"/>
              </a:rPr>
              <a:t>Fairly </a:t>
            </a:r>
            <a:r>
              <a:rPr lang="en-US" sz="1700">
                <a:solidFill>
                  <a:srgbClr val="0000FF"/>
                </a:solidFill>
                <a:latin typeface="Arial" charset="0"/>
                <a:cs typeface="Georgia" charset="0"/>
              </a:rPr>
              <a:t>well</a:t>
            </a:r>
            <a:r>
              <a:rPr lang="en-US" sz="1700">
                <a:solidFill>
                  <a:schemeClr val="tx1"/>
                </a:solidFill>
                <a:latin typeface="Arial" charset="0"/>
                <a:cs typeface="Georgia" charset="0"/>
              </a:rPr>
              <a:t> investigated</a:t>
            </a:r>
          </a:p>
          <a:p>
            <a:endParaRPr lang="en-US" sz="1700">
              <a:solidFill>
                <a:schemeClr val="tx1"/>
              </a:solidFill>
              <a:latin typeface="Georgia" charset="0"/>
              <a:cs typeface="Georgia" charset="0"/>
            </a:endParaRPr>
          </a:p>
        </p:txBody>
      </p:sp>
      <p:sp>
        <p:nvSpPr>
          <p:cNvPr id="6" name="Content Placeholder 6"/>
          <p:cNvSpPr txBox="1">
            <a:spLocks/>
          </p:cNvSpPr>
          <p:nvPr/>
        </p:nvSpPr>
        <p:spPr bwMode="auto">
          <a:xfrm>
            <a:off x="4645025" y="3643313"/>
            <a:ext cx="4248150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en-US" sz="1700">
                <a:solidFill>
                  <a:srgbClr val="0000FF"/>
                </a:solidFill>
                <a:latin typeface="Arial" charset="0"/>
                <a:cs typeface="Georgia" charset="0"/>
              </a:rPr>
              <a:t>No </a:t>
            </a:r>
            <a:r>
              <a:rPr lang="en-US" sz="1700">
                <a:solidFill>
                  <a:schemeClr val="tx1"/>
                </a:solidFill>
                <a:latin typeface="Arial" charset="0"/>
                <a:cs typeface="Georgia" charset="0"/>
              </a:rPr>
              <a:t>algorithm</a:t>
            </a:r>
            <a:r>
              <a:rPr lang="en-US" sz="1700">
                <a:solidFill>
                  <a:srgbClr val="0000FF"/>
                </a:solidFill>
                <a:latin typeface="Arial" charset="0"/>
                <a:cs typeface="Georgia" charset="0"/>
              </a:rPr>
              <a:t> </a:t>
            </a:r>
            <a:r>
              <a:rPr lang="en-US" sz="1700">
                <a:solidFill>
                  <a:schemeClr val="tx1"/>
                </a:solidFill>
                <a:latin typeface="Arial" charset="0"/>
                <a:cs typeface="Georgia" charset="0"/>
              </a:rPr>
              <a:t>is </a:t>
            </a:r>
            <a:r>
              <a:rPr lang="en-US" sz="1700">
                <a:solidFill>
                  <a:schemeClr val="tx2"/>
                </a:solidFill>
                <a:latin typeface="Arial" charset="0"/>
                <a:cs typeface="Georgia" charset="0"/>
              </a:rPr>
              <a:t>uniprocessor optimal</a:t>
            </a:r>
            <a:r>
              <a:rPr lang="en-US" sz="1700">
                <a:solidFill>
                  <a:srgbClr val="0000FF"/>
                </a:solidFill>
                <a:latin typeface="Arial" charset="0"/>
                <a:cs typeface="Georgia" charset="0"/>
              </a:rPr>
              <a:t> </a:t>
            </a:r>
            <a:r>
              <a:rPr lang="en-US" sz="1700">
                <a:solidFill>
                  <a:schemeClr val="tx1"/>
                </a:solidFill>
                <a:latin typeface="Arial" charset="0"/>
                <a:cs typeface="Georgia" charset="0"/>
              </a:rPr>
              <a:t>under </a:t>
            </a:r>
            <a:r>
              <a:rPr lang="en-US" sz="1700">
                <a:solidFill>
                  <a:srgbClr val="0000FF"/>
                </a:solidFill>
                <a:latin typeface="Arial" charset="0"/>
                <a:cs typeface="Georgia" charset="0"/>
              </a:rPr>
              <a:t>non-idling </a:t>
            </a:r>
            <a:r>
              <a:rPr lang="en-US" sz="1700">
                <a:solidFill>
                  <a:schemeClr val="tx1"/>
                </a:solidFill>
                <a:latin typeface="Arial" charset="0"/>
                <a:cs typeface="Georgia" charset="0"/>
              </a:rPr>
              <a:t>paradigm</a:t>
            </a:r>
          </a:p>
          <a:p>
            <a:pPr eaLnBrk="1" hangingPunct="1">
              <a:buClr>
                <a:schemeClr val="tx1"/>
              </a:buClr>
              <a:buFontTx/>
              <a:buChar char="•"/>
            </a:pPr>
            <a:endParaRPr lang="en-US" sz="1700">
              <a:solidFill>
                <a:schemeClr val="tx1"/>
              </a:solidFill>
              <a:latin typeface="Arial" charset="0"/>
              <a:cs typeface="Georgia" charset="0"/>
            </a:endParaRPr>
          </a:p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en-US" sz="1700">
                <a:solidFill>
                  <a:srgbClr val="0000FF"/>
                </a:solidFill>
                <a:latin typeface="Arial" charset="0"/>
                <a:cs typeface="Georgia" charset="0"/>
              </a:rPr>
              <a:t>No</a:t>
            </a:r>
            <a:r>
              <a:rPr lang="en-US" sz="1700">
                <a:solidFill>
                  <a:schemeClr val="tx1"/>
                </a:solidFill>
                <a:latin typeface="Arial" charset="0"/>
                <a:cs typeface="Georgia" charset="0"/>
              </a:rPr>
              <a:t> </a:t>
            </a:r>
            <a:r>
              <a:rPr lang="en-US" sz="1700">
                <a:solidFill>
                  <a:srgbClr val="0000FF"/>
                </a:solidFill>
                <a:latin typeface="Arial" charset="0"/>
                <a:cs typeface="Georgia" charset="0"/>
              </a:rPr>
              <a:t>online</a:t>
            </a:r>
            <a:r>
              <a:rPr lang="en-US" sz="1700">
                <a:solidFill>
                  <a:schemeClr val="tx1"/>
                </a:solidFill>
                <a:latin typeface="Arial" charset="0"/>
                <a:cs typeface="Georgia" charset="0"/>
              </a:rPr>
              <a:t> non-preemptive scheduler with inserted idle times </a:t>
            </a:r>
            <a:r>
              <a:rPr lang="en-US" sz="1700">
                <a:solidFill>
                  <a:srgbClr val="0000FF"/>
                </a:solidFill>
                <a:latin typeface="Arial" charset="0"/>
                <a:cs typeface="Georgia" charset="0"/>
              </a:rPr>
              <a:t>exists</a:t>
            </a:r>
          </a:p>
          <a:p>
            <a:pPr eaLnBrk="1" hangingPunct="1">
              <a:buClr>
                <a:schemeClr val="tx1"/>
              </a:buClr>
              <a:buFontTx/>
              <a:buChar char="•"/>
            </a:pPr>
            <a:endParaRPr lang="en-US" sz="1700">
              <a:solidFill>
                <a:schemeClr val="tx1"/>
              </a:solidFill>
              <a:latin typeface="Arial" charset="0"/>
              <a:cs typeface="Georgia" charset="0"/>
            </a:endParaRPr>
          </a:p>
          <a:p>
            <a:pPr eaLnBrk="1" hangingPunct="1">
              <a:buClr>
                <a:schemeClr val="tx1"/>
              </a:buClr>
              <a:buFontTx/>
              <a:buChar char="•"/>
            </a:pPr>
            <a:r>
              <a:rPr lang="en-US" sz="1700">
                <a:solidFill>
                  <a:srgbClr val="0000FF"/>
                </a:solidFill>
                <a:latin typeface="Arial" charset="0"/>
                <a:cs typeface="Georgia" charset="0"/>
              </a:rPr>
              <a:t>Less</a:t>
            </a:r>
            <a:r>
              <a:rPr lang="en-US" sz="1700">
                <a:solidFill>
                  <a:schemeClr val="tx1"/>
                </a:solidFill>
                <a:latin typeface="Arial" charset="0"/>
                <a:cs typeface="Georgia" charset="0"/>
              </a:rPr>
              <a:t> investigated</a:t>
            </a:r>
            <a:r>
              <a:rPr lang="en-US" sz="1700">
                <a:solidFill>
                  <a:srgbClr val="0000FF"/>
                </a:solidFill>
                <a:latin typeface="Arial" charset="0"/>
                <a:cs typeface="Georgia" charset="0"/>
              </a:rPr>
              <a:t> </a:t>
            </a:r>
            <a:r>
              <a:rPr lang="en-US" sz="1700">
                <a:solidFill>
                  <a:schemeClr val="tx1"/>
                </a:solidFill>
                <a:latin typeface="Arial" charset="0"/>
                <a:cs typeface="Georgia" charset="0"/>
              </a:rPr>
              <a:t>compared to preemptive scheduling</a:t>
            </a:r>
          </a:p>
          <a:p>
            <a:endParaRPr lang="en-US" sz="1700">
              <a:solidFill>
                <a:schemeClr val="tx1"/>
              </a:solidFill>
              <a:latin typeface="Georgia" charset="0"/>
              <a:cs typeface="Georgia" charset="0"/>
            </a:endParaRPr>
          </a:p>
        </p:txBody>
      </p:sp>
      <p:sp>
        <p:nvSpPr>
          <p:cNvPr id="15364" name="TextBox 26"/>
          <p:cNvSpPr txBox="1">
            <a:spLocks noChangeArrowheads="1"/>
          </p:cNvSpPr>
          <p:nvPr/>
        </p:nvSpPr>
        <p:spPr bwMode="auto">
          <a:xfrm>
            <a:off x="827088" y="1919288"/>
            <a:ext cx="73453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800" b="1">
                <a:solidFill>
                  <a:srgbClr val="0000FF"/>
                </a:solidFill>
                <a:latin typeface="Arial" charset="0"/>
                <a:cs typeface="Arial" charset="0"/>
              </a:rPr>
              <a:t>Feasibility</a:t>
            </a:r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: Does 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a schedule exists </a:t>
            </a:r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that 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guarantees no deadline misses </a:t>
            </a:r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for a given real-time task set?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288" y="3067050"/>
            <a:ext cx="4105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800" b="1">
                <a:solidFill>
                  <a:schemeClr val="tx1"/>
                </a:solidFill>
                <a:latin typeface="Arial" charset="0"/>
                <a:cs typeface="Arial" charset="0"/>
              </a:rPr>
              <a:t>Preemptive Scheduling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643438" y="3067050"/>
            <a:ext cx="4043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800" b="1">
                <a:solidFill>
                  <a:schemeClr val="tx1"/>
                </a:solidFill>
                <a:latin typeface="Arial" charset="0"/>
                <a:cs typeface="Arial" charset="0"/>
              </a:rPr>
              <a:t>Non-preemptive Scheduling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Oval 3"/>
          <p:cNvSpPr>
            <a:spLocks noChangeArrowheads="1"/>
          </p:cNvSpPr>
          <p:nvPr/>
        </p:nvSpPr>
        <p:spPr bwMode="auto">
          <a:xfrm>
            <a:off x="3203575" y="1700213"/>
            <a:ext cx="5040313" cy="3240087"/>
          </a:xfrm>
          <a:prstGeom prst="ellipse">
            <a:avLst/>
          </a:prstGeom>
          <a:solidFill>
            <a:srgbClr val="C68FFD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Arial" charset="0"/>
              <a:cs typeface="Arial" charset="0"/>
            </a:endParaRPr>
          </a:p>
        </p:txBody>
      </p:sp>
      <p:grpSp>
        <p:nvGrpSpPr>
          <p:cNvPr id="16386" name="Group 1"/>
          <p:cNvGrpSpPr>
            <a:grpSpLocks/>
          </p:cNvGrpSpPr>
          <p:nvPr/>
        </p:nvGrpSpPr>
        <p:grpSpPr bwMode="auto">
          <a:xfrm>
            <a:off x="179388" y="1773238"/>
            <a:ext cx="2376487" cy="461962"/>
            <a:chOff x="6404802" y="2989980"/>
            <a:chExt cx="2091835" cy="462958"/>
          </a:xfrm>
        </p:grpSpPr>
        <p:sp>
          <p:nvSpPr>
            <p:cNvPr id="16400" name="Rectangle 4"/>
            <p:cNvSpPr>
              <a:spLocks noChangeArrowheads="1"/>
            </p:cNvSpPr>
            <p:nvPr/>
          </p:nvSpPr>
          <p:spPr bwMode="auto">
            <a:xfrm>
              <a:off x="6404802" y="3083781"/>
              <a:ext cx="253527" cy="288807"/>
            </a:xfrm>
            <a:prstGeom prst="rect">
              <a:avLst/>
            </a:prstGeom>
            <a:solidFill>
              <a:srgbClr val="B782EB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sv-SE" sz="1200">
                <a:latin typeface="Arial" charset="0"/>
                <a:cs typeface="Arial" charset="0"/>
              </a:endParaRPr>
            </a:p>
          </p:txBody>
        </p:sp>
        <p:sp>
          <p:nvSpPr>
            <p:cNvPr id="16401" name="TextBox 8"/>
            <p:cNvSpPr txBox="1">
              <a:spLocks noChangeArrowheads="1"/>
            </p:cNvSpPr>
            <p:nvPr/>
          </p:nvSpPr>
          <p:spPr bwMode="auto">
            <a:xfrm>
              <a:off x="6785138" y="2989980"/>
              <a:ext cx="1711499" cy="462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Set of uniprocessor feasible task sets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79388" y="2924175"/>
            <a:ext cx="3097212" cy="461963"/>
            <a:chOff x="6027674" y="4415523"/>
            <a:chExt cx="2737161" cy="462086"/>
          </a:xfrm>
        </p:grpSpPr>
        <p:sp>
          <p:nvSpPr>
            <p:cNvPr id="9" name="Rectangle 8"/>
            <p:cNvSpPr/>
            <p:nvPr/>
          </p:nvSpPr>
          <p:spPr bwMode="auto">
            <a:xfrm>
              <a:off x="6027674" y="4509211"/>
              <a:ext cx="238502" cy="28900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1200" dirty="0" err="1">
                <a:latin typeface="Arial"/>
                <a:ea typeface="ヒラギノ角ゴ ProN W3" charset="-128"/>
                <a:cs typeface="Arial"/>
              </a:endParaRPr>
            </a:p>
          </p:txBody>
        </p:sp>
        <p:sp>
          <p:nvSpPr>
            <p:cNvPr id="16399" name="TextBox 42"/>
            <p:cNvSpPr txBox="1">
              <a:spLocks noChangeArrowheads="1"/>
            </p:cNvSpPr>
            <p:nvPr/>
          </p:nvSpPr>
          <p:spPr bwMode="auto">
            <a:xfrm>
              <a:off x="6384696" y="4415523"/>
              <a:ext cx="2380139" cy="462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Set of </a:t>
              </a:r>
              <a:r>
                <a:rPr lang="en-US" sz="1200">
                  <a:solidFill>
                    <a:srgbClr val="0000FF"/>
                  </a:solidFill>
                  <a:latin typeface="Arial" charset="0"/>
                  <a:cs typeface="Arial" charset="0"/>
                </a:rPr>
                <a:t>non-idling </a:t>
              </a:r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non-preemptive feasible task sets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79388" y="4149725"/>
            <a:ext cx="2376487" cy="461963"/>
            <a:chOff x="6404802" y="2961340"/>
            <a:chExt cx="2091835" cy="462659"/>
          </a:xfrm>
        </p:grpSpPr>
        <p:sp>
          <p:nvSpPr>
            <p:cNvPr id="12" name="Rectangle 4"/>
            <p:cNvSpPr>
              <a:spLocks noChangeArrowheads="1"/>
            </p:cNvSpPr>
            <p:nvPr/>
          </p:nvSpPr>
          <p:spPr bwMode="auto">
            <a:xfrm>
              <a:off x="6404802" y="3055144"/>
              <a:ext cx="252920" cy="2893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sv-SE" sz="1200">
                <a:latin typeface="Arial"/>
                <a:cs typeface="Arial"/>
              </a:endParaRPr>
            </a:p>
          </p:txBody>
        </p:sp>
        <p:sp>
          <p:nvSpPr>
            <p:cNvPr id="16397" name="TextBox 8"/>
            <p:cNvSpPr txBox="1">
              <a:spLocks noChangeArrowheads="1"/>
            </p:cNvSpPr>
            <p:nvPr/>
          </p:nvSpPr>
          <p:spPr bwMode="auto">
            <a:xfrm>
              <a:off x="6785138" y="2961340"/>
              <a:ext cx="1711499" cy="462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Set of limited preemptive feasible task sets</a:t>
              </a:r>
            </a:p>
          </p:txBody>
        </p:sp>
      </p:grpSp>
      <p:sp>
        <p:nvSpPr>
          <p:cNvPr id="14" name="Oval 3"/>
          <p:cNvSpPr>
            <a:spLocks noChangeArrowheads="1"/>
          </p:cNvSpPr>
          <p:nvPr/>
        </p:nvSpPr>
        <p:spPr bwMode="auto">
          <a:xfrm>
            <a:off x="4067175" y="2132013"/>
            <a:ext cx="3384550" cy="223202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sv-SE" sz="3200" dirty="0">
              <a:latin typeface="Arial"/>
              <a:cs typeface="Arial"/>
            </a:endParaRPr>
          </a:p>
        </p:txBody>
      </p:sp>
      <p:sp>
        <p:nvSpPr>
          <p:cNvPr id="15" name="Oval 3"/>
          <p:cNvSpPr>
            <a:spLocks noChangeArrowheads="1"/>
          </p:cNvSpPr>
          <p:nvPr/>
        </p:nvSpPr>
        <p:spPr bwMode="auto">
          <a:xfrm>
            <a:off x="4930775" y="2635250"/>
            <a:ext cx="1657350" cy="115252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sv-SE" sz="3200" dirty="0">
              <a:latin typeface="Arial"/>
              <a:cs typeface="Arial"/>
            </a:endParaRPr>
          </a:p>
        </p:txBody>
      </p:sp>
      <p:sp>
        <p:nvSpPr>
          <p:cNvPr id="16" name="TextBox 36"/>
          <p:cNvSpPr txBox="1">
            <a:spLocks noChangeArrowheads="1"/>
          </p:cNvSpPr>
          <p:nvPr/>
        </p:nvSpPr>
        <p:spPr bwMode="auto">
          <a:xfrm>
            <a:off x="4498975" y="2995613"/>
            <a:ext cx="259238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200" b="1">
                <a:solidFill>
                  <a:schemeClr val="tx1"/>
                </a:solidFill>
                <a:latin typeface="Arial" charset="0"/>
                <a:cs typeface="Arial" charset="0"/>
              </a:rPr>
              <a:t>Non-preemptive EDF</a:t>
            </a:r>
          </a:p>
        </p:txBody>
      </p:sp>
      <p:sp>
        <p:nvSpPr>
          <p:cNvPr id="17" name="TextBox 31"/>
          <p:cNvSpPr txBox="1">
            <a:spLocks noChangeArrowheads="1"/>
          </p:cNvSpPr>
          <p:nvPr/>
        </p:nvSpPr>
        <p:spPr bwMode="auto">
          <a:xfrm>
            <a:off x="4787900" y="4508500"/>
            <a:ext cx="19431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200" b="1">
                <a:solidFill>
                  <a:schemeClr val="tx1"/>
                </a:solidFill>
                <a:latin typeface="Arial" charset="0"/>
                <a:cs typeface="Arial" charset="0"/>
              </a:rPr>
              <a:t>Preemptive EDF</a:t>
            </a:r>
          </a:p>
        </p:txBody>
      </p:sp>
      <p:sp>
        <p:nvSpPr>
          <p:cNvPr id="18" name="TextBox 31"/>
          <p:cNvSpPr txBox="1">
            <a:spLocks noChangeArrowheads="1"/>
          </p:cNvSpPr>
          <p:nvPr/>
        </p:nvSpPr>
        <p:spPr bwMode="auto">
          <a:xfrm>
            <a:off x="4860925" y="3859213"/>
            <a:ext cx="1943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200" b="1">
                <a:solidFill>
                  <a:schemeClr val="tx1"/>
                </a:solidFill>
                <a:latin typeface="Arial" charset="0"/>
                <a:cs typeface="Arial" charset="0"/>
              </a:rPr>
              <a:t>Limited preemptive EDF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68313" y="5805488"/>
            <a:ext cx="82819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800" b="1">
                <a:solidFill>
                  <a:schemeClr val="tx1"/>
                </a:solidFill>
                <a:latin typeface="Arial" charset="0"/>
                <a:cs typeface="Arial" charset="0"/>
              </a:rPr>
              <a:t>Question: How </a:t>
            </a:r>
            <a:r>
              <a:rPr lang="en-US" sz="1800" b="1">
                <a:solidFill>
                  <a:srgbClr val="0000FF"/>
                </a:solidFill>
                <a:latin typeface="Arial" charset="0"/>
                <a:cs typeface="Arial" charset="0"/>
              </a:rPr>
              <a:t>good</a:t>
            </a:r>
            <a:r>
              <a:rPr lang="en-US" sz="1800" b="1">
                <a:solidFill>
                  <a:schemeClr val="tx1"/>
                </a:solidFill>
                <a:latin typeface="Arial" charset="0"/>
                <a:cs typeface="Arial" charset="0"/>
              </a:rPr>
              <a:t> is </a:t>
            </a:r>
            <a:r>
              <a:rPr lang="en-US" sz="1800" b="1">
                <a:solidFill>
                  <a:srgbClr val="0000FF"/>
                </a:solidFill>
                <a:latin typeface="Arial" charset="0"/>
                <a:cs typeface="Arial" charset="0"/>
              </a:rPr>
              <a:t>non-preemptive </a:t>
            </a:r>
            <a:r>
              <a:rPr lang="en-US" sz="1800" b="1">
                <a:solidFill>
                  <a:schemeClr val="tx1"/>
                </a:solidFill>
                <a:latin typeface="Arial" charset="0"/>
                <a:cs typeface="Arial" charset="0"/>
              </a:rPr>
              <a:t>scheduling when </a:t>
            </a:r>
            <a:r>
              <a:rPr lang="en-US" sz="1800" b="1">
                <a:solidFill>
                  <a:srgbClr val="0000FF"/>
                </a:solidFill>
                <a:latin typeface="Arial" charset="0"/>
                <a:cs typeface="Arial" charset="0"/>
              </a:rPr>
              <a:t>compared</a:t>
            </a:r>
            <a:r>
              <a:rPr lang="en-US" sz="1800" b="1">
                <a:solidFill>
                  <a:schemeClr val="tx1"/>
                </a:solidFill>
                <a:latin typeface="Arial" charset="0"/>
                <a:cs typeface="Arial" charset="0"/>
              </a:rPr>
              <a:t> to </a:t>
            </a:r>
            <a:r>
              <a:rPr lang="en-US" sz="1800" b="1">
                <a:solidFill>
                  <a:srgbClr val="0000FF"/>
                </a:solidFill>
                <a:latin typeface="Arial" charset="0"/>
                <a:cs typeface="Arial" charset="0"/>
              </a:rPr>
              <a:t>uniprocessor optimal</a:t>
            </a:r>
            <a:r>
              <a:rPr lang="en-US" sz="1800" b="1">
                <a:solidFill>
                  <a:schemeClr val="tx1"/>
                </a:solidFill>
                <a:latin typeface="Arial" charset="0"/>
                <a:cs typeface="Arial" charset="0"/>
              </a:rPr>
              <a:t> (</a:t>
            </a:r>
            <a:r>
              <a:rPr lang="en-US" sz="1800" b="1">
                <a:solidFill>
                  <a:srgbClr val="0000FF"/>
                </a:solidFill>
                <a:latin typeface="Arial" charset="0"/>
                <a:cs typeface="Arial" charset="0"/>
              </a:rPr>
              <a:t>preemptive</a:t>
            </a:r>
            <a:r>
              <a:rPr lang="en-US" sz="1800" b="1">
                <a:solidFill>
                  <a:schemeClr val="tx1"/>
                </a:solidFill>
                <a:latin typeface="Arial" charset="0"/>
                <a:cs typeface="Arial" charset="0"/>
              </a:rPr>
              <a:t>)</a:t>
            </a:r>
            <a:r>
              <a:rPr lang="en-US" sz="1800" b="1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en-US" sz="1800" b="1">
                <a:solidFill>
                  <a:schemeClr val="tx1"/>
                </a:solidFill>
                <a:latin typeface="Arial" charset="0"/>
                <a:cs typeface="Arial" charset="0"/>
              </a:rPr>
              <a:t>scheduling algorithms?</a:t>
            </a:r>
            <a:endParaRPr lang="en-US" sz="1800" b="1">
              <a:solidFill>
                <a:srgbClr val="0000FF"/>
              </a:solidFill>
              <a:latin typeface="Arial" charset="0"/>
              <a:cs typeface="Arial" charset="0"/>
            </a:endParaRPr>
          </a:p>
        </p:txBody>
      </p:sp>
      <p:sp>
        <p:nvSpPr>
          <p:cNvPr id="16395" name="Title 1"/>
          <p:cNvSpPr>
            <a:spLocks noGrp="1"/>
          </p:cNvSpPr>
          <p:nvPr>
            <p:ph type="title"/>
          </p:nvPr>
        </p:nvSpPr>
        <p:spPr bwMode="auto">
          <a:xfrm>
            <a:off x="1343025" y="549275"/>
            <a:ext cx="7621588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Preemptive vs. Non-preemptive Scheduling</a:t>
            </a:r>
            <a:endParaRPr lang="en-US" sz="2000" b="0">
              <a:latin typeface="Arial" charset="0"/>
              <a:ea typeface="ヒラギノ角ゴ ProN W3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92080" y="2780928"/>
            <a:ext cx="576064" cy="8617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v-SE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?</a:t>
            </a:r>
          </a:p>
        </p:txBody>
      </p:sp>
      <p:sp>
        <p:nvSpPr>
          <p:cNvPr id="17410" name="Title 1"/>
          <p:cNvSpPr>
            <a:spLocks noGrp="1"/>
          </p:cNvSpPr>
          <p:nvPr>
            <p:ph type="title"/>
          </p:nvPr>
        </p:nvSpPr>
        <p:spPr bwMode="auto">
          <a:xfrm>
            <a:off x="1343025" y="549275"/>
            <a:ext cx="7800975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State of the Art</a:t>
            </a:r>
          </a:p>
        </p:txBody>
      </p:sp>
      <p:sp>
        <p:nvSpPr>
          <p:cNvPr id="17411" name="Content Placeholder 10"/>
          <p:cNvSpPr txBox="1">
            <a:spLocks/>
          </p:cNvSpPr>
          <p:nvPr/>
        </p:nvSpPr>
        <p:spPr bwMode="auto">
          <a:xfrm>
            <a:off x="611188" y="1484313"/>
            <a:ext cx="82089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06425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marL="0" lvl="2" indent="0"/>
            <a:r>
              <a:rPr lang="en-US" sz="1600">
                <a:solidFill>
                  <a:schemeClr val="tx1"/>
                </a:solidFill>
                <a:latin typeface="Arial" charset="0"/>
              </a:rPr>
              <a:t>The efficiency </a:t>
            </a:r>
            <a:r>
              <a:rPr lang="en-US" altLang="ja-JP" sz="1600">
                <a:solidFill>
                  <a:schemeClr val="tx1"/>
                </a:solidFill>
                <a:latin typeface="Arial" charset="0"/>
              </a:rPr>
              <a:t>of a </a:t>
            </a:r>
            <a:r>
              <a:rPr lang="en-US" altLang="ja-JP" sz="1600">
                <a:solidFill>
                  <a:srgbClr val="000000"/>
                </a:solidFill>
                <a:latin typeface="Arial" charset="0"/>
              </a:rPr>
              <a:t>scheduler is commonly measured by </a:t>
            </a:r>
            <a:r>
              <a:rPr lang="en-US" altLang="ja-JP" sz="1600">
                <a:solidFill>
                  <a:srgbClr val="0000FF"/>
                </a:solidFill>
                <a:latin typeface="Arial" charset="0"/>
              </a:rPr>
              <a:t>resource augmentation </a:t>
            </a:r>
          </a:p>
          <a:p>
            <a:pPr lvl="3">
              <a:buFontTx/>
              <a:buChar char="–"/>
            </a:pPr>
            <a:r>
              <a:rPr lang="en-US" altLang="ja-JP" sz="1600">
                <a:solidFill>
                  <a:srgbClr val="000000"/>
                </a:solidFill>
                <a:latin typeface="Arial" charset="0"/>
              </a:rPr>
              <a:t>how much </a:t>
            </a:r>
            <a:r>
              <a:rPr lang="en-US" altLang="ja-JP" sz="1600">
                <a:solidFill>
                  <a:srgbClr val="0000FF"/>
                </a:solidFill>
                <a:latin typeface="Arial" charset="0"/>
              </a:rPr>
              <a:t>extra resources (CPU) are required </a:t>
            </a:r>
            <a:r>
              <a:rPr lang="en-US" altLang="ja-JP" sz="1600">
                <a:solidFill>
                  <a:schemeClr val="tx1"/>
                </a:solidFill>
                <a:latin typeface="Arial" charset="0"/>
              </a:rPr>
              <a:t>to reach </a:t>
            </a:r>
            <a:r>
              <a:rPr lang="en-US" altLang="ja-JP" sz="1600">
                <a:solidFill>
                  <a:srgbClr val="0000FF"/>
                </a:solidFill>
                <a:latin typeface="Arial" charset="0"/>
              </a:rPr>
              <a:t>optimality?</a:t>
            </a:r>
          </a:p>
          <a:p>
            <a:pPr marL="0" lvl="2" indent="0"/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700338" y="4132263"/>
          <a:ext cx="4032249" cy="18288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6048"/>
                <a:gridCol w="1248272"/>
                <a:gridCol w="1497929"/>
              </a:tblGrid>
              <a:tr h="4572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/>
                          <a:cs typeface="Arial"/>
                        </a:rPr>
                        <a:t>Task model</a:t>
                      </a:r>
                      <a:endParaRPr lang="en-US" sz="1200" b="1" dirty="0">
                        <a:latin typeface="Arial"/>
                        <a:cs typeface="Arial"/>
                      </a:endParaRPr>
                    </a:p>
                  </a:txBody>
                  <a:tcPr marL="91444" marR="91444" marT="45735" marB="45735"/>
                </a:tc>
                <a:tc>
                  <a:txBody>
                    <a:bodyPr/>
                    <a:lstStyle/>
                    <a:p>
                      <a:pPr marL="0" marR="0" indent="0" algn="ctr" defTabSz="3214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/>
                          <a:cs typeface="Arial"/>
                        </a:rPr>
                        <a:t>Preemptive</a:t>
                      </a:r>
                    </a:p>
                    <a:p>
                      <a:pPr algn="ctr"/>
                      <a:r>
                        <a:rPr lang="en-US" sz="1200" dirty="0" smtClean="0">
                          <a:latin typeface="Arial"/>
                          <a:cs typeface="Arial"/>
                        </a:rPr>
                        <a:t>(EDF vs. FPS)</a:t>
                      </a:r>
                      <a:endParaRPr lang="en-US" sz="1200" b="1" dirty="0" smtClean="0">
                        <a:solidFill>
                          <a:srgbClr val="0000FF"/>
                        </a:solidFill>
                        <a:latin typeface="Arial"/>
                        <a:cs typeface="Arial"/>
                      </a:endParaRPr>
                    </a:p>
                  </a:txBody>
                  <a:tcPr marL="91444" marR="91444" marT="45735" marB="45735"/>
                </a:tc>
                <a:tc>
                  <a:txBody>
                    <a:bodyPr/>
                    <a:lstStyle/>
                    <a:p>
                      <a:pPr marL="0" marR="0" indent="0" algn="ctr" defTabSz="3214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/>
                          <a:cs typeface="Arial"/>
                        </a:rPr>
                        <a:t>Non-preemptive</a:t>
                      </a:r>
                    </a:p>
                    <a:p>
                      <a:pPr algn="ctr"/>
                      <a:r>
                        <a:rPr lang="en-US" sz="1200" dirty="0" smtClean="0">
                          <a:latin typeface="Arial"/>
                          <a:cs typeface="Arial"/>
                        </a:rPr>
                        <a:t>(EDF vs. FPS)</a:t>
                      </a:r>
                      <a:endParaRPr lang="en-US" sz="1200" b="1" dirty="0" smtClean="0">
                        <a:solidFill>
                          <a:srgbClr val="008000"/>
                        </a:solidFill>
                        <a:latin typeface="Arial"/>
                        <a:cs typeface="Arial"/>
                      </a:endParaRPr>
                    </a:p>
                  </a:txBody>
                  <a:tcPr marL="91444" marR="91444" marT="45735" marB="45735"/>
                </a:tc>
              </a:tr>
              <a:tr h="457113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/>
                          <a:cs typeface="Arial"/>
                        </a:rPr>
                        <a:t>Implicit deadline</a:t>
                      </a:r>
                      <a:endParaRPr lang="en-US" sz="1200" b="1" dirty="0">
                        <a:latin typeface="Arial"/>
                        <a:cs typeface="Arial"/>
                      </a:endParaRPr>
                    </a:p>
                  </a:txBody>
                  <a:tcPr marL="91444" marR="91444"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1.44269 </a:t>
                      </a:r>
                      <a:endParaRPr lang="en-US" sz="1200" b="0" dirty="0">
                        <a:solidFill>
                          <a:srgbClr val="0000FF"/>
                        </a:solidFill>
                        <a:latin typeface="Arial"/>
                        <a:cs typeface="Arial"/>
                      </a:endParaRPr>
                    </a:p>
                  </a:txBody>
                  <a:tcPr marL="91444" marR="91444" marT="45735" marB="45735"/>
                </a:tc>
                <a:tc rowSpan="3">
                  <a:txBody>
                    <a:bodyPr/>
                    <a:lstStyle/>
                    <a:p>
                      <a:pPr algn="ctr"/>
                      <a:endParaRPr lang="en-US" sz="1200" dirty="0" smtClean="0">
                        <a:latin typeface="Arial"/>
                        <a:cs typeface="Arial"/>
                      </a:endParaRPr>
                    </a:p>
                    <a:p>
                      <a:pPr algn="ctr"/>
                      <a:endParaRPr lang="en-US" sz="1200" dirty="0" smtClean="0">
                        <a:latin typeface="Arial"/>
                        <a:cs typeface="Arial"/>
                      </a:endParaRPr>
                    </a:p>
                    <a:p>
                      <a:pPr algn="ctr"/>
                      <a:r>
                        <a:rPr lang="en-US" sz="1200" dirty="0" smtClean="0">
                          <a:latin typeface="Arial"/>
                          <a:cs typeface="Arial"/>
                        </a:rPr>
                        <a:t>1.76322 - 2</a:t>
                      </a:r>
                      <a:endParaRPr lang="en-US" sz="1200" b="0" dirty="0">
                        <a:solidFill>
                          <a:srgbClr val="008000"/>
                        </a:solidFill>
                        <a:latin typeface="Arial"/>
                        <a:cs typeface="Arial"/>
                      </a:endParaRPr>
                    </a:p>
                  </a:txBody>
                  <a:tcPr marL="91444" marR="91444" marT="45735" marB="45735"/>
                </a:tc>
              </a:tr>
              <a:tr h="457229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/>
                          <a:cs typeface="Arial"/>
                        </a:rPr>
                        <a:t>Constrained deadline</a:t>
                      </a:r>
                      <a:endParaRPr lang="en-US" sz="1200" b="1" dirty="0">
                        <a:latin typeface="Arial"/>
                        <a:cs typeface="Arial"/>
                      </a:endParaRPr>
                    </a:p>
                  </a:txBody>
                  <a:tcPr marL="91444" marR="91444"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1.76322 </a:t>
                      </a:r>
                      <a:endParaRPr lang="en-US" sz="1200" b="0" dirty="0">
                        <a:solidFill>
                          <a:srgbClr val="0000FF"/>
                        </a:solidFill>
                        <a:latin typeface="Arial"/>
                        <a:cs typeface="Arial"/>
                      </a:endParaRPr>
                    </a:p>
                  </a:txBody>
                  <a:tcPr marL="91444" marR="91444" marT="45735" marB="45735"/>
                </a:tc>
                <a:tc vMerge="1">
                  <a:txBody>
                    <a:bodyPr/>
                    <a:lstStyle/>
                    <a:p>
                      <a:endParaRPr lang="en-U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457229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/>
                          <a:cs typeface="Arial"/>
                        </a:rPr>
                        <a:t>Arbitrary deadline</a:t>
                      </a:r>
                      <a:endParaRPr lang="en-US" sz="1200" b="1" dirty="0">
                        <a:latin typeface="Arial"/>
                        <a:cs typeface="Arial"/>
                      </a:endParaRPr>
                    </a:p>
                  </a:txBody>
                  <a:tcPr marL="91444" marR="91444"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/>
                          <a:cs typeface="Arial"/>
                        </a:rPr>
                        <a:t>1.76322 - 2</a:t>
                      </a:r>
                      <a:endParaRPr lang="en-US" sz="1200" b="0" dirty="0">
                        <a:solidFill>
                          <a:srgbClr val="0000FF"/>
                        </a:solidFill>
                        <a:latin typeface="Arial"/>
                        <a:cs typeface="Arial"/>
                      </a:endParaRPr>
                    </a:p>
                  </a:txBody>
                  <a:tcPr marL="91444" marR="91444" marT="45735" marB="45735"/>
                </a:tc>
                <a:tc vMerge="1">
                  <a:txBody>
                    <a:bodyPr/>
                    <a:lstStyle/>
                    <a:p>
                      <a:endParaRPr lang="en-U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284663" y="5961063"/>
            <a:ext cx="9032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Davis et al</a:t>
            </a:r>
          </a:p>
        </p:txBody>
      </p:sp>
      <p:sp>
        <p:nvSpPr>
          <p:cNvPr id="9" name="Rectangle 8"/>
          <p:cNvSpPr/>
          <p:nvPr/>
        </p:nvSpPr>
        <p:spPr>
          <a:xfrm>
            <a:off x="5220494" y="4799474"/>
            <a:ext cx="576064" cy="8617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v-SE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?</a:t>
            </a:r>
          </a:p>
        </p:txBody>
      </p:sp>
      <p:sp>
        <p:nvSpPr>
          <p:cNvPr id="17434" name="TextBox 3"/>
          <p:cNvSpPr txBox="1">
            <a:spLocks noChangeArrowheads="1"/>
          </p:cNvSpPr>
          <p:nvPr/>
        </p:nvSpPr>
        <p:spPr bwMode="auto">
          <a:xfrm>
            <a:off x="2674938" y="41275"/>
            <a:ext cx="1857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sv-SE" sz="1800">
              <a:solidFill>
                <a:schemeClr val="tx1"/>
              </a:solidFill>
              <a:latin typeface="Georgia" charset="0"/>
            </a:endParaRPr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331913" y="2781300"/>
            <a:ext cx="6840537" cy="1223963"/>
            <a:chOff x="1331640" y="2780928"/>
            <a:chExt cx="6840760" cy="1224136"/>
          </a:xfrm>
        </p:grpSpPr>
        <p:pic>
          <p:nvPicPr>
            <p:cNvPr id="17443" name="Picture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476" b="49687"/>
            <a:stretch>
              <a:fillRect/>
            </a:stretch>
          </p:blipFill>
          <p:spPr bwMode="auto">
            <a:xfrm>
              <a:off x="3903663" y="2780928"/>
              <a:ext cx="1389062" cy="72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444" name="Group 12"/>
            <p:cNvGrpSpPr>
              <a:grpSpLocks/>
            </p:cNvGrpSpPr>
            <p:nvPr/>
          </p:nvGrpSpPr>
          <p:grpSpPr bwMode="auto">
            <a:xfrm>
              <a:off x="1331640" y="3212976"/>
              <a:ext cx="6840760" cy="792088"/>
              <a:chOff x="1331640" y="3212976"/>
              <a:chExt cx="6840760" cy="792088"/>
            </a:xfrm>
          </p:grpSpPr>
          <p:cxnSp>
            <p:nvCxnSpPr>
              <p:cNvPr id="17445" name="Straight Arrow Connector 13"/>
              <p:cNvCxnSpPr>
                <a:cxnSpLocks noChangeShapeType="1"/>
              </p:cNvCxnSpPr>
              <p:nvPr/>
            </p:nvCxnSpPr>
            <p:spPr bwMode="auto">
              <a:xfrm>
                <a:off x="3203848" y="3645024"/>
                <a:ext cx="3095625" cy="0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7446" name="Rectangle 14"/>
              <p:cNvSpPr>
                <a:spLocks noChangeArrowheads="1"/>
              </p:cNvSpPr>
              <p:nvPr/>
            </p:nvSpPr>
            <p:spPr bwMode="auto">
              <a:xfrm>
                <a:off x="1331640" y="3212976"/>
                <a:ext cx="1872208" cy="792088"/>
              </a:xfrm>
              <a:prstGeom prst="rect">
                <a:avLst/>
              </a:prstGeom>
              <a:solidFill>
                <a:srgbClr val="B4B8FF"/>
              </a:solidFill>
              <a:ln w="1905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anchor="ctr"/>
              <a:lstStyle/>
              <a:p>
                <a:pPr algn="ctr"/>
                <a:r>
                  <a:rPr lang="en-US" sz="18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EDF feasibility</a:t>
                </a:r>
              </a:p>
            </p:txBody>
          </p:sp>
          <p:sp>
            <p:nvSpPr>
              <p:cNvPr id="16" name="Rectangle 15"/>
              <p:cNvSpPr/>
              <p:nvPr/>
            </p:nvSpPr>
            <p:spPr bwMode="auto">
              <a:xfrm>
                <a:off x="6300677" y="3212789"/>
                <a:ext cx="1871723" cy="792275"/>
              </a:xfrm>
              <a:prstGeom prst="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chemeClr val="tx1"/>
                    </a:solidFill>
                    <a:latin typeface="Arial"/>
                    <a:cs typeface="Arial"/>
                  </a:rPr>
                  <a:t>FPS feasibility</a:t>
                </a:r>
              </a:p>
            </p:txBody>
          </p:sp>
        </p:grp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1331913" y="4821238"/>
            <a:ext cx="6840537" cy="1200150"/>
            <a:chOff x="1331640" y="4821635"/>
            <a:chExt cx="6840760" cy="1199653"/>
          </a:xfrm>
        </p:grpSpPr>
        <p:pic>
          <p:nvPicPr>
            <p:cNvPr id="17438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476" b="49687"/>
            <a:stretch>
              <a:fillRect/>
            </a:stretch>
          </p:blipFill>
          <p:spPr bwMode="auto">
            <a:xfrm>
              <a:off x="3832225" y="4821635"/>
              <a:ext cx="1389063" cy="72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439" name="Group 18"/>
            <p:cNvGrpSpPr>
              <a:grpSpLocks/>
            </p:cNvGrpSpPr>
            <p:nvPr/>
          </p:nvGrpSpPr>
          <p:grpSpPr bwMode="auto">
            <a:xfrm>
              <a:off x="1331640" y="5229200"/>
              <a:ext cx="6840760" cy="792088"/>
              <a:chOff x="1331640" y="5229200"/>
              <a:chExt cx="6840760" cy="792088"/>
            </a:xfrm>
          </p:grpSpPr>
          <p:cxnSp>
            <p:nvCxnSpPr>
              <p:cNvPr id="17440" name="Straight Arrow Connector 19"/>
              <p:cNvCxnSpPr>
                <a:cxnSpLocks noChangeShapeType="1"/>
              </p:cNvCxnSpPr>
              <p:nvPr/>
            </p:nvCxnSpPr>
            <p:spPr bwMode="auto">
              <a:xfrm>
                <a:off x="3203848" y="5661248"/>
                <a:ext cx="3095625" cy="0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7441" name="Rectangle 20"/>
              <p:cNvSpPr>
                <a:spLocks noChangeArrowheads="1"/>
              </p:cNvSpPr>
              <p:nvPr/>
            </p:nvSpPr>
            <p:spPr bwMode="auto">
              <a:xfrm>
                <a:off x="1331640" y="5229200"/>
                <a:ext cx="1872208" cy="792088"/>
              </a:xfrm>
              <a:prstGeom prst="rect">
                <a:avLst/>
              </a:prstGeom>
              <a:solidFill>
                <a:srgbClr val="B4B8FF"/>
              </a:solidFill>
              <a:ln w="1905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anchor="ctr"/>
              <a:lstStyle/>
              <a:p>
                <a:pPr algn="ctr"/>
                <a:r>
                  <a:rPr lang="en-US" sz="18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Preemptive </a:t>
                </a:r>
              </a:p>
              <a:p>
                <a:pPr algn="ctr"/>
                <a:r>
                  <a:rPr lang="en-US" sz="18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EDF feasibility</a:t>
                </a:r>
              </a:p>
            </p:txBody>
          </p:sp>
          <p:sp>
            <p:nvSpPr>
              <p:cNvPr id="22" name="Rectangle 21"/>
              <p:cNvSpPr/>
              <p:nvPr/>
            </p:nvSpPr>
            <p:spPr bwMode="auto">
              <a:xfrm>
                <a:off x="6300677" y="5229453"/>
                <a:ext cx="1871723" cy="791835"/>
              </a:xfrm>
              <a:prstGeom prst="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chemeClr val="tx1"/>
                    </a:solidFill>
                    <a:latin typeface="Arial"/>
                    <a:cs typeface="Arial"/>
                  </a:rPr>
                  <a:t>Non-preemptive EDF feasibility</a:t>
                </a:r>
              </a:p>
            </p:txBody>
          </p:sp>
        </p:grp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349500"/>
            <a:ext cx="1619250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 bwMode="auto">
          <a:xfrm>
            <a:off x="1343025" y="549275"/>
            <a:ext cx="5894388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System Model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 bwMode="auto">
          <a:xfrm>
            <a:off x="1343025" y="1822450"/>
            <a:ext cx="7477125" cy="1319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563"/>
              </a:spcBef>
              <a:buClr>
                <a:schemeClr val="tx1"/>
              </a:buClr>
              <a:buFont typeface="Lucida Grande" charset="0"/>
              <a:buChar char="●"/>
            </a:pPr>
            <a:r>
              <a:rPr lang="en-US">
                <a:latin typeface="Arial" charset="0"/>
                <a:ea typeface="ヒラギノ角ゴ ProN W3" charset="0"/>
                <a:cs typeface="Georgia" charset="0"/>
              </a:rPr>
              <a:t> Constrained deadline sporadic task sets (deadline ≤ period)</a:t>
            </a:r>
          </a:p>
          <a:p>
            <a:pPr marL="0" indent="0">
              <a:spcBef>
                <a:spcPts val="563"/>
              </a:spcBef>
              <a:buClr>
                <a:schemeClr val="tx1"/>
              </a:buClr>
              <a:buFont typeface="Lucida Grande" charset="0"/>
              <a:buChar char="●"/>
            </a:pPr>
            <a:r>
              <a:rPr lang="en-US">
                <a:latin typeface="Arial" charset="0"/>
                <a:ea typeface="ヒラギノ角ゴ ProN W3" charset="0"/>
                <a:cs typeface="Georgia" charset="0"/>
              </a:rPr>
              <a:t> Worst Case Execution Time scales linearly with processor speed</a:t>
            </a:r>
          </a:p>
          <a:p>
            <a:pPr marL="0" indent="0">
              <a:spcBef>
                <a:spcPts val="563"/>
              </a:spcBef>
              <a:buClr>
                <a:schemeClr val="tx1"/>
              </a:buClr>
              <a:buFont typeface="Lucida Grande" charset="0"/>
              <a:buChar char="●"/>
            </a:pPr>
            <a:r>
              <a:rPr lang="en-US">
                <a:latin typeface="Arial" charset="0"/>
                <a:ea typeface="ヒラギノ角ゴ ProN W3" charset="0"/>
                <a:cs typeface="Georgia" charset="0"/>
              </a:rPr>
              <a:t> Limited-preemptive scheduler</a:t>
            </a:r>
          </a:p>
          <a:p>
            <a:pPr marL="568325" lvl="1" indent="-285750">
              <a:spcBef>
                <a:spcPts val="563"/>
              </a:spcBef>
              <a:buClr>
                <a:schemeClr val="tx1"/>
              </a:buClr>
              <a:buFont typeface="Lucida Grande" charset="0"/>
              <a:buChar char="-"/>
            </a:pPr>
            <a:r>
              <a:rPr lang="en-US">
                <a:latin typeface="Arial" charset="0"/>
                <a:ea typeface="ヒラギノ角ゴ ProN W3" charset="0"/>
                <a:cs typeface="ヒラギノ角ゴ ProN W3" charset="0"/>
              </a:rPr>
              <a:t>Floating non-preemptive region (f-NPR) scheduler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746375" y="4527550"/>
            <a:ext cx="3770313" cy="190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3533775" y="3644900"/>
            <a:ext cx="9525" cy="9017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2719388" y="5867400"/>
            <a:ext cx="3797300" cy="1746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3302000" y="5035550"/>
            <a:ext cx="0" cy="84931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559425" y="3644900"/>
            <a:ext cx="0" cy="9017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6240463" y="5035550"/>
            <a:ext cx="0" cy="8318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3311525" y="5400675"/>
            <a:ext cx="231775" cy="466725"/>
          </a:xfrm>
          <a:prstGeom prst="rect">
            <a:avLst/>
          </a:prstGeom>
          <a:solidFill>
            <a:srgbClr val="BBB733"/>
          </a:solidFill>
          <a:ln>
            <a:noFill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4108450" y="4032250"/>
            <a:ext cx="779463" cy="485775"/>
          </a:xfrm>
          <a:prstGeom prst="rect">
            <a:avLst/>
          </a:prstGeom>
          <a:solidFill>
            <a:srgbClr val="B4B8FF"/>
          </a:solidFill>
          <a:ln>
            <a:noFill/>
          </a:ln>
          <a:effectLst/>
          <a:extLst/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4868863" y="5391150"/>
            <a:ext cx="779462" cy="466725"/>
          </a:xfrm>
          <a:prstGeom prst="rect">
            <a:avLst/>
          </a:prstGeom>
          <a:solidFill>
            <a:srgbClr val="BBB733"/>
          </a:solidFill>
          <a:ln>
            <a:noFill/>
          </a:ln>
          <a:effectLst/>
          <a:extLst/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Right Brace 46"/>
          <p:cNvSpPr/>
          <p:nvPr/>
        </p:nvSpPr>
        <p:spPr>
          <a:xfrm rot="16200000">
            <a:off x="3648075" y="4957763"/>
            <a:ext cx="301625" cy="565150"/>
          </a:xfrm>
          <a:prstGeom prst="rightBrace">
            <a:avLst>
              <a:gd name="adj1" fmla="val 26831"/>
              <a:gd name="adj2" fmla="val 50000"/>
            </a:avLst>
          </a:prstGeom>
          <a:ln w="1270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8" name="Rectangle 47"/>
          <p:cNvSpPr>
            <a:spLocks noChangeArrowheads="1"/>
          </p:cNvSpPr>
          <p:nvPr/>
        </p:nvSpPr>
        <p:spPr bwMode="auto">
          <a:xfrm>
            <a:off x="3516313" y="5400675"/>
            <a:ext cx="565150" cy="465138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2590800" y="4733925"/>
            <a:ext cx="1908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000000"/>
                </a:solidFill>
                <a:latin typeface="Arial" charset="0"/>
                <a:cs typeface="Arial" charset="0"/>
              </a:rPr>
              <a:t>max. length of f-NPR = L</a:t>
            </a:r>
            <a:r>
              <a:rPr lang="en-US" sz="1200" baseline="-25000">
                <a:solidFill>
                  <a:srgbClr val="000000"/>
                </a:solidFill>
                <a:latin typeface="Arial" charset="0"/>
                <a:cs typeface="Arial" charset="0"/>
              </a:rPr>
              <a:t>i</a:t>
            </a:r>
          </a:p>
        </p:txBody>
      </p:sp>
      <p:sp>
        <p:nvSpPr>
          <p:cNvPr id="12303" name="TextBox 187"/>
          <p:cNvSpPr txBox="1">
            <a:spLocks noChangeArrowheads="1"/>
          </p:cNvSpPr>
          <p:nvPr/>
        </p:nvSpPr>
        <p:spPr bwMode="auto">
          <a:xfrm>
            <a:off x="1619250" y="4005263"/>
            <a:ext cx="15192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000000"/>
                </a:solidFill>
                <a:latin typeface="Arial" charset="0"/>
                <a:cs typeface="Arial" charset="0"/>
              </a:rPr>
              <a:t>Task j (high priority)</a:t>
            </a:r>
          </a:p>
        </p:txBody>
      </p:sp>
      <p:sp>
        <p:nvSpPr>
          <p:cNvPr id="12304" name="TextBox 188"/>
          <p:cNvSpPr txBox="1">
            <a:spLocks noChangeArrowheads="1"/>
          </p:cNvSpPr>
          <p:nvPr/>
        </p:nvSpPr>
        <p:spPr bwMode="auto">
          <a:xfrm>
            <a:off x="1619250" y="5445125"/>
            <a:ext cx="14589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Task i (low priority)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44" grpId="0" animBg="1"/>
      <p:bldP spid="45" grpId="0" animBg="1"/>
      <p:bldP spid="46" grpId="0" animBg="1"/>
      <p:bldP spid="47" grpId="0" animBg="1"/>
      <p:bldP spid="48" grpId="0" animBg="1"/>
      <p:bldP spid="49" grpId="0"/>
      <p:bldP spid="12303" grpId="0"/>
      <p:bldP spid="1230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908050"/>
            <a:ext cx="866775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Title 1"/>
          <p:cNvSpPr>
            <a:spLocks noGrp="1"/>
          </p:cNvSpPr>
          <p:nvPr>
            <p:ph type="title"/>
          </p:nvPr>
        </p:nvSpPr>
        <p:spPr bwMode="auto">
          <a:xfrm>
            <a:off x="1343025" y="527050"/>
            <a:ext cx="7800975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Limited-Preemption Feasibility Analysis</a:t>
            </a:r>
          </a:p>
        </p:txBody>
      </p:sp>
      <p:cxnSp>
        <p:nvCxnSpPr>
          <p:cNvPr id="20483" name="Straight Arrow Connector 2"/>
          <p:cNvCxnSpPr>
            <a:cxnSpLocks noChangeShapeType="1"/>
          </p:cNvCxnSpPr>
          <p:nvPr/>
        </p:nvCxnSpPr>
        <p:spPr bwMode="auto">
          <a:xfrm>
            <a:off x="1331913" y="3068638"/>
            <a:ext cx="67691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4" name="Straight Arrow Connector 45"/>
          <p:cNvCxnSpPr>
            <a:cxnSpLocks noChangeShapeType="1"/>
          </p:cNvCxnSpPr>
          <p:nvPr/>
        </p:nvCxnSpPr>
        <p:spPr bwMode="auto">
          <a:xfrm>
            <a:off x="1331913" y="4652963"/>
            <a:ext cx="67691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5" name="Straight Arrow Connector 9"/>
          <p:cNvCxnSpPr>
            <a:cxnSpLocks noChangeShapeType="1"/>
          </p:cNvCxnSpPr>
          <p:nvPr/>
        </p:nvCxnSpPr>
        <p:spPr bwMode="auto">
          <a:xfrm flipV="1">
            <a:off x="2124075" y="2205038"/>
            <a:ext cx="0" cy="8636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6" name="Straight Arrow Connector 48"/>
          <p:cNvCxnSpPr>
            <a:cxnSpLocks noChangeShapeType="1"/>
          </p:cNvCxnSpPr>
          <p:nvPr/>
        </p:nvCxnSpPr>
        <p:spPr bwMode="auto">
          <a:xfrm flipV="1">
            <a:off x="2124075" y="3789363"/>
            <a:ext cx="0" cy="8636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Straight Arrow Connector 12"/>
          <p:cNvCxnSpPr>
            <a:cxnSpLocks noChangeShapeType="1"/>
          </p:cNvCxnSpPr>
          <p:nvPr/>
        </p:nvCxnSpPr>
        <p:spPr bwMode="auto">
          <a:xfrm>
            <a:off x="4643438" y="2132013"/>
            <a:ext cx="0" cy="93662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" name="Straight Arrow Connector 51"/>
          <p:cNvCxnSpPr>
            <a:cxnSpLocks noChangeShapeType="1"/>
          </p:cNvCxnSpPr>
          <p:nvPr/>
        </p:nvCxnSpPr>
        <p:spPr bwMode="auto">
          <a:xfrm>
            <a:off x="5853113" y="3717925"/>
            <a:ext cx="0" cy="9350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9" name="Straight Arrow Connector 52"/>
          <p:cNvCxnSpPr>
            <a:cxnSpLocks noChangeShapeType="1"/>
          </p:cNvCxnSpPr>
          <p:nvPr/>
        </p:nvCxnSpPr>
        <p:spPr bwMode="auto">
          <a:xfrm>
            <a:off x="1331913" y="6237288"/>
            <a:ext cx="67691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0" name="Straight Arrow Connector 53"/>
          <p:cNvCxnSpPr>
            <a:cxnSpLocks noChangeShapeType="1"/>
          </p:cNvCxnSpPr>
          <p:nvPr/>
        </p:nvCxnSpPr>
        <p:spPr bwMode="auto">
          <a:xfrm flipV="1">
            <a:off x="2124075" y="5373688"/>
            <a:ext cx="0" cy="8636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1" name="Straight Arrow Connector 54"/>
          <p:cNvCxnSpPr>
            <a:cxnSpLocks noChangeShapeType="1"/>
          </p:cNvCxnSpPr>
          <p:nvPr/>
        </p:nvCxnSpPr>
        <p:spPr bwMode="auto">
          <a:xfrm>
            <a:off x="7559675" y="5300663"/>
            <a:ext cx="0" cy="93662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2124075" y="5805488"/>
            <a:ext cx="863600" cy="431800"/>
          </a:xfrm>
          <a:prstGeom prst="rect">
            <a:avLst/>
          </a:prstGeom>
          <a:solidFill>
            <a:srgbClr val="B782EB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2987675" y="2636838"/>
            <a:ext cx="936625" cy="431800"/>
          </a:xfrm>
          <a:prstGeom prst="rect">
            <a:avLst/>
          </a:prstGeom>
          <a:solidFill>
            <a:srgbClr val="E080BF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3924300" y="4221163"/>
            <a:ext cx="1727200" cy="431800"/>
          </a:xfrm>
          <a:prstGeom prst="rect">
            <a:avLst/>
          </a:prstGeom>
          <a:solidFill>
            <a:srgbClr val="8494FF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20495" name="TextBox 16"/>
          <p:cNvSpPr txBox="1">
            <a:spLocks noChangeArrowheads="1"/>
          </p:cNvSpPr>
          <p:nvPr/>
        </p:nvSpPr>
        <p:spPr bwMode="auto">
          <a:xfrm>
            <a:off x="323850" y="5876925"/>
            <a:ext cx="6429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Task i</a:t>
            </a:r>
          </a:p>
        </p:txBody>
      </p:sp>
      <p:sp>
        <p:nvSpPr>
          <p:cNvPr id="20496" name="TextBox 59"/>
          <p:cNvSpPr txBox="1">
            <a:spLocks noChangeArrowheads="1"/>
          </p:cNvSpPr>
          <p:nvPr/>
        </p:nvSpPr>
        <p:spPr bwMode="auto">
          <a:xfrm>
            <a:off x="323850" y="4149725"/>
            <a:ext cx="6429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Task j</a:t>
            </a:r>
          </a:p>
        </p:txBody>
      </p:sp>
      <p:sp>
        <p:nvSpPr>
          <p:cNvPr id="20497" name="TextBox 60"/>
          <p:cNvSpPr txBox="1">
            <a:spLocks noChangeArrowheads="1"/>
          </p:cNvSpPr>
          <p:nvPr/>
        </p:nvSpPr>
        <p:spPr bwMode="auto">
          <a:xfrm>
            <a:off x="323850" y="2492375"/>
            <a:ext cx="7096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Task k</a:t>
            </a:r>
          </a:p>
        </p:txBody>
      </p: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2124075" y="5095875"/>
            <a:ext cx="863600" cy="709613"/>
            <a:chOff x="2123728" y="4304129"/>
            <a:chExt cx="863667" cy="709046"/>
          </a:xfrm>
        </p:grpSpPr>
        <p:sp>
          <p:nvSpPr>
            <p:cNvPr id="20519" name="Right Brace 17"/>
            <p:cNvSpPr>
              <a:spLocks/>
            </p:cNvSpPr>
            <p:nvPr/>
          </p:nvSpPr>
          <p:spPr bwMode="auto">
            <a:xfrm rot="-5400000">
              <a:off x="2339538" y="4365317"/>
              <a:ext cx="432048" cy="863667"/>
            </a:xfrm>
            <a:prstGeom prst="rightBrace">
              <a:avLst>
                <a:gd name="adj1" fmla="val 16788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sv-SE"/>
            </a:p>
          </p:txBody>
        </p:sp>
        <p:sp>
          <p:nvSpPr>
            <p:cNvPr id="20520" name="TextBox 18"/>
            <p:cNvSpPr txBox="1">
              <a:spLocks noChangeArrowheads="1"/>
            </p:cNvSpPr>
            <p:nvPr/>
          </p:nvSpPr>
          <p:spPr bwMode="auto">
            <a:xfrm>
              <a:off x="2399277" y="4304129"/>
              <a:ext cx="300337" cy="276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L</a:t>
              </a:r>
              <a:r>
                <a:rPr lang="en-US" sz="1200" baseline="-25000">
                  <a:solidFill>
                    <a:schemeClr val="tx1"/>
                  </a:solidFill>
                  <a:latin typeface="Arial" charset="0"/>
                  <a:cs typeface="Arial" charset="0"/>
                </a:rPr>
                <a:t>i</a:t>
              </a:r>
              <a:endParaRPr lang="en-US" sz="1200">
                <a:solidFill>
                  <a:schemeClr val="tx1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5076825" y="1196975"/>
            <a:ext cx="22637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Feasibility condition:</a:t>
            </a:r>
          </a:p>
        </p:txBody>
      </p:sp>
      <p:sp>
        <p:nvSpPr>
          <p:cNvPr id="20500" name="TextBox 44"/>
          <p:cNvSpPr txBox="1">
            <a:spLocks noChangeArrowheads="1"/>
          </p:cNvSpPr>
          <p:nvPr/>
        </p:nvSpPr>
        <p:spPr bwMode="auto">
          <a:xfrm>
            <a:off x="4624388" y="1916113"/>
            <a:ext cx="3794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D</a:t>
            </a:r>
            <a:r>
              <a:rPr lang="en-US" sz="1400" baseline="-25000">
                <a:solidFill>
                  <a:schemeClr val="tx1"/>
                </a:solidFill>
                <a:latin typeface="Arial" charset="0"/>
                <a:cs typeface="Arial" charset="0"/>
              </a:rPr>
              <a:t>k</a:t>
            </a:r>
          </a:p>
        </p:txBody>
      </p:sp>
      <p:sp>
        <p:nvSpPr>
          <p:cNvPr id="20501" name="TextBox 73"/>
          <p:cNvSpPr txBox="1">
            <a:spLocks noChangeArrowheads="1"/>
          </p:cNvSpPr>
          <p:nvPr/>
        </p:nvSpPr>
        <p:spPr bwMode="auto">
          <a:xfrm>
            <a:off x="6026150" y="3408363"/>
            <a:ext cx="346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D</a:t>
            </a:r>
            <a:r>
              <a:rPr lang="en-US" sz="1400" baseline="-25000">
                <a:solidFill>
                  <a:schemeClr val="tx1"/>
                </a:solidFill>
                <a:latin typeface="Arial" charset="0"/>
                <a:cs typeface="Arial" charset="0"/>
              </a:rPr>
              <a:t>j</a:t>
            </a:r>
          </a:p>
        </p:txBody>
      </p:sp>
      <p:sp>
        <p:nvSpPr>
          <p:cNvPr id="20502" name="TextBox 1"/>
          <p:cNvSpPr txBox="1">
            <a:spLocks noChangeArrowheads="1"/>
          </p:cNvSpPr>
          <p:nvPr/>
        </p:nvSpPr>
        <p:spPr bwMode="auto">
          <a:xfrm>
            <a:off x="2484438" y="6567488"/>
            <a:ext cx="66246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r" eaLnBrk="1" hangingPunct="1"/>
            <a:r>
              <a:rPr lang="en-US" sz="1000">
                <a:solidFill>
                  <a:schemeClr val="tx1"/>
                </a:solidFill>
                <a:latin typeface="Arial" charset="0"/>
                <a:cs typeface="Arial" charset="0"/>
              </a:rPr>
              <a:t>S.Baruah, The limited-preemption uniprocessor scheduling of sporadic task systems, ECRTS’05</a:t>
            </a: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5651500" y="5805488"/>
            <a:ext cx="1152525" cy="431800"/>
          </a:xfrm>
          <a:prstGeom prst="rect">
            <a:avLst/>
          </a:prstGeom>
          <a:solidFill>
            <a:srgbClr val="B782EB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875463" y="1577975"/>
            <a:ext cx="20891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 i="1">
                <a:solidFill>
                  <a:srgbClr val="0000FF"/>
                </a:solidFill>
                <a:latin typeface="Times" charset="0"/>
                <a:cs typeface="Times" charset="0"/>
              </a:rPr>
              <a:t> L</a:t>
            </a:r>
            <a:r>
              <a:rPr lang="en-US" sz="1600" i="1" baseline="-25000">
                <a:solidFill>
                  <a:srgbClr val="0000FF"/>
                </a:solidFill>
                <a:latin typeface="Times" charset="0"/>
                <a:cs typeface="Times" charset="0"/>
              </a:rPr>
              <a:t>i</a:t>
            </a:r>
            <a:r>
              <a:rPr lang="en-US" sz="1600" i="1">
                <a:solidFill>
                  <a:srgbClr val="0000FF"/>
                </a:solidFill>
                <a:latin typeface="Times" charset="0"/>
                <a:cs typeface="Times" charset="0"/>
              </a:rPr>
              <a:t> + DBF(D</a:t>
            </a:r>
            <a:r>
              <a:rPr lang="en-US" sz="1600" i="1" baseline="-25000">
                <a:solidFill>
                  <a:srgbClr val="0000FF"/>
                </a:solidFill>
                <a:latin typeface="Times" charset="0"/>
                <a:cs typeface="Times" charset="0"/>
              </a:rPr>
              <a:t>k</a:t>
            </a:r>
            <a:r>
              <a:rPr lang="en-US" sz="1600" i="1">
                <a:solidFill>
                  <a:srgbClr val="0000FF"/>
                </a:solidFill>
                <a:latin typeface="Times" charset="0"/>
                <a:cs typeface="Times" charset="0"/>
              </a:rPr>
              <a:t>) ≤ D</a:t>
            </a:r>
            <a:r>
              <a:rPr lang="en-US" sz="1600" i="1" baseline="-25000">
                <a:solidFill>
                  <a:srgbClr val="0000FF"/>
                </a:solidFill>
                <a:latin typeface="Times" charset="0"/>
                <a:cs typeface="Times" charset="0"/>
              </a:rPr>
              <a:t>k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987675" y="1484313"/>
            <a:ext cx="936625" cy="4716462"/>
            <a:chOff x="2987675" y="1484313"/>
            <a:chExt cx="936402" cy="4716923"/>
          </a:xfrm>
        </p:grpSpPr>
        <p:grpSp>
          <p:nvGrpSpPr>
            <p:cNvPr id="20514" name="Group 68"/>
            <p:cNvGrpSpPr>
              <a:grpSpLocks/>
            </p:cNvGrpSpPr>
            <p:nvPr/>
          </p:nvGrpSpPr>
          <p:grpSpPr bwMode="auto">
            <a:xfrm>
              <a:off x="2987675" y="1484313"/>
              <a:ext cx="935919" cy="720725"/>
              <a:chOff x="2987793" y="1628800"/>
              <a:chExt cx="936446" cy="719976"/>
            </a:xfrm>
          </p:grpSpPr>
          <p:sp>
            <p:nvSpPr>
              <p:cNvPr id="20517" name="Right Brace 69"/>
              <p:cNvSpPr>
                <a:spLocks/>
              </p:cNvSpPr>
              <p:nvPr/>
            </p:nvSpPr>
            <p:spPr bwMode="auto">
              <a:xfrm rot="-5400000">
                <a:off x="3234526" y="1659063"/>
                <a:ext cx="442980" cy="936446"/>
              </a:xfrm>
              <a:prstGeom prst="rightBrace">
                <a:avLst>
                  <a:gd name="adj1" fmla="val 16794"/>
                  <a:gd name="adj2" fmla="val 50000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sv-SE"/>
              </a:p>
            </p:txBody>
          </p:sp>
          <p:sp>
            <p:nvSpPr>
              <p:cNvPr id="20518" name="TextBox 70"/>
              <p:cNvSpPr txBox="1">
                <a:spLocks noChangeArrowheads="1"/>
              </p:cNvSpPr>
              <p:nvPr/>
            </p:nvSpPr>
            <p:spPr bwMode="auto">
              <a:xfrm>
                <a:off x="3059826" y="1628800"/>
                <a:ext cx="757790" cy="2767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sz="12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DBF(D</a:t>
                </a:r>
                <a:r>
                  <a:rPr lang="en-US" sz="1200" baseline="-250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k</a:t>
                </a:r>
                <a:r>
                  <a:rPr lang="en-US" sz="12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)</a:t>
                </a:r>
              </a:p>
            </p:txBody>
          </p:sp>
        </p:grpSp>
        <p:cxnSp>
          <p:nvCxnSpPr>
            <p:cNvPr id="20515" name="Straight Connector 3"/>
            <p:cNvCxnSpPr>
              <a:cxnSpLocks noChangeShapeType="1"/>
            </p:cNvCxnSpPr>
            <p:nvPr/>
          </p:nvCxnSpPr>
          <p:spPr bwMode="auto">
            <a:xfrm>
              <a:off x="2987675" y="2132856"/>
              <a:ext cx="149" cy="40683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16" name="Straight Connector 36"/>
            <p:cNvCxnSpPr>
              <a:cxnSpLocks noChangeShapeType="1"/>
            </p:cNvCxnSpPr>
            <p:nvPr/>
          </p:nvCxnSpPr>
          <p:spPr bwMode="auto">
            <a:xfrm>
              <a:off x="3923928" y="2132854"/>
              <a:ext cx="149" cy="40683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6875463" y="1557338"/>
            <a:ext cx="20891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 i="1">
                <a:solidFill>
                  <a:srgbClr val="0000FF"/>
                </a:solidFill>
                <a:latin typeface="Times" charset="0"/>
                <a:cs typeface="Times" charset="0"/>
              </a:rPr>
              <a:t> L</a:t>
            </a:r>
            <a:r>
              <a:rPr lang="en-US" sz="1600" i="1" baseline="-25000">
                <a:solidFill>
                  <a:srgbClr val="0000FF"/>
                </a:solidFill>
                <a:latin typeface="Times" charset="0"/>
                <a:cs typeface="Times" charset="0"/>
              </a:rPr>
              <a:t>i</a:t>
            </a:r>
            <a:r>
              <a:rPr lang="en-US" sz="1600" i="1">
                <a:solidFill>
                  <a:srgbClr val="0000FF"/>
                </a:solidFill>
                <a:latin typeface="Times" charset="0"/>
                <a:cs typeface="Times" charset="0"/>
              </a:rPr>
              <a:t> + DBF(D</a:t>
            </a:r>
            <a:r>
              <a:rPr lang="en-US" sz="1600" i="1" baseline="-25000">
                <a:solidFill>
                  <a:srgbClr val="0000FF"/>
                </a:solidFill>
                <a:latin typeface="Times" charset="0"/>
                <a:cs typeface="Times" charset="0"/>
              </a:rPr>
              <a:t>j</a:t>
            </a:r>
            <a:r>
              <a:rPr lang="en-US" sz="1600" i="1">
                <a:solidFill>
                  <a:srgbClr val="0000FF"/>
                </a:solidFill>
                <a:latin typeface="Times" charset="0"/>
                <a:cs typeface="Times" charset="0"/>
              </a:rPr>
              <a:t>) ≤ D</a:t>
            </a:r>
            <a:r>
              <a:rPr lang="en-US" sz="1600" i="1" baseline="-25000">
                <a:solidFill>
                  <a:srgbClr val="0000FF"/>
                </a:solidFill>
                <a:latin typeface="Times" charset="0"/>
                <a:cs typeface="Times" charset="0"/>
              </a:rPr>
              <a:t>j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2987675" y="1495425"/>
            <a:ext cx="2663825" cy="4741863"/>
            <a:chOff x="2987675" y="1495479"/>
            <a:chExt cx="2664445" cy="4741833"/>
          </a:xfrm>
        </p:grpSpPr>
        <p:grpSp>
          <p:nvGrpSpPr>
            <p:cNvPr id="20509" name="Group 30"/>
            <p:cNvGrpSpPr>
              <a:grpSpLocks/>
            </p:cNvGrpSpPr>
            <p:nvPr/>
          </p:nvGrpSpPr>
          <p:grpSpPr bwMode="auto">
            <a:xfrm>
              <a:off x="2987675" y="1495479"/>
              <a:ext cx="2663825" cy="737937"/>
              <a:chOff x="2987621" y="1689268"/>
              <a:chExt cx="2664735" cy="737037"/>
            </a:xfrm>
          </p:grpSpPr>
          <p:sp>
            <p:nvSpPr>
              <p:cNvPr id="20512" name="Right Brace 65"/>
              <p:cNvSpPr>
                <a:spLocks/>
              </p:cNvSpPr>
              <p:nvPr/>
            </p:nvSpPr>
            <p:spPr bwMode="auto">
              <a:xfrm rot="-5400000">
                <a:off x="4073988" y="847936"/>
                <a:ext cx="492002" cy="2664735"/>
              </a:xfrm>
              <a:prstGeom prst="rightBrace">
                <a:avLst>
                  <a:gd name="adj1" fmla="val 16800"/>
                  <a:gd name="adj2" fmla="val 50000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sv-SE"/>
              </a:p>
            </p:txBody>
          </p:sp>
          <p:sp>
            <p:nvSpPr>
              <p:cNvPr id="20513" name="TextBox 66"/>
              <p:cNvSpPr txBox="1">
                <a:spLocks noChangeArrowheads="1"/>
              </p:cNvSpPr>
              <p:nvPr/>
            </p:nvSpPr>
            <p:spPr bwMode="auto">
              <a:xfrm>
                <a:off x="3976296" y="1689268"/>
                <a:ext cx="74025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sz="12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DBF(D</a:t>
                </a:r>
                <a:r>
                  <a:rPr lang="en-US" sz="1200" baseline="-250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j</a:t>
                </a:r>
                <a:r>
                  <a:rPr lang="en-US" sz="12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)</a:t>
                </a:r>
              </a:p>
            </p:txBody>
          </p:sp>
        </p:grpSp>
        <p:cxnSp>
          <p:nvCxnSpPr>
            <p:cNvPr id="20510" name="Straight Connector 38"/>
            <p:cNvCxnSpPr>
              <a:cxnSpLocks noChangeShapeType="1"/>
            </p:cNvCxnSpPr>
            <p:nvPr/>
          </p:nvCxnSpPr>
          <p:spPr bwMode="auto">
            <a:xfrm>
              <a:off x="2987824" y="2204864"/>
              <a:ext cx="0" cy="40324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11" name="Straight Connector 42"/>
            <p:cNvCxnSpPr>
              <a:cxnSpLocks noChangeShapeType="1"/>
            </p:cNvCxnSpPr>
            <p:nvPr/>
          </p:nvCxnSpPr>
          <p:spPr bwMode="auto">
            <a:xfrm>
              <a:off x="5652120" y="2204864"/>
              <a:ext cx="0" cy="40324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0508" name="TextBox 44"/>
          <p:cNvSpPr txBox="1">
            <a:spLocks noChangeArrowheads="1"/>
          </p:cNvSpPr>
          <p:nvPr/>
        </p:nvSpPr>
        <p:spPr bwMode="auto">
          <a:xfrm>
            <a:off x="7632700" y="5040313"/>
            <a:ext cx="339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D</a:t>
            </a:r>
            <a:r>
              <a:rPr lang="en-US" sz="1400" baseline="-25000">
                <a:solidFill>
                  <a:schemeClr val="tx1"/>
                </a:solidFill>
                <a:latin typeface="Arial" charset="0"/>
                <a:cs typeface="Arial" charset="0"/>
              </a:rPr>
              <a:t>i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5" presetClass="emph" presetSubtype="0" repeatCount="3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4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5" presetClass="emph" presetSubtype="0" repeatCount="3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6" grpId="2" animBg="1"/>
      <p:bldP spid="57" grpId="0" animBg="1"/>
      <p:bldP spid="57" grpId="1" animBg="1"/>
      <p:bldP spid="57" grpId="2" animBg="1"/>
      <p:bldP spid="58" grpId="0" animBg="1"/>
      <p:bldP spid="34" grpId="0"/>
      <p:bldP spid="34" grpId="1"/>
      <p:bldP spid="34" grpId="2"/>
      <p:bldP spid="34" grpId="3"/>
      <p:bldP spid="34" grpId="4"/>
      <p:bldP spid="32" grpId="0" animBg="1"/>
      <p:bldP spid="32" grpId="1" animBg="1"/>
      <p:bldP spid="32" grpId="2" animBg="1"/>
      <p:bldP spid="2" grpId="0"/>
      <p:bldP spid="2" grpId="1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263" y="1052513"/>
            <a:ext cx="8445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6" name="Title 1"/>
          <p:cNvSpPr>
            <a:spLocks noGrp="1"/>
          </p:cNvSpPr>
          <p:nvPr>
            <p:ph type="title"/>
          </p:nvPr>
        </p:nvSpPr>
        <p:spPr bwMode="auto">
          <a:xfrm>
            <a:off x="1343025" y="527050"/>
            <a:ext cx="7800975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Limited-Preemption Feasibility Analysis</a:t>
            </a:r>
          </a:p>
        </p:txBody>
      </p:sp>
      <p:cxnSp>
        <p:nvCxnSpPr>
          <p:cNvPr id="21507" name="Straight Arrow Connector 2"/>
          <p:cNvCxnSpPr>
            <a:cxnSpLocks noChangeShapeType="1"/>
          </p:cNvCxnSpPr>
          <p:nvPr/>
        </p:nvCxnSpPr>
        <p:spPr bwMode="auto">
          <a:xfrm>
            <a:off x="1331913" y="3068638"/>
            <a:ext cx="67691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08" name="Straight Arrow Connector 45"/>
          <p:cNvCxnSpPr>
            <a:cxnSpLocks noChangeShapeType="1"/>
          </p:cNvCxnSpPr>
          <p:nvPr/>
        </p:nvCxnSpPr>
        <p:spPr bwMode="auto">
          <a:xfrm>
            <a:off x="1331913" y="4652963"/>
            <a:ext cx="67691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09" name="Straight Arrow Connector 9"/>
          <p:cNvCxnSpPr>
            <a:cxnSpLocks noChangeShapeType="1"/>
          </p:cNvCxnSpPr>
          <p:nvPr/>
        </p:nvCxnSpPr>
        <p:spPr bwMode="auto">
          <a:xfrm flipV="1">
            <a:off x="2124075" y="2205038"/>
            <a:ext cx="0" cy="8636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0" name="Straight Arrow Connector 48"/>
          <p:cNvCxnSpPr>
            <a:cxnSpLocks noChangeShapeType="1"/>
          </p:cNvCxnSpPr>
          <p:nvPr/>
        </p:nvCxnSpPr>
        <p:spPr bwMode="auto">
          <a:xfrm flipV="1">
            <a:off x="2124075" y="3789363"/>
            <a:ext cx="0" cy="8636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1" name="Straight Arrow Connector 12"/>
          <p:cNvCxnSpPr>
            <a:cxnSpLocks noChangeShapeType="1"/>
          </p:cNvCxnSpPr>
          <p:nvPr/>
        </p:nvCxnSpPr>
        <p:spPr bwMode="auto">
          <a:xfrm>
            <a:off x="4643438" y="2132013"/>
            <a:ext cx="0" cy="93662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2" name="Straight Arrow Connector 52"/>
          <p:cNvCxnSpPr>
            <a:cxnSpLocks noChangeShapeType="1"/>
          </p:cNvCxnSpPr>
          <p:nvPr/>
        </p:nvCxnSpPr>
        <p:spPr bwMode="auto">
          <a:xfrm>
            <a:off x="1331913" y="6237288"/>
            <a:ext cx="67691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3" name="Straight Arrow Connector 53"/>
          <p:cNvCxnSpPr>
            <a:cxnSpLocks noChangeShapeType="1"/>
          </p:cNvCxnSpPr>
          <p:nvPr/>
        </p:nvCxnSpPr>
        <p:spPr bwMode="auto">
          <a:xfrm flipV="1">
            <a:off x="2124075" y="5373688"/>
            <a:ext cx="0" cy="8636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14" name="Rectangle 15"/>
          <p:cNvSpPr>
            <a:spLocks noChangeArrowheads="1"/>
          </p:cNvSpPr>
          <p:nvPr/>
        </p:nvSpPr>
        <p:spPr bwMode="auto">
          <a:xfrm>
            <a:off x="2124075" y="5805488"/>
            <a:ext cx="863600" cy="431800"/>
          </a:xfrm>
          <a:prstGeom prst="rect">
            <a:avLst/>
          </a:prstGeom>
          <a:solidFill>
            <a:srgbClr val="B782EB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21515" name="Rectangle 56"/>
          <p:cNvSpPr>
            <a:spLocks noChangeArrowheads="1"/>
          </p:cNvSpPr>
          <p:nvPr/>
        </p:nvSpPr>
        <p:spPr bwMode="auto">
          <a:xfrm>
            <a:off x="2987675" y="2636838"/>
            <a:ext cx="936625" cy="431800"/>
          </a:xfrm>
          <a:prstGeom prst="rect">
            <a:avLst/>
          </a:prstGeom>
          <a:solidFill>
            <a:srgbClr val="E080BF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21516" name="Rectangle 57"/>
          <p:cNvSpPr>
            <a:spLocks noChangeArrowheads="1"/>
          </p:cNvSpPr>
          <p:nvPr/>
        </p:nvSpPr>
        <p:spPr bwMode="auto">
          <a:xfrm>
            <a:off x="3924300" y="4221163"/>
            <a:ext cx="2476500" cy="431800"/>
          </a:xfrm>
          <a:prstGeom prst="rect">
            <a:avLst/>
          </a:prstGeom>
          <a:solidFill>
            <a:srgbClr val="8494FF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21517" name="TextBox 16"/>
          <p:cNvSpPr txBox="1">
            <a:spLocks noChangeArrowheads="1"/>
          </p:cNvSpPr>
          <p:nvPr/>
        </p:nvSpPr>
        <p:spPr bwMode="auto">
          <a:xfrm>
            <a:off x="323850" y="5876925"/>
            <a:ext cx="6429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Task i</a:t>
            </a:r>
          </a:p>
        </p:txBody>
      </p:sp>
      <p:sp>
        <p:nvSpPr>
          <p:cNvPr id="21518" name="TextBox 59"/>
          <p:cNvSpPr txBox="1">
            <a:spLocks noChangeArrowheads="1"/>
          </p:cNvSpPr>
          <p:nvPr/>
        </p:nvSpPr>
        <p:spPr bwMode="auto">
          <a:xfrm>
            <a:off x="323850" y="4149725"/>
            <a:ext cx="6429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Task j</a:t>
            </a:r>
          </a:p>
        </p:txBody>
      </p:sp>
      <p:sp>
        <p:nvSpPr>
          <p:cNvPr id="21519" name="TextBox 60"/>
          <p:cNvSpPr txBox="1">
            <a:spLocks noChangeArrowheads="1"/>
          </p:cNvSpPr>
          <p:nvPr/>
        </p:nvSpPr>
        <p:spPr bwMode="auto">
          <a:xfrm>
            <a:off x="323850" y="2492375"/>
            <a:ext cx="7096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Task k</a:t>
            </a:r>
          </a:p>
        </p:txBody>
      </p:sp>
      <p:grpSp>
        <p:nvGrpSpPr>
          <p:cNvPr id="21520" name="Group 24"/>
          <p:cNvGrpSpPr>
            <a:grpSpLocks/>
          </p:cNvGrpSpPr>
          <p:nvPr/>
        </p:nvGrpSpPr>
        <p:grpSpPr bwMode="auto">
          <a:xfrm>
            <a:off x="2124075" y="5095875"/>
            <a:ext cx="863600" cy="709613"/>
            <a:chOff x="2123728" y="4304129"/>
            <a:chExt cx="863667" cy="709046"/>
          </a:xfrm>
        </p:grpSpPr>
        <p:sp>
          <p:nvSpPr>
            <p:cNvPr id="21537" name="Right Brace 17"/>
            <p:cNvSpPr>
              <a:spLocks/>
            </p:cNvSpPr>
            <p:nvPr/>
          </p:nvSpPr>
          <p:spPr bwMode="auto">
            <a:xfrm rot="-5400000">
              <a:off x="2339538" y="4365317"/>
              <a:ext cx="432048" cy="863667"/>
            </a:xfrm>
            <a:prstGeom prst="rightBrace">
              <a:avLst>
                <a:gd name="adj1" fmla="val 16788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sv-SE"/>
            </a:p>
          </p:txBody>
        </p:sp>
        <p:sp>
          <p:nvSpPr>
            <p:cNvPr id="21538" name="TextBox 18"/>
            <p:cNvSpPr txBox="1">
              <a:spLocks noChangeArrowheads="1"/>
            </p:cNvSpPr>
            <p:nvPr/>
          </p:nvSpPr>
          <p:spPr bwMode="auto">
            <a:xfrm>
              <a:off x="2399277" y="4304129"/>
              <a:ext cx="300337" cy="276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L</a:t>
              </a:r>
              <a:r>
                <a:rPr lang="en-US" sz="1200" baseline="-25000">
                  <a:solidFill>
                    <a:schemeClr val="tx1"/>
                  </a:solidFill>
                  <a:latin typeface="Arial" charset="0"/>
                  <a:cs typeface="Arial" charset="0"/>
                </a:rPr>
                <a:t>i</a:t>
              </a:r>
              <a:endParaRPr lang="en-US" sz="1200">
                <a:solidFill>
                  <a:schemeClr val="tx1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21521" name="TextBox 33"/>
          <p:cNvSpPr txBox="1">
            <a:spLocks noChangeArrowheads="1"/>
          </p:cNvSpPr>
          <p:nvPr/>
        </p:nvSpPr>
        <p:spPr bwMode="auto">
          <a:xfrm>
            <a:off x="5076825" y="1196975"/>
            <a:ext cx="2262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Feasibility condition:</a:t>
            </a:r>
          </a:p>
        </p:txBody>
      </p:sp>
      <p:sp>
        <p:nvSpPr>
          <p:cNvPr id="21522" name="TextBox 44"/>
          <p:cNvSpPr txBox="1">
            <a:spLocks noChangeArrowheads="1"/>
          </p:cNvSpPr>
          <p:nvPr/>
        </p:nvSpPr>
        <p:spPr bwMode="auto">
          <a:xfrm>
            <a:off x="4624388" y="1916113"/>
            <a:ext cx="3794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D</a:t>
            </a:r>
            <a:r>
              <a:rPr lang="en-US" sz="1400" baseline="-25000">
                <a:solidFill>
                  <a:schemeClr val="tx1"/>
                </a:solidFill>
                <a:latin typeface="Arial" charset="0"/>
                <a:cs typeface="Arial" charset="0"/>
              </a:rPr>
              <a:t>k</a:t>
            </a:r>
          </a:p>
        </p:txBody>
      </p:sp>
      <p:sp>
        <p:nvSpPr>
          <p:cNvPr id="21523" name="TextBox 73"/>
          <p:cNvSpPr txBox="1">
            <a:spLocks noChangeArrowheads="1"/>
          </p:cNvSpPr>
          <p:nvPr/>
        </p:nvSpPr>
        <p:spPr bwMode="auto">
          <a:xfrm>
            <a:off x="6097588" y="3408363"/>
            <a:ext cx="346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D</a:t>
            </a:r>
            <a:r>
              <a:rPr lang="en-US" sz="1400" baseline="-25000">
                <a:solidFill>
                  <a:schemeClr val="tx1"/>
                </a:solidFill>
                <a:latin typeface="Arial" charset="0"/>
                <a:cs typeface="Arial" charset="0"/>
              </a:rPr>
              <a:t>j</a:t>
            </a:r>
          </a:p>
        </p:txBody>
      </p:sp>
      <p:sp>
        <p:nvSpPr>
          <p:cNvPr id="21524" name="TextBox 1"/>
          <p:cNvSpPr txBox="1">
            <a:spLocks noChangeArrowheads="1"/>
          </p:cNvSpPr>
          <p:nvPr/>
        </p:nvSpPr>
        <p:spPr bwMode="auto">
          <a:xfrm>
            <a:off x="2484438" y="6567488"/>
            <a:ext cx="66246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r" eaLnBrk="1" hangingPunct="1"/>
            <a:r>
              <a:rPr lang="en-US" sz="1000">
                <a:solidFill>
                  <a:schemeClr val="tx1"/>
                </a:solidFill>
                <a:latin typeface="Arial" charset="0"/>
                <a:cs typeface="Arial" charset="0"/>
              </a:rPr>
              <a:t>S.Baruah, The limited-preemption uniprocessor scheduling of sporadic task systems, ECRTS’05</a:t>
            </a:r>
          </a:p>
        </p:txBody>
      </p:sp>
      <p:sp>
        <p:nvSpPr>
          <p:cNvPr id="21525" name="Rectangle 31"/>
          <p:cNvSpPr>
            <a:spLocks noChangeArrowheads="1"/>
          </p:cNvSpPr>
          <p:nvPr/>
        </p:nvSpPr>
        <p:spPr bwMode="auto">
          <a:xfrm>
            <a:off x="6408738" y="5805488"/>
            <a:ext cx="1152525" cy="431800"/>
          </a:xfrm>
          <a:prstGeom prst="rect">
            <a:avLst/>
          </a:prstGeom>
          <a:solidFill>
            <a:srgbClr val="B782EB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grpSp>
        <p:nvGrpSpPr>
          <p:cNvPr id="21526" name="Group 8"/>
          <p:cNvGrpSpPr>
            <a:grpSpLocks/>
          </p:cNvGrpSpPr>
          <p:nvPr/>
        </p:nvGrpSpPr>
        <p:grpSpPr bwMode="auto">
          <a:xfrm>
            <a:off x="2987675" y="1495425"/>
            <a:ext cx="3421063" cy="4741863"/>
            <a:chOff x="2987674" y="1495479"/>
            <a:chExt cx="3420007" cy="4741833"/>
          </a:xfrm>
        </p:grpSpPr>
        <p:grpSp>
          <p:nvGrpSpPr>
            <p:cNvPr id="21532" name="Group 30"/>
            <p:cNvGrpSpPr>
              <a:grpSpLocks/>
            </p:cNvGrpSpPr>
            <p:nvPr/>
          </p:nvGrpSpPr>
          <p:grpSpPr bwMode="auto">
            <a:xfrm>
              <a:off x="2987674" y="1495479"/>
              <a:ext cx="3419681" cy="737933"/>
              <a:chOff x="2987620" y="1689268"/>
              <a:chExt cx="3420851" cy="737033"/>
            </a:xfrm>
          </p:grpSpPr>
          <p:sp>
            <p:nvSpPr>
              <p:cNvPr id="21535" name="Right Brace 65"/>
              <p:cNvSpPr>
                <a:spLocks/>
              </p:cNvSpPr>
              <p:nvPr/>
            </p:nvSpPr>
            <p:spPr bwMode="auto">
              <a:xfrm rot="-5400000">
                <a:off x="4452045" y="469874"/>
                <a:ext cx="492002" cy="3420851"/>
              </a:xfrm>
              <a:prstGeom prst="rightBrace">
                <a:avLst>
                  <a:gd name="adj1" fmla="val 16771"/>
                  <a:gd name="adj2" fmla="val 50000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sv-SE"/>
              </a:p>
            </p:txBody>
          </p:sp>
          <p:sp>
            <p:nvSpPr>
              <p:cNvPr id="21536" name="TextBox 66"/>
              <p:cNvSpPr txBox="1">
                <a:spLocks noChangeArrowheads="1"/>
              </p:cNvSpPr>
              <p:nvPr/>
            </p:nvSpPr>
            <p:spPr bwMode="auto">
              <a:xfrm>
                <a:off x="4336265" y="1689268"/>
                <a:ext cx="74025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sz="12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DBF(D</a:t>
                </a:r>
                <a:r>
                  <a:rPr lang="en-US" sz="1200" baseline="-250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j</a:t>
                </a:r>
                <a:r>
                  <a:rPr lang="en-US" sz="12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)</a:t>
                </a:r>
              </a:p>
            </p:txBody>
          </p:sp>
        </p:grpSp>
        <p:cxnSp>
          <p:nvCxnSpPr>
            <p:cNvPr id="21533" name="Straight Connector 38"/>
            <p:cNvCxnSpPr>
              <a:cxnSpLocks noChangeShapeType="1"/>
            </p:cNvCxnSpPr>
            <p:nvPr/>
          </p:nvCxnSpPr>
          <p:spPr bwMode="auto">
            <a:xfrm>
              <a:off x="2987824" y="2204864"/>
              <a:ext cx="0" cy="40324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34" name="Straight Connector 42"/>
            <p:cNvCxnSpPr>
              <a:cxnSpLocks noChangeShapeType="1"/>
            </p:cNvCxnSpPr>
            <p:nvPr/>
          </p:nvCxnSpPr>
          <p:spPr bwMode="auto">
            <a:xfrm>
              <a:off x="6407681" y="2204864"/>
              <a:ext cx="0" cy="40324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1527" name="Straight Arrow Connector 54"/>
          <p:cNvCxnSpPr>
            <a:cxnSpLocks noChangeShapeType="1"/>
          </p:cNvCxnSpPr>
          <p:nvPr/>
        </p:nvCxnSpPr>
        <p:spPr bwMode="auto">
          <a:xfrm>
            <a:off x="7559675" y="5300663"/>
            <a:ext cx="0" cy="93662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28" name="Straight Arrow Connector 51"/>
          <p:cNvCxnSpPr>
            <a:cxnSpLocks noChangeShapeType="1"/>
          </p:cNvCxnSpPr>
          <p:nvPr/>
        </p:nvCxnSpPr>
        <p:spPr bwMode="auto">
          <a:xfrm>
            <a:off x="5853113" y="3717925"/>
            <a:ext cx="0" cy="9350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Oval 2"/>
          <p:cNvSpPr>
            <a:spLocks noChangeArrowheads="1"/>
          </p:cNvSpPr>
          <p:nvPr/>
        </p:nvSpPr>
        <p:spPr bwMode="auto">
          <a:xfrm>
            <a:off x="5651500" y="3284538"/>
            <a:ext cx="576263" cy="1800225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21530" name="Rectangle 36"/>
          <p:cNvSpPr>
            <a:spLocks noChangeArrowheads="1"/>
          </p:cNvSpPr>
          <p:nvPr/>
        </p:nvSpPr>
        <p:spPr bwMode="auto">
          <a:xfrm>
            <a:off x="6948488" y="1628775"/>
            <a:ext cx="20891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 i="1">
                <a:solidFill>
                  <a:srgbClr val="0000FF"/>
                </a:solidFill>
                <a:latin typeface="Times" charset="0"/>
                <a:cs typeface="Times" charset="0"/>
              </a:rPr>
              <a:t> L</a:t>
            </a:r>
            <a:r>
              <a:rPr lang="en-US" sz="1600" i="1" baseline="-25000">
                <a:solidFill>
                  <a:srgbClr val="0000FF"/>
                </a:solidFill>
                <a:latin typeface="Times" charset="0"/>
                <a:cs typeface="Times" charset="0"/>
              </a:rPr>
              <a:t>i</a:t>
            </a:r>
            <a:r>
              <a:rPr lang="en-US" sz="1600" i="1">
                <a:solidFill>
                  <a:srgbClr val="0000FF"/>
                </a:solidFill>
                <a:latin typeface="Times" charset="0"/>
                <a:cs typeface="Times" charset="0"/>
              </a:rPr>
              <a:t> + DBF(D</a:t>
            </a:r>
            <a:r>
              <a:rPr lang="en-US" sz="1600" i="1" baseline="-25000">
                <a:solidFill>
                  <a:srgbClr val="0000FF"/>
                </a:solidFill>
                <a:latin typeface="Times" charset="0"/>
                <a:cs typeface="Times" charset="0"/>
              </a:rPr>
              <a:t>k</a:t>
            </a:r>
            <a:r>
              <a:rPr lang="en-US" sz="1600" i="1">
                <a:solidFill>
                  <a:srgbClr val="0000FF"/>
                </a:solidFill>
                <a:latin typeface="Times" charset="0"/>
                <a:cs typeface="Times" charset="0"/>
              </a:rPr>
              <a:t>) ≤ D</a:t>
            </a:r>
            <a:r>
              <a:rPr lang="en-US" sz="1600" i="1" baseline="-25000">
                <a:solidFill>
                  <a:srgbClr val="0000FF"/>
                </a:solidFill>
                <a:latin typeface="Times" charset="0"/>
                <a:cs typeface="Times" charset="0"/>
              </a:rPr>
              <a:t>k </a:t>
            </a:r>
            <a:endParaRPr lang="en-US" sz="1600" i="1" baseline="-25000">
              <a:solidFill>
                <a:srgbClr val="FF0000"/>
              </a:solidFill>
              <a:latin typeface="Times" charset="0"/>
              <a:cs typeface="Times" charset="0"/>
            </a:endParaRPr>
          </a:p>
        </p:txBody>
      </p:sp>
      <p:sp>
        <p:nvSpPr>
          <p:cNvPr id="21531" name="TextBox 44"/>
          <p:cNvSpPr txBox="1">
            <a:spLocks noChangeArrowheads="1"/>
          </p:cNvSpPr>
          <p:nvPr/>
        </p:nvSpPr>
        <p:spPr bwMode="auto">
          <a:xfrm>
            <a:off x="7632700" y="5040313"/>
            <a:ext cx="339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D</a:t>
            </a:r>
            <a:r>
              <a:rPr lang="en-US" sz="1400" baseline="-25000">
                <a:solidFill>
                  <a:schemeClr val="tx1"/>
                </a:solidFill>
                <a:latin typeface="Arial" charset="0"/>
                <a:cs typeface="Arial" charset="0"/>
              </a:rPr>
              <a:t>i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765175"/>
            <a:ext cx="6508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530" name="Straight Arrow Connector 2"/>
          <p:cNvCxnSpPr>
            <a:cxnSpLocks noChangeShapeType="1"/>
          </p:cNvCxnSpPr>
          <p:nvPr/>
        </p:nvCxnSpPr>
        <p:spPr bwMode="auto">
          <a:xfrm>
            <a:off x="1331913" y="3068638"/>
            <a:ext cx="67691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1" name="Straight Arrow Connector 45"/>
          <p:cNvCxnSpPr>
            <a:cxnSpLocks noChangeShapeType="1"/>
          </p:cNvCxnSpPr>
          <p:nvPr/>
        </p:nvCxnSpPr>
        <p:spPr bwMode="auto">
          <a:xfrm>
            <a:off x="1331913" y="4652963"/>
            <a:ext cx="67691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2" name="Straight Arrow Connector 9"/>
          <p:cNvCxnSpPr>
            <a:cxnSpLocks noChangeShapeType="1"/>
          </p:cNvCxnSpPr>
          <p:nvPr/>
        </p:nvCxnSpPr>
        <p:spPr bwMode="auto">
          <a:xfrm flipV="1">
            <a:off x="2124075" y="2205038"/>
            <a:ext cx="0" cy="8636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3" name="Straight Arrow Connector 48"/>
          <p:cNvCxnSpPr>
            <a:cxnSpLocks noChangeShapeType="1"/>
          </p:cNvCxnSpPr>
          <p:nvPr/>
        </p:nvCxnSpPr>
        <p:spPr bwMode="auto">
          <a:xfrm flipV="1">
            <a:off x="2124075" y="3789363"/>
            <a:ext cx="0" cy="8636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4" name="Straight Arrow Connector 12"/>
          <p:cNvCxnSpPr>
            <a:cxnSpLocks noChangeShapeType="1"/>
          </p:cNvCxnSpPr>
          <p:nvPr/>
        </p:nvCxnSpPr>
        <p:spPr bwMode="auto">
          <a:xfrm>
            <a:off x="4643438" y="2132013"/>
            <a:ext cx="0" cy="93662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5" name="Straight Arrow Connector 52"/>
          <p:cNvCxnSpPr>
            <a:cxnSpLocks noChangeShapeType="1"/>
          </p:cNvCxnSpPr>
          <p:nvPr/>
        </p:nvCxnSpPr>
        <p:spPr bwMode="auto">
          <a:xfrm>
            <a:off x="1331913" y="6237288"/>
            <a:ext cx="67691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6" name="Straight Arrow Connector 53"/>
          <p:cNvCxnSpPr>
            <a:cxnSpLocks noChangeShapeType="1"/>
          </p:cNvCxnSpPr>
          <p:nvPr/>
        </p:nvCxnSpPr>
        <p:spPr bwMode="auto">
          <a:xfrm flipV="1">
            <a:off x="2124075" y="5373688"/>
            <a:ext cx="0" cy="8636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7" name="Straight Arrow Connector 54"/>
          <p:cNvCxnSpPr>
            <a:cxnSpLocks noChangeShapeType="1"/>
          </p:cNvCxnSpPr>
          <p:nvPr/>
        </p:nvCxnSpPr>
        <p:spPr bwMode="auto">
          <a:xfrm>
            <a:off x="7559675" y="5300663"/>
            <a:ext cx="0" cy="93662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8" name="Rectangle 15"/>
          <p:cNvSpPr>
            <a:spLocks noChangeArrowheads="1"/>
          </p:cNvSpPr>
          <p:nvPr/>
        </p:nvSpPr>
        <p:spPr bwMode="auto">
          <a:xfrm>
            <a:off x="2124075" y="5805488"/>
            <a:ext cx="863600" cy="431800"/>
          </a:xfrm>
          <a:prstGeom prst="rect">
            <a:avLst/>
          </a:prstGeom>
          <a:solidFill>
            <a:srgbClr val="B782EB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22539" name="Rectangle 56"/>
          <p:cNvSpPr>
            <a:spLocks noChangeArrowheads="1"/>
          </p:cNvSpPr>
          <p:nvPr/>
        </p:nvSpPr>
        <p:spPr bwMode="auto">
          <a:xfrm>
            <a:off x="2987675" y="2636838"/>
            <a:ext cx="863600" cy="431800"/>
          </a:xfrm>
          <a:prstGeom prst="rect">
            <a:avLst/>
          </a:prstGeom>
          <a:solidFill>
            <a:srgbClr val="E080BF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22540" name="Rectangle 57"/>
          <p:cNvSpPr>
            <a:spLocks noChangeArrowheads="1"/>
          </p:cNvSpPr>
          <p:nvPr/>
        </p:nvSpPr>
        <p:spPr bwMode="auto">
          <a:xfrm>
            <a:off x="3851275" y="4221163"/>
            <a:ext cx="2016125" cy="431800"/>
          </a:xfrm>
          <a:prstGeom prst="rect">
            <a:avLst/>
          </a:prstGeom>
          <a:solidFill>
            <a:srgbClr val="8494FF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22541" name="TextBox 16"/>
          <p:cNvSpPr txBox="1">
            <a:spLocks noChangeArrowheads="1"/>
          </p:cNvSpPr>
          <p:nvPr/>
        </p:nvSpPr>
        <p:spPr bwMode="auto">
          <a:xfrm>
            <a:off x="323850" y="5876925"/>
            <a:ext cx="6429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Task i</a:t>
            </a:r>
          </a:p>
        </p:txBody>
      </p:sp>
      <p:sp>
        <p:nvSpPr>
          <p:cNvPr id="22542" name="TextBox 59"/>
          <p:cNvSpPr txBox="1">
            <a:spLocks noChangeArrowheads="1"/>
          </p:cNvSpPr>
          <p:nvPr/>
        </p:nvSpPr>
        <p:spPr bwMode="auto">
          <a:xfrm>
            <a:off x="323850" y="4149725"/>
            <a:ext cx="6429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Task j</a:t>
            </a:r>
          </a:p>
        </p:txBody>
      </p:sp>
      <p:sp>
        <p:nvSpPr>
          <p:cNvPr id="22543" name="TextBox 60"/>
          <p:cNvSpPr txBox="1">
            <a:spLocks noChangeArrowheads="1"/>
          </p:cNvSpPr>
          <p:nvPr/>
        </p:nvSpPr>
        <p:spPr bwMode="auto">
          <a:xfrm>
            <a:off x="323850" y="2492375"/>
            <a:ext cx="7096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Task k</a:t>
            </a:r>
          </a:p>
        </p:txBody>
      </p:sp>
      <p:grpSp>
        <p:nvGrpSpPr>
          <p:cNvPr id="22544" name="Group 24"/>
          <p:cNvGrpSpPr>
            <a:grpSpLocks/>
          </p:cNvGrpSpPr>
          <p:nvPr/>
        </p:nvGrpSpPr>
        <p:grpSpPr bwMode="auto">
          <a:xfrm>
            <a:off x="2124075" y="5095875"/>
            <a:ext cx="863600" cy="709613"/>
            <a:chOff x="2123728" y="4304129"/>
            <a:chExt cx="863667" cy="709046"/>
          </a:xfrm>
        </p:grpSpPr>
        <p:sp>
          <p:nvSpPr>
            <p:cNvPr id="22566" name="Right Brace 17"/>
            <p:cNvSpPr>
              <a:spLocks/>
            </p:cNvSpPr>
            <p:nvPr/>
          </p:nvSpPr>
          <p:spPr bwMode="auto">
            <a:xfrm rot="-5400000">
              <a:off x="2339538" y="4365317"/>
              <a:ext cx="432048" cy="863667"/>
            </a:xfrm>
            <a:prstGeom prst="rightBrace">
              <a:avLst>
                <a:gd name="adj1" fmla="val 16788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sv-SE"/>
            </a:p>
          </p:txBody>
        </p:sp>
        <p:sp>
          <p:nvSpPr>
            <p:cNvPr id="22567" name="TextBox 18"/>
            <p:cNvSpPr txBox="1">
              <a:spLocks noChangeArrowheads="1"/>
            </p:cNvSpPr>
            <p:nvPr/>
          </p:nvSpPr>
          <p:spPr bwMode="auto">
            <a:xfrm>
              <a:off x="2399277" y="4304129"/>
              <a:ext cx="300337" cy="276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L</a:t>
              </a:r>
              <a:r>
                <a:rPr lang="en-US" sz="1200" baseline="-25000">
                  <a:solidFill>
                    <a:schemeClr val="tx1"/>
                  </a:solidFill>
                  <a:latin typeface="Arial" charset="0"/>
                  <a:cs typeface="Arial" charset="0"/>
                </a:rPr>
                <a:t>i</a:t>
              </a:r>
              <a:endParaRPr lang="en-US" sz="1200">
                <a:solidFill>
                  <a:schemeClr val="tx1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22545" name="TextBox 33"/>
          <p:cNvSpPr txBox="1">
            <a:spLocks noChangeArrowheads="1"/>
          </p:cNvSpPr>
          <p:nvPr/>
        </p:nvSpPr>
        <p:spPr bwMode="auto">
          <a:xfrm>
            <a:off x="5276850" y="1125538"/>
            <a:ext cx="2032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0000FF"/>
                </a:solidFill>
                <a:latin typeface="Arial" charset="0"/>
                <a:cs typeface="Arial" charset="0"/>
              </a:rPr>
              <a:t>Feasibility condition:</a:t>
            </a:r>
          </a:p>
        </p:txBody>
      </p:sp>
      <p:sp>
        <p:nvSpPr>
          <p:cNvPr id="22546" name="TextBox 44"/>
          <p:cNvSpPr txBox="1">
            <a:spLocks noChangeArrowheads="1"/>
          </p:cNvSpPr>
          <p:nvPr/>
        </p:nvSpPr>
        <p:spPr bwMode="auto">
          <a:xfrm>
            <a:off x="4624388" y="1916113"/>
            <a:ext cx="3794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D</a:t>
            </a:r>
            <a:r>
              <a:rPr lang="en-US" sz="1400" baseline="-25000">
                <a:solidFill>
                  <a:schemeClr val="tx1"/>
                </a:solidFill>
                <a:latin typeface="Arial" charset="0"/>
                <a:cs typeface="Arial" charset="0"/>
              </a:rPr>
              <a:t>k</a:t>
            </a:r>
          </a:p>
        </p:txBody>
      </p:sp>
      <p:sp>
        <p:nvSpPr>
          <p:cNvPr id="22547" name="TextBox 73"/>
          <p:cNvSpPr txBox="1">
            <a:spLocks noChangeArrowheads="1"/>
          </p:cNvSpPr>
          <p:nvPr/>
        </p:nvSpPr>
        <p:spPr bwMode="auto">
          <a:xfrm>
            <a:off x="6026150" y="3408363"/>
            <a:ext cx="346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D</a:t>
            </a:r>
            <a:r>
              <a:rPr lang="en-US" sz="1400" baseline="-25000">
                <a:solidFill>
                  <a:schemeClr val="tx1"/>
                </a:solidFill>
                <a:latin typeface="Arial" charset="0"/>
                <a:cs typeface="Arial" charset="0"/>
              </a:rPr>
              <a:t>j</a:t>
            </a:r>
          </a:p>
        </p:txBody>
      </p:sp>
      <p:sp>
        <p:nvSpPr>
          <p:cNvPr id="22548" name="Rectangle 31"/>
          <p:cNvSpPr>
            <a:spLocks noChangeArrowheads="1"/>
          </p:cNvSpPr>
          <p:nvPr/>
        </p:nvSpPr>
        <p:spPr bwMode="auto">
          <a:xfrm>
            <a:off x="5867400" y="5805488"/>
            <a:ext cx="1152525" cy="431800"/>
          </a:xfrm>
          <a:prstGeom prst="rect">
            <a:avLst/>
          </a:prstGeom>
          <a:solidFill>
            <a:srgbClr val="B782EB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grpSp>
        <p:nvGrpSpPr>
          <p:cNvPr id="22549" name="Group 8"/>
          <p:cNvGrpSpPr>
            <a:grpSpLocks/>
          </p:cNvGrpSpPr>
          <p:nvPr/>
        </p:nvGrpSpPr>
        <p:grpSpPr bwMode="auto">
          <a:xfrm>
            <a:off x="2987675" y="1495425"/>
            <a:ext cx="2879725" cy="4741863"/>
            <a:chOff x="2987675" y="1495479"/>
            <a:chExt cx="2880469" cy="4741833"/>
          </a:xfrm>
        </p:grpSpPr>
        <p:grpSp>
          <p:nvGrpSpPr>
            <p:cNvPr id="22561" name="Group 30"/>
            <p:cNvGrpSpPr>
              <a:grpSpLocks/>
            </p:cNvGrpSpPr>
            <p:nvPr/>
          </p:nvGrpSpPr>
          <p:grpSpPr bwMode="auto">
            <a:xfrm>
              <a:off x="2987675" y="1495479"/>
              <a:ext cx="2880468" cy="737936"/>
              <a:chOff x="2987621" y="1689268"/>
              <a:chExt cx="2881452" cy="737036"/>
            </a:xfrm>
          </p:grpSpPr>
          <p:sp>
            <p:nvSpPr>
              <p:cNvPr id="22564" name="Right Brace 65"/>
              <p:cNvSpPr>
                <a:spLocks/>
              </p:cNvSpPr>
              <p:nvPr/>
            </p:nvSpPr>
            <p:spPr bwMode="auto">
              <a:xfrm rot="-5400000">
                <a:off x="4182346" y="739577"/>
                <a:ext cx="492002" cy="2881452"/>
              </a:xfrm>
              <a:prstGeom prst="rightBrace">
                <a:avLst>
                  <a:gd name="adj1" fmla="val 16811"/>
                  <a:gd name="adj2" fmla="val 50000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sv-SE"/>
              </a:p>
            </p:txBody>
          </p:sp>
          <p:sp>
            <p:nvSpPr>
              <p:cNvPr id="22565" name="TextBox 66"/>
              <p:cNvSpPr txBox="1">
                <a:spLocks noChangeArrowheads="1"/>
              </p:cNvSpPr>
              <p:nvPr/>
            </p:nvSpPr>
            <p:spPr bwMode="auto">
              <a:xfrm>
                <a:off x="3976296" y="1689268"/>
                <a:ext cx="729109" cy="2766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sz="12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DBF(D</a:t>
                </a:r>
                <a:r>
                  <a:rPr lang="en-US" sz="1200" baseline="-250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j</a:t>
                </a:r>
                <a:r>
                  <a:rPr lang="en-US" sz="12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)</a:t>
                </a:r>
              </a:p>
            </p:txBody>
          </p:sp>
        </p:grpSp>
        <p:cxnSp>
          <p:nvCxnSpPr>
            <p:cNvPr id="22562" name="Straight Connector 38"/>
            <p:cNvCxnSpPr>
              <a:cxnSpLocks noChangeShapeType="1"/>
            </p:cNvCxnSpPr>
            <p:nvPr/>
          </p:nvCxnSpPr>
          <p:spPr bwMode="auto">
            <a:xfrm>
              <a:off x="2987824" y="2204864"/>
              <a:ext cx="0" cy="40324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63" name="Straight Connector 42"/>
            <p:cNvCxnSpPr>
              <a:cxnSpLocks noChangeShapeType="1"/>
            </p:cNvCxnSpPr>
            <p:nvPr/>
          </p:nvCxnSpPr>
          <p:spPr bwMode="auto">
            <a:xfrm>
              <a:off x="5868144" y="2204864"/>
              <a:ext cx="0" cy="40324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2550" name="Straight Arrow Connector 51"/>
          <p:cNvCxnSpPr>
            <a:cxnSpLocks noChangeShapeType="1"/>
          </p:cNvCxnSpPr>
          <p:nvPr/>
        </p:nvCxnSpPr>
        <p:spPr bwMode="auto">
          <a:xfrm>
            <a:off x="5867400" y="3717925"/>
            <a:ext cx="0" cy="9350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2551" name="Picture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76" b="49687"/>
          <a:stretch>
            <a:fillRect/>
          </a:stretch>
        </p:blipFill>
        <p:spPr bwMode="auto">
          <a:xfrm>
            <a:off x="3948113" y="3184525"/>
            <a:ext cx="13906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52" name="TextBox 2"/>
          <p:cNvSpPr txBox="1">
            <a:spLocks noChangeArrowheads="1"/>
          </p:cNvSpPr>
          <p:nvPr/>
        </p:nvSpPr>
        <p:spPr bwMode="auto">
          <a:xfrm>
            <a:off x="4211638" y="3841750"/>
            <a:ext cx="933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speed-up</a:t>
            </a: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/>
        </p:nvGraphicFramePr>
        <p:xfrm>
          <a:off x="7308850" y="1712913"/>
          <a:ext cx="12985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14" name="Equation" r:id="rId5" imgW="1155700" imgH="482600" progId="Equation.3">
                  <p:embed/>
                </p:oleObj>
              </mc:Choice>
              <mc:Fallback>
                <p:oleObj name="Equation" r:id="rId5" imgW="1155700" imgH="482600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850" y="1712913"/>
                        <a:ext cx="1298575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/>
        </p:nvGraphicFramePr>
        <p:xfrm>
          <a:off x="6732588" y="2349500"/>
          <a:ext cx="1909762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15" name="Equation" r:id="rId7" imgW="1638300" imgH="431800" progId="Equation.3">
                  <p:embed/>
                </p:oleObj>
              </mc:Choice>
              <mc:Fallback>
                <p:oleObj name="Equation" r:id="rId7" imgW="1638300" imgH="4318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588" y="2349500"/>
                        <a:ext cx="1909762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55" name="Object 4"/>
          <p:cNvGraphicFramePr>
            <a:graphicFrameLocks noChangeAspect="1"/>
          </p:cNvGraphicFramePr>
          <p:nvPr/>
        </p:nvGraphicFramePr>
        <p:xfrm>
          <a:off x="7451725" y="1196975"/>
          <a:ext cx="9779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16" name="Equation" r:id="rId9" imgW="977900" imgH="393700" progId="Equation.3">
                  <p:embed/>
                </p:oleObj>
              </mc:Choice>
              <mc:Fallback>
                <p:oleObj name="Equation" r:id="rId9" imgW="977900" imgH="3937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1196975"/>
                        <a:ext cx="9779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56" name="TextBox 44"/>
          <p:cNvSpPr txBox="1">
            <a:spLocks noChangeArrowheads="1"/>
          </p:cNvSpPr>
          <p:nvPr/>
        </p:nvSpPr>
        <p:spPr bwMode="auto">
          <a:xfrm>
            <a:off x="7632700" y="5040313"/>
            <a:ext cx="339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D</a:t>
            </a:r>
            <a:r>
              <a:rPr lang="en-US" sz="1400" baseline="-25000">
                <a:solidFill>
                  <a:schemeClr val="tx1"/>
                </a:solidFill>
                <a:latin typeface="Arial" charset="0"/>
                <a:cs typeface="Arial" charset="0"/>
              </a:rPr>
              <a:t>i</a:t>
            </a:r>
          </a:p>
        </p:txBody>
      </p:sp>
      <p:sp>
        <p:nvSpPr>
          <p:cNvPr id="22557" name="Title 1"/>
          <p:cNvSpPr>
            <a:spLocks noGrp="1"/>
          </p:cNvSpPr>
          <p:nvPr>
            <p:ph type="title"/>
          </p:nvPr>
        </p:nvSpPr>
        <p:spPr bwMode="auto">
          <a:xfrm>
            <a:off x="1343025" y="527050"/>
            <a:ext cx="7800975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Limited-Preemption Feasibility Analysis</a:t>
            </a:r>
          </a:p>
        </p:txBody>
      </p:sp>
      <p:sp>
        <p:nvSpPr>
          <p:cNvPr id="22558" name="Rectangle 56"/>
          <p:cNvSpPr>
            <a:spLocks noChangeArrowheads="1"/>
          </p:cNvSpPr>
          <p:nvPr/>
        </p:nvSpPr>
        <p:spPr bwMode="auto">
          <a:xfrm>
            <a:off x="2987675" y="2636838"/>
            <a:ext cx="936625" cy="43180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22559" name="Rectangle 57"/>
          <p:cNvSpPr>
            <a:spLocks noChangeArrowheads="1"/>
          </p:cNvSpPr>
          <p:nvPr/>
        </p:nvSpPr>
        <p:spPr bwMode="auto">
          <a:xfrm>
            <a:off x="3924300" y="4221163"/>
            <a:ext cx="2476500" cy="43180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22560" name="Rectangle 31"/>
          <p:cNvSpPr>
            <a:spLocks noChangeArrowheads="1"/>
          </p:cNvSpPr>
          <p:nvPr/>
        </p:nvSpPr>
        <p:spPr bwMode="auto">
          <a:xfrm>
            <a:off x="6408738" y="5805488"/>
            <a:ext cx="1152525" cy="43180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" t="1842" r="1331" b="1823"/>
          <a:stretch>
            <a:fillRect/>
          </a:stretch>
        </p:blipFill>
        <p:spPr bwMode="auto">
          <a:xfrm>
            <a:off x="1476375" y="1196975"/>
            <a:ext cx="7232650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4" name="Title 1"/>
          <p:cNvSpPr>
            <a:spLocks noGrp="1"/>
          </p:cNvSpPr>
          <p:nvPr>
            <p:ph type="title"/>
          </p:nvPr>
        </p:nvSpPr>
        <p:spPr bwMode="auto">
          <a:xfrm>
            <a:off x="1343025" y="549275"/>
            <a:ext cx="7800975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Processor Speed-up Bound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95288" y="1865313"/>
            <a:ext cx="3024187" cy="3148012"/>
            <a:chOff x="753035" y="4596508"/>
            <a:chExt cx="3026232" cy="1693911"/>
          </a:xfrm>
        </p:grpSpPr>
        <p:sp>
          <p:nvSpPr>
            <p:cNvPr id="23582" name="Oval 2"/>
            <p:cNvSpPr>
              <a:spLocks noChangeArrowheads="1"/>
            </p:cNvSpPr>
            <p:nvPr/>
          </p:nvSpPr>
          <p:spPr bwMode="auto">
            <a:xfrm>
              <a:off x="2483470" y="4596508"/>
              <a:ext cx="1295797" cy="1693911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  <p:sp>
          <p:nvSpPr>
            <p:cNvPr id="23583" name="TextBox 7"/>
            <p:cNvSpPr txBox="1">
              <a:spLocks noChangeArrowheads="1"/>
            </p:cNvSpPr>
            <p:nvPr/>
          </p:nvSpPr>
          <p:spPr bwMode="auto">
            <a:xfrm>
              <a:off x="753035" y="5244067"/>
              <a:ext cx="1724630" cy="165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400" b="1">
                  <a:solidFill>
                    <a:schemeClr val="tx1"/>
                  </a:solidFill>
                  <a:latin typeface="Arial" charset="0"/>
                  <a:cs typeface="Arial" charset="0"/>
                </a:rPr>
                <a:t>Proof in the paper</a:t>
              </a:r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3203575" y="5734050"/>
            <a:ext cx="1865313" cy="719138"/>
            <a:chOff x="1763691" y="4221085"/>
            <a:chExt cx="1853558" cy="711667"/>
          </a:xfrm>
        </p:grpSpPr>
        <p:sp>
          <p:nvSpPr>
            <p:cNvPr id="23580" name="Left Brace 11"/>
            <p:cNvSpPr>
              <a:spLocks/>
            </p:cNvSpPr>
            <p:nvPr/>
          </p:nvSpPr>
          <p:spPr bwMode="auto">
            <a:xfrm rot="-5400000">
              <a:off x="2510450" y="3474326"/>
              <a:ext cx="360040" cy="1853558"/>
            </a:xfrm>
            <a:prstGeom prst="leftBrace">
              <a:avLst>
                <a:gd name="adj1" fmla="val 8318"/>
                <a:gd name="adj2" fmla="val 50000"/>
              </a:avLst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sv-SE"/>
            </a:p>
          </p:txBody>
        </p:sp>
        <p:sp>
          <p:nvSpPr>
            <p:cNvPr id="23581" name="TextBox 12"/>
            <p:cNvSpPr txBox="1">
              <a:spLocks noChangeArrowheads="1"/>
            </p:cNvSpPr>
            <p:nvPr/>
          </p:nvSpPr>
          <p:spPr bwMode="auto">
            <a:xfrm>
              <a:off x="2521984" y="4563420"/>
              <a:ext cx="31124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 b="1">
                  <a:solidFill>
                    <a:srgbClr val="FF0000"/>
                  </a:solidFill>
                  <a:latin typeface="Georgia" charset="0"/>
                </a:rPr>
                <a:t>?</a:t>
              </a:r>
            </a:p>
          </p:txBody>
        </p:sp>
      </p:grpSp>
      <p:graphicFrame>
        <p:nvGraphicFramePr>
          <p:cNvPr id="23557" name="Object 28"/>
          <p:cNvGraphicFramePr>
            <a:graphicFrameLocks noChangeAspect="1"/>
          </p:cNvGraphicFramePr>
          <p:nvPr/>
        </p:nvGraphicFramePr>
        <p:xfrm>
          <a:off x="8316913" y="5740400"/>
          <a:ext cx="50482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63" name="Equation" r:id="rId4" imgW="444500" imgH="431800" progId="Equation.3">
                  <p:embed/>
                </p:oleObj>
              </mc:Choice>
              <mc:Fallback>
                <p:oleObj name="Equation" r:id="rId4" imgW="444500" imgH="43180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6913" y="5740400"/>
                        <a:ext cx="504825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5" name="Object 30"/>
          <p:cNvGraphicFramePr>
            <a:graphicFrameLocks noChangeAspect="1"/>
          </p:cNvGraphicFramePr>
          <p:nvPr/>
        </p:nvGraphicFramePr>
        <p:xfrm>
          <a:off x="2413000" y="2079625"/>
          <a:ext cx="719138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64" name="Equation" r:id="rId6" imgW="508000" imgH="393700" progId="Equation.3">
                  <p:embed/>
                </p:oleObj>
              </mc:Choice>
              <mc:Fallback>
                <p:oleObj name="Equation" r:id="rId6" imgW="508000" imgH="3937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3000" y="2079625"/>
                        <a:ext cx="719138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3" name="Object 46"/>
          <p:cNvGraphicFramePr>
            <a:graphicFrameLocks noChangeAspect="1"/>
          </p:cNvGraphicFramePr>
          <p:nvPr/>
        </p:nvGraphicFramePr>
        <p:xfrm>
          <a:off x="2411413" y="3284538"/>
          <a:ext cx="539750" cy="25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65" name="Equation" r:id="rId8" imgW="355600" imgH="165100" progId="Equation.3">
                  <p:embed/>
                </p:oleObj>
              </mc:Choice>
              <mc:Fallback>
                <p:oleObj name="Equation" r:id="rId8" imgW="355600" imgH="165100" progId="Equation.3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3284538"/>
                        <a:ext cx="539750" cy="250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0" name="TextBox 29"/>
          <p:cNvSpPr txBox="1">
            <a:spLocks noChangeArrowheads="1"/>
          </p:cNvSpPr>
          <p:nvPr/>
        </p:nvSpPr>
        <p:spPr bwMode="auto">
          <a:xfrm>
            <a:off x="1835150" y="1268413"/>
            <a:ext cx="13652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Speed (S)</a:t>
            </a: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4129088" y="3492500"/>
            <a:ext cx="936625" cy="2205038"/>
            <a:chOff x="4345224" y="3348000"/>
            <a:chExt cx="936000" cy="2204992"/>
          </a:xfrm>
        </p:grpSpPr>
        <p:cxnSp>
          <p:nvCxnSpPr>
            <p:cNvPr id="33" name="Straight Connector 17"/>
            <p:cNvCxnSpPr>
              <a:cxnSpLocks noChangeShapeType="1"/>
            </p:cNvCxnSpPr>
            <p:nvPr/>
          </p:nvCxnSpPr>
          <p:spPr bwMode="auto">
            <a:xfrm>
              <a:off x="5281224" y="3348000"/>
              <a:ext cx="0" cy="2195467"/>
            </a:xfrm>
            <a:prstGeom prst="lin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Straight Connector 17"/>
            <p:cNvCxnSpPr>
              <a:cxnSpLocks noChangeShapeType="1"/>
            </p:cNvCxnSpPr>
            <p:nvPr/>
          </p:nvCxnSpPr>
          <p:spPr bwMode="auto">
            <a:xfrm>
              <a:off x="4345224" y="3357525"/>
              <a:ext cx="0" cy="2195467"/>
            </a:xfrm>
            <a:prstGeom prst="lin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20501" name="Object 68"/>
          <p:cNvGraphicFramePr>
            <a:graphicFrameLocks noChangeAspect="1"/>
          </p:cNvGraphicFramePr>
          <p:nvPr/>
        </p:nvGraphicFramePr>
        <p:xfrm>
          <a:off x="2411413" y="4437063"/>
          <a:ext cx="539750" cy="25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66" name="Equation" r:id="rId10" imgW="355600" imgH="165100" progId="Equation.3">
                  <p:embed/>
                </p:oleObj>
              </mc:Choice>
              <mc:Fallback>
                <p:oleObj name="Equation" r:id="rId10" imgW="355600" imgH="165100" progId="Equation.3">
                  <p:embed/>
                  <p:pic>
                    <p:nvPicPr>
                      <p:cNvPr id="0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4437063"/>
                        <a:ext cx="539750" cy="250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3132138" y="4554538"/>
            <a:ext cx="1936750" cy="1158875"/>
            <a:chOff x="1835696" y="3410024"/>
            <a:chExt cx="1936985" cy="1159331"/>
          </a:xfrm>
        </p:grpSpPr>
        <p:cxnSp>
          <p:nvCxnSpPr>
            <p:cNvPr id="23576" name="Straight Connector 17"/>
            <p:cNvCxnSpPr>
              <a:cxnSpLocks noChangeShapeType="1"/>
            </p:cNvCxnSpPr>
            <p:nvPr/>
          </p:nvCxnSpPr>
          <p:spPr bwMode="auto">
            <a:xfrm>
              <a:off x="3772681" y="3417233"/>
              <a:ext cx="0" cy="1152122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77" name="Straight Connector 73"/>
            <p:cNvCxnSpPr>
              <a:cxnSpLocks noChangeShapeType="1"/>
            </p:cNvCxnSpPr>
            <p:nvPr/>
          </p:nvCxnSpPr>
          <p:spPr bwMode="auto">
            <a:xfrm flipH="1">
              <a:off x="1835696" y="3410024"/>
              <a:ext cx="1860574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5075238" y="4554538"/>
            <a:ext cx="3382962" cy="0"/>
          </a:xfrm>
          <a:prstGeom prst="line">
            <a:avLst/>
          </a:prstGeom>
          <a:noFill/>
          <a:ln w="19050">
            <a:solidFill>
              <a:srgbClr val="008000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3203575" y="3402013"/>
            <a:ext cx="5113338" cy="3175"/>
            <a:chOff x="3421346" y="2870094"/>
            <a:chExt cx="5112568" cy="2155"/>
          </a:xfrm>
        </p:grpSpPr>
        <p:cxnSp>
          <p:nvCxnSpPr>
            <p:cNvPr id="23574" name="Straight Connector 34"/>
            <p:cNvCxnSpPr>
              <a:cxnSpLocks noChangeShapeType="1"/>
            </p:cNvCxnSpPr>
            <p:nvPr/>
          </p:nvCxnSpPr>
          <p:spPr bwMode="auto">
            <a:xfrm>
              <a:off x="3421346" y="2872249"/>
              <a:ext cx="5112568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75" name="Straight Connector 36"/>
            <p:cNvCxnSpPr>
              <a:cxnSpLocks noChangeShapeType="1"/>
            </p:cNvCxnSpPr>
            <p:nvPr/>
          </p:nvCxnSpPr>
          <p:spPr bwMode="auto">
            <a:xfrm flipV="1">
              <a:off x="4357450" y="2870094"/>
              <a:ext cx="907064" cy="0"/>
            </a:xfrm>
            <a:prstGeom prst="line">
              <a:avLst/>
            </a:prstGeom>
            <a:noFill/>
            <a:ln w="22860">
              <a:solidFill>
                <a:srgbClr val="008000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3203575" y="2419350"/>
            <a:ext cx="5184775" cy="1588"/>
            <a:chOff x="3421346" y="2313309"/>
            <a:chExt cx="5183796" cy="1290"/>
          </a:xfrm>
        </p:grpSpPr>
        <p:cxnSp>
          <p:nvCxnSpPr>
            <p:cNvPr id="23572" name="Straight Connector 43"/>
            <p:cNvCxnSpPr>
              <a:cxnSpLocks noChangeShapeType="1"/>
            </p:cNvCxnSpPr>
            <p:nvPr/>
          </p:nvCxnSpPr>
          <p:spPr bwMode="auto">
            <a:xfrm>
              <a:off x="3492574" y="2314599"/>
              <a:ext cx="5112568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73" name="Straight Connector 44"/>
            <p:cNvCxnSpPr>
              <a:cxnSpLocks noChangeShapeType="1"/>
            </p:cNvCxnSpPr>
            <p:nvPr/>
          </p:nvCxnSpPr>
          <p:spPr bwMode="auto">
            <a:xfrm>
              <a:off x="3421346" y="2313309"/>
              <a:ext cx="936104" cy="1290"/>
            </a:xfrm>
            <a:prstGeom prst="line">
              <a:avLst/>
            </a:prstGeom>
            <a:noFill/>
            <a:ln w="22860">
              <a:solidFill>
                <a:srgbClr val="008000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39" name="Straight Connector 17"/>
          <p:cNvCxnSpPr>
            <a:cxnSpLocks noChangeShapeType="1"/>
          </p:cNvCxnSpPr>
          <p:nvPr/>
        </p:nvCxnSpPr>
        <p:spPr bwMode="auto">
          <a:xfrm>
            <a:off x="4129088" y="2420938"/>
            <a:ext cx="0" cy="3240087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3348038" y="6165850"/>
            <a:ext cx="2414587" cy="611188"/>
            <a:chOff x="2513037" y="6130181"/>
            <a:chExt cx="2413992" cy="611187"/>
          </a:xfrm>
        </p:grpSpPr>
        <p:graphicFrame>
          <p:nvGraphicFramePr>
            <p:cNvPr id="23570" name="Object 69"/>
            <p:cNvGraphicFramePr>
              <a:graphicFrameLocks noChangeAspect="1"/>
            </p:cNvGraphicFramePr>
            <p:nvPr/>
          </p:nvGraphicFramePr>
          <p:xfrm>
            <a:off x="4241229" y="6130181"/>
            <a:ext cx="685800" cy="611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267" name="Equation" r:id="rId12" imgW="482600" imgH="431800" progId="Equation.3">
                    <p:embed/>
                  </p:oleObj>
                </mc:Choice>
                <mc:Fallback>
                  <p:oleObj name="Equation" r:id="rId12" imgW="482600" imgH="431800" progId="Equation.3">
                    <p:embed/>
                    <p:pic>
                      <p:nvPicPr>
                        <p:cNvPr id="0" name="Object 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41229" y="6130181"/>
                          <a:ext cx="685800" cy="6111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71" name="TextBox 4"/>
            <p:cNvSpPr txBox="1">
              <a:spLocks noChangeArrowheads="1"/>
            </p:cNvSpPr>
            <p:nvPr/>
          </p:nvSpPr>
          <p:spPr bwMode="auto">
            <a:xfrm>
              <a:off x="2513037" y="6238155"/>
              <a:ext cx="187220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tx1"/>
                  </a:solidFill>
                  <a:latin typeface="Arial" charset="0"/>
                  <a:cs typeface="Arial" charset="0"/>
                </a:rPr>
                <a:t>The </a:t>
              </a:r>
              <a:r>
                <a:rPr lang="en-US" sz="1800">
                  <a:solidFill>
                    <a:srgbClr val="0000FF"/>
                  </a:solidFill>
                  <a:latin typeface="Arial" charset="0"/>
                  <a:cs typeface="Arial" charset="0"/>
                </a:rPr>
                <a:t>maximum</a:t>
              </a:r>
              <a:r>
                <a:rPr lang="en-US" sz="1800">
                  <a:solidFill>
                    <a:schemeClr val="tx1"/>
                  </a:solidFill>
                  <a:latin typeface="Arial" charset="0"/>
                  <a:cs typeface="Arial" charset="0"/>
                </a:rPr>
                <a:t> S</a:t>
              </a:r>
            </a:p>
          </p:txBody>
        </p:sp>
      </p:grpSp>
      <p:graphicFrame>
        <p:nvGraphicFramePr>
          <p:cNvPr id="23569" name="Object 7"/>
          <p:cNvGraphicFramePr>
            <a:graphicFrameLocks noChangeAspect="1"/>
          </p:cNvGraphicFramePr>
          <p:nvPr/>
        </p:nvGraphicFramePr>
        <p:xfrm>
          <a:off x="4284663" y="1196975"/>
          <a:ext cx="431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68" name="Equation" r:id="rId14" imgW="431800" imgH="419100" progId="Equation.3">
                  <p:embed/>
                </p:oleObj>
              </mc:Choice>
              <mc:Fallback>
                <p:oleObj name="Equation" r:id="rId14" imgW="431800" imgH="4191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1196975"/>
                        <a:ext cx="4318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Oval 1"/>
          <p:cNvSpPr>
            <a:spLocks noChangeArrowheads="1"/>
          </p:cNvSpPr>
          <p:nvPr/>
        </p:nvSpPr>
        <p:spPr bwMode="auto">
          <a:xfrm>
            <a:off x="2374900" y="1989138"/>
            <a:ext cx="3311525" cy="576262"/>
          </a:xfrm>
          <a:prstGeom prst="ellipse">
            <a:avLst/>
          </a:prstGeom>
          <a:solidFill>
            <a:srgbClr val="B782EB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grpSp>
        <p:nvGrpSpPr>
          <p:cNvPr id="35874" name="Group 35869"/>
          <p:cNvGrpSpPr>
            <a:grpSpLocks/>
          </p:cNvGrpSpPr>
          <p:nvPr/>
        </p:nvGrpSpPr>
        <p:grpSpPr bwMode="auto">
          <a:xfrm>
            <a:off x="4030663" y="2133600"/>
            <a:ext cx="2300287" cy="307975"/>
            <a:chOff x="2339752" y="1916832"/>
            <a:chExt cx="2300739" cy="307777"/>
          </a:xfrm>
        </p:grpSpPr>
        <p:cxnSp>
          <p:nvCxnSpPr>
            <p:cNvPr id="24615" name="Straight Arrow Connector 71"/>
            <p:cNvCxnSpPr>
              <a:cxnSpLocks noChangeShapeType="1"/>
            </p:cNvCxnSpPr>
            <p:nvPr/>
          </p:nvCxnSpPr>
          <p:spPr bwMode="auto">
            <a:xfrm>
              <a:off x="2339752" y="2060848"/>
              <a:ext cx="2016224" cy="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16" name="TextBox 73"/>
            <p:cNvSpPr txBox="1">
              <a:spLocks noChangeArrowheads="1"/>
            </p:cNvSpPr>
            <p:nvPr/>
          </p:nvSpPr>
          <p:spPr bwMode="auto">
            <a:xfrm>
              <a:off x="4355976" y="1916832"/>
              <a:ext cx="28451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algn="dist" eaLnBrk="1" hangingPunct="1"/>
              <a:r>
                <a:rPr lang="en-US" sz="1400">
                  <a:solidFill>
                    <a:srgbClr val="000000"/>
                  </a:solidFill>
                  <a:latin typeface="Arial" charset="0"/>
                  <a:cs typeface="Arial" charset="0"/>
                </a:rPr>
                <a:t>1</a:t>
              </a:r>
              <a:endParaRPr lang="en-US" sz="1400" baseline="-250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094038" y="4365625"/>
            <a:ext cx="3902075" cy="307975"/>
            <a:chOff x="1403350" y="4489450"/>
            <a:chExt cx="3902075" cy="307975"/>
          </a:xfrm>
        </p:grpSpPr>
        <p:sp>
          <p:nvSpPr>
            <p:cNvPr id="28" name="Oval 27"/>
            <p:cNvSpPr/>
            <p:nvPr/>
          </p:nvSpPr>
          <p:spPr bwMode="auto">
            <a:xfrm>
              <a:off x="1403350" y="4489450"/>
              <a:ext cx="1800225" cy="28733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3200" dirty="0" err="1">
                <a:latin typeface="Georgia"/>
                <a:ea typeface="ヒラギノ角ゴ ProN W3" charset="-128"/>
                <a:cs typeface="Georgia"/>
              </a:endParaRPr>
            </a:p>
          </p:txBody>
        </p:sp>
        <p:grpSp>
          <p:nvGrpSpPr>
            <p:cNvPr id="24612" name="Group 35868"/>
            <p:cNvGrpSpPr>
              <a:grpSpLocks/>
            </p:cNvGrpSpPr>
            <p:nvPr/>
          </p:nvGrpSpPr>
          <p:grpSpPr bwMode="auto">
            <a:xfrm>
              <a:off x="2339975" y="4489450"/>
              <a:ext cx="2965450" cy="307975"/>
              <a:chOff x="2339752" y="4149080"/>
              <a:chExt cx="2965760" cy="307777"/>
            </a:xfrm>
          </p:grpSpPr>
          <p:cxnSp>
            <p:nvCxnSpPr>
              <p:cNvPr id="24613" name="Straight Arrow Connector 35864"/>
              <p:cNvCxnSpPr>
                <a:cxnSpLocks noChangeShapeType="1"/>
              </p:cNvCxnSpPr>
              <p:nvPr/>
            </p:nvCxnSpPr>
            <p:spPr bwMode="auto">
              <a:xfrm>
                <a:off x="2339752" y="4293096"/>
                <a:ext cx="2016224" cy="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4614" name="TextBox 74"/>
              <p:cNvSpPr txBox="1">
                <a:spLocks noChangeArrowheads="1"/>
              </p:cNvSpPr>
              <p:nvPr/>
            </p:nvSpPr>
            <p:spPr bwMode="auto">
              <a:xfrm>
                <a:off x="4292829" y="4149080"/>
                <a:ext cx="101268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algn="dist" eaLnBrk="1" hangingPunct="1"/>
                <a:r>
                  <a:rPr 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4C</a:t>
                </a:r>
                <a:r>
                  <a:rPr lang="en-US" sz="1400" baseline="-2500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max</a:t>
                </a:r>
                <a:r>
                  <a:rPr 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/D</a:t>
                </a:r>
                <a:r>
                  <a:rPr lang="en-US" sz="1400" baseline="-2500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min</a:t>
                </a:r>
              </a:p>
            </p:txBody>
          </p:sp>
        </p:grp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733675" y="3141663"/>
            <a:ext cx="4006850" cy="360362"/>
            <a:chOff x="1042988" y="3265488"/>
            <a:chExt cx="4006850" cy="360362"/>
          </a:xfrm>
        </p:grpSpPr>
        <p:sp>
          <p:nvSpPr>
            <p:cNvPr id="50" name="Oval 49"/>
            <p:cNvSpPr/>
            <p:nvPr/>
          </p:nvSpPr>
          <p:spPr bwMode="auto">
            <a:xfrm>
              <a:off x="1042988" y="3265488"/>
              <a:ext cx="2555875" cy="360362"/>
            </a:xfrm>
            <a:prstGeom prst="ellipse">
              <a:avLst/>
            </a:prstGeom>
            <a:solidFill>
              <a:schemeClr val="bg2">
                <a:lumMod val="60000"/>
                <a:lumOff val="4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3200" dirty="0" err="1">
                <a:latin typeface="Georgia"/>
                <a:ea typeface="ヒラギノ角ゴ ProN W3" charset="-128"/>
                <a:cs typeface="Georgia"/>
              </a:endParaRPr>
            </a:p>
          </p:txBody>
        </p:sp>
        <p:grpSp>
          <p:nvGrpSpPr>
            <p:cNvPr id="24608" name="Group 35867"/>
            <p:cNvGrpSpPr>
              <a:grpSpLocks/>
            </p:cNvGrpSpPr>
            <p:nvPr/>
          </p:nvGrpSpPr>
          <p:grpSpPr bwMode="auto">
            <a:xfrm>
              <a:off x="2339975" y="3265488"/>
              <a:ext cx="2709863" cy="307975"/>
              <a:chOff x="2339752" y="3573016"/>
              <a:chExt cx="2709840" cy="307777"/>
            </a:xfrm>
          </p:grpSpPr>
          <p:cxnSp>
            <p:nvCxnSpPr>
              <p:cNvPr id="24609" name="Straight Arrow Connector 70"/>
              <p:cNvCxnSpPr>
                <a:cxnSpLocks noChangeShapeType="1"/>
              </p:cNvCxnSpPr>
              <p:nvPr/>
            </p:nvCxnSpPr>
            <p:spPr bwMode="auto">
              <a:xfrm>
                <a:off x="2339752" y="3754784"/>
                <a:ext cx="2016224" cy="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4610" name="TextBox 72"/>
              <p:cNvSpPr txBox="1">
                <a:spLocks noChangeArrowheads="1"/>
              </p:cNvSpPr>
              <p:nvPr/>
            </p:nvSpPr>
            <p:spPr bwMode="auto">
              <a:xfrm>
                <a:off x="4292830" y="3573016"/>
                <a:ext cx="75676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algn="dist" eaLnBrk="1" hangingPunct="1"/>
                <a:r>
                  <a:rPr lang="en-US" sz="1400">
                    <a:solidFill>
                      <a:srgbClr val="0000FF"/>
                    </a:solidFill>
                    <a:latin typeface="Arial" charset="0"/>
                    <a:cs typeface="Arial" charset="0"/>
                  </a:rPr>
                  <a:t>4L/D</a:t>
                </a:r>
                <a:r>
                  <a:rPr lang="en-US" sz="1400" baseline="-25000">
                    <a:solidFill>
                      <a:srgbClr val="0000FF"/>
                    </a:solidFill>
                    <a:latin typeface="Arial" charset="0"/>
                    <a:cs typeface="Arial" charset="0"/>
                  </a:rPr>
                  <a:t>min</a:t>
                </a:r>
              </a:p>
            </p:txBody>
          </p:sp>
        </p:grpSp>
      </p:grpSp>
      <p:sp>
        <p:nvSpPr>
          <p:cNvPr id="24581" name="Title 1"/>
          <p:cNvSpPr>
            <a:spLocks noGrp="1"/>
          </p:cNvSpPr>
          <p:nvPr>
            <p:ph type="title"/>
          </p:nvPr>
        </p:nvSpPr>
        <p:spPr bwMode="auto">
          <a:xfrm>
            <a:off x="1343025" y="549275"/>
            <a:ext cx="7621588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Preemption Behavior vs. Processor Speed</a:t>
            </a:r>
          </a:p>
        </p:txBody>
      </p:sp>
      <p:cxnSp>
        <p:nvCxnSpPr>
          <p:cNvPr id="2" name="Straight Connector 3"/>
          <p:cNvCxnSpPr>
            <a:cxnSpLocks noChangeShapeType="1"/>
            <a:stCxn id="14337" idx="2"/>
            <a:endCxn id="28" idx="2"/>
          </p:cNvCxnSpPr>
          <p:nvPr/>
        </p:nvCxnSpPr>
        <p:spPr bwMode="auto">
          <a:xfrm>
            <a:off x="2374900" y="2278063"/>
            <a:ext cx="719138" cy="2232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41" name="Straight Connector 6"/>
          <p:cNvCxnSpPr>
            <a:cxnSpLocks noChangeShapeType="1"/>
            <a:stCxn id="14337" idx="6"/>
            <a:endCxn id="28" idx="6"/>
          </p:cNvCxnSpPr>
          <p:nvPr/>
        </p:nvCxnSpPr>
        <p:spPr bwMode="auto">
          <a:xfrm flipH="1">
            <a:off x="4894263" y="2278063"/>
            <a:ext cx="792162" cy="2232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52" name="Straight Connector 35852"/>
          <p:cNvCxnSpPr>
            <a:cxnSpLocks noChangeShapeType="1"/>
          </p:cNvCxnSpPr>
          <p:nvPr/>
        </p:nvCxnSpPr>
        <p:spPr bwMode="auto">
          <a:xfrm flipH="1">
            <a:off x="4030663" y="2278063"/>
            <a:ext cx="0" cy="1044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Connector 17"/>
          <p:cNvCxnSpPr>
            <a:cxnSpLocks noChangeShapeType="1"/>
          </p:cNvCxnSpPr>
          <p:nvPr/>
        </p:nvCxnSpPr>
        <p:spPr bwMode="auto">
          <a:xfrm>
            <a:off x="4030663" y="3305175"/>
            <a:ext cx="0" cy="1206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838950" y="3070225"/>
            <a:ext cx="22701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0000FF"/>
                </a:solidFill>
                <a:latin typeface="Arial" charset="0"/>
                <a:cs typeface="Arial" charset="0"/>
              </a:rPr>
              <a:t>All</a:t>
            </a:r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 feasible task sets are </a:t>
            </a:r>
            <a:r>
              <a:rPr lang="en-US" sz="1200">
                <a:solidFill>
                  <a:srgbClr val="0000FF"/>
                </a:solidFill>
                <a:latin typeface="Arial" charset="0"/>
                <a:cs typeface="Arial" charset="0"/>
              </a:rPr>
              <a:t>guaranteed</a:t>
            </a:r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 a </a:t>
            </a:r>
            <a:r>
              <a:rPr lang="en-US" sz="1200">
                <a:solidFill>
                  <a:schemeClr val="tx2"/>
                </a:solidFill>
                <a:latin typeface="Arial" charset="0"/>
                <a:cs typeface="Arial" charset="0"/>
              </a:rPr>
              <a:t>non-preemptive execution </a:t>
            </a:r>
            <a:r>
              <a:rPr lang="en-US" sz="1200">
                <a:solidFill>
                  <a:srgbClr val="0000FF"/>
                </a:solidFill>
                <a:latin typeface="Arial" charset="0"/>
                <a:cs typeface="Arial" charset="0"/>
              </a:rPr>
              <a:t>for L </a:t>
            </a:r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units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6983413" y="4221163"/>
            <a:ext cx="21605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0000FF"/>
                </a:solidFill>
                <a:latin typeface="Arial" charset="0"/>
                <a:cs typeface="Arial" charset="0"/>
              </a:rPr>
              <a:t>All</a:t>
            </a:r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 feasible task sets are </a:t>
            </a:r>
            <a:r>
              <a:rPr lang="en-US" sz="1200">
                <a:solidFill>
                  <a:srgbClr val="0000FF"/>
                </a:solidFill>
                <a:latin typeface="Arial" charset="0"/>
                <a:cs typeface="Arial" charset="0"/>
              </a:rPr>
              <a:t>guaranteed</a:t>
            </a:r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 a </a:t>
            </a:r>
            <a:r>
              <a:rPr lang="en-US" sz="1200">
                <a:solidFill>
                  <a:srgbClr val="0000FF"/>
                </a:solidFill>
                <a:latin typeface="Arial" charset="0"/>
                <a:cs typeface="Arial" charset="0"/>
              </a:rPr>
              <a:t>fully </a:t>
            </a:r>
          </a:p>
          <a:p>
            <a:pPr eaLnBrk="1" hangingPunct="1"/>
            <a:r>
              <a:rPr lang="en-US" sz="1200">
                <a:solidFill>
                  <a:srgbClr val="0000FF"/>
                </a:solidFill>
                <a:latin typeface="Arial" charset="0"/>
                <a:cs typeface="Arial" charset="0"/>
              </a:rPr>
              <a:t>non-preemptive </a:t>
            </a:r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schedule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952500" y="1916113"/>
            <a:ext cx="919163" cy="2751137"/>
            <a:chOff x="412526" y="2348265"/>
            <a:chExt cx="918841" cy="2749999"/>
          </a:xfrm>
        </p:grpSpPr>
        <p:cxnSp>
          <p:nvCxnSpPr>
            <p:cNvPr id="24603" name="Straight Arrow Connector 2"/>
            <p:cNvCxnSpPr>
              <a:cxnSpLocks noChangeShapeType="1"/>
            </p:cNvCxnSpPr>
            <p:nvPr/>
          </p:nvCxnSpPr>
          <p:spPr bwMode="auto">
            <a:xfrm>
              <a:off x="1319213" y="2348265"/>
              <a:ext cx="0" cy="2749999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04" name="TextBox 4"/>
            <p:cNvSpPr txBox="1">
              <a:spLocks noChangeArrowheads="1"/>
            </p:cNvSpPr>
            <p:nvPr/>
          </p:nvSpPr>
          <p:spPr bwMode="auto">
            <a:xfrm>
              <a:off x="539552" y="2354850"/>
              <a:ext cx="65274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sv-SE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Slower</a:t>
              </a:r>
            </a:p>
          </p:txBody>
        </p:sp>
        <p:sp>
          <p:nvSpPr>
            <p:cNvPr id="24605" name="TextBox 36"/>
            <p:cNvSpPr txBox="1">
              <a:spLocks noChangeArrowheads="1"/>
            </p:cNvSpPr>
            <p:nvPr/>
          </p:nvSpPr>
          <p:spPr bwMode="auto">
            <a:xfrm>
              <a:off x="412526" y="3363525"/>
              <a:ext cx="91884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algn="ctr" eaLnBrk="1" hangingPunct="1"/>
              <a:r>
                <a:rPr lang="sv-SE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Processor </a:t>
              </a:r>
            </a:p>
            <a:p>
              <a:pPr algn="ctr" eaLnBrk="1" hangingPunct="1"/>
              <a:r>
                <a:rPr lang="sv-SE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Speed</a:t>
              </a:r>
            </a:p>
          </p:txBody>
        </p:sp>
        <p:sp>
          <p:nvSpPr>
            <p:cNvPr id="24606" name="TextBox 37"/>
            <p:cNvSpPr txBox="1">
              <a:spLocks noChangeArrowheads="1"/>
            </p:cNvSpPr>
            <p:nvPr/>
          </p:nvSpPr>
          <p:spPr bwMode="auto">
            <a:xfrm>
              <a:off x="585971" y="4592161"/>
              <a:ext cx="620566" cy="276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algn="ctr" eaLnBrk="1" hangingPunct="1"/>
              <a:r>
                <a:rPr lang="sv-SE" sz="1200">
                  <a:solidFill>
                    <a:srgbClr val="000000"/>
                  </a:solidFill>
                  <a:latin typeface="Arial" charset="0"/>
                  <a:cs typeface="Arial" charset="0"/>
                </a:rPr>
                <a:t>Faster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3060700" y="2132013"/>
            <a:ext cx="3240088" cy="2160587"/>
            <a:chOff x="1907754" y="2132211"/>
            <a:chExt cx="3240087" cy="2160588"/>
          </a:xfrm>
        </p:grpSpPr>
        <p:sp>
          <p:nvSpPr>
            <p:cNvPr id="24600" name="Oval 37"/>
            <p:cNvSpPr>
              <a:spLocks noChangeArrowheads="1"/>
            </p:cNvSpPr>
            <p:nvPr/>
          </p:nvSpPr>
          <p:spPr bwMode="auto">
            <a:xfrm>
              <a:off x="1907754" y="2132211"/>
              <a:ext cx="3240087" cy="2160588"/>
            </a:xfrm>
            <a:prstGeom prst="ellipse">
              <a:avLst/>
            </a:prstGeom>
            <a:solidFill>
              <a:srgbClr val="C68FF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sv-SE" sz="3200">
                <a:latin typeface="Arial" charset="0"/>
                <a:cs typeface="Arial" charset="0"/>
              </a:endParaRPr>
            </a:p>
          </p:txBody>
        </p:sp>
        <p:sp>
          <p:nvSpPr>
            <p:cNvPr id="41" name="Oval 3"/>
            <p:cNvSpPr>
              <a:spLocks noChangeArrowheads="1"/>
            </p:cNvSpPr>
            <p:nvPr/>
          </p:nvSpPr>
          <p:spPr bwMode="auto">
            <a:xfrm>
              <a:off x="2410992" y="2490986"/>
              <a:ext cx="2160586" cy="143986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sv-SE" sz="3200" dirty="0">
                <a:latin typeface="Arial"/>
                <a:cs typeface="Arial"/>
              </a:endParaRPr>
            </a:p>
          </p:txBody>
        </p:sp>
        <p:sp>
          <p:nvSpPr>
            <p:cNvPr id="42" name="Oval 3"/>
            <p:cNvSpPr>
              <a:spLocks noChangeArrowheads="1"/>
            </p:cNvSpPr>
            <p:nvPr/>
          </p:nvSpPr>
          <p:spPr bwMode="auto">
            <a:xfrm>
              <a:off x="2915817" y="2852936"/>
              <a:ext cx="1079500" cy="71913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sv-SE" sz="3200" dirty="0">
                <a:latin typeface="Arial"/>
                <a:cs typeface="Arial"/>
              </a:endParaRPr>
            </a:p>
          </p:txBody>
        </p:sp>
      </p:grpSp>
      <p:grpSp>
        <p:nvGrpSpPr>
          <p:cNvPr id="24590" name="Group 42"/>
          <p:cNvGrpSpPr>
            <a:grpSpLocks/>
          </p:cNvGrpSpPr>
          <p:nvPr/>
        </p:nvGrpSpPr>
        <p:grpSpPr bwMode="auto">
          <a:xfrm>
            <a:off x="468313" y="6165850"/>
            <a:ext cx="2195512" cy="400050"/>
            <a:chOff x="6405231" y="2955656"/>
            <a:chExt cx="1933428" cy="402355"/>
          </a:xfrm>
        </p:grpSpPr>
        <p:sp>
          <p:nvSpPr>
            <p:cNvPr id="24598" name="Rectangle 4"/>
            <p:cNvSpPr>
              <a:spLocks noChangeArrowheads="1"/>
            </p:cNvSpPr>
            <p:nvPr/>
          </p:nvSpPr>
          <p:spPr bwMode="auto">
            <a:xfrm>
              <a:off x="6405231" y="2962526"/>
              <a:ext cx="253527" cy="288807"/>
            </a:xfrm>
            <a:prstGeom prst="rect">
              <a:avLst/>
            </a:prstGeom>
            <a:solidFill>
              <a:srgbClr val="B782EB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sv-SE" sz="1000">
                <a:latin typeface="Arial" charset="0"/>
                <a:cs typeface="Arial" charset="0"/>
              </a:endParaRPr>
            </a:p>
          </p:txBody>
        </p:sp>
        <p:sp>
          <p:nvSpPr>
            <p:cNvPr id="24599" name="TextBox 8"/>
            <p:cNvSpPr txBox="1">
              <a:spLocks noChangeArrowheads="1"/>
            </p:cNvSpPr>
            <p:nvPr/>
          </p:nvSpPr>
          <p:spPr bwMode="auto">
            <a:xfrm>
              <a:off x="6785138" y="2955656"/>
              <a:ext cx="1553521" cy="402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000">
                  <a:solidFill>
                    <a:schemeClr val="tx1"/>
                  </a:solidFill>
                  <a:latin typeface="Arial" charset="0"/>
                  <a:cs typeface="Arial" charset="0"/>
                </a:rPr>
                <a:t>Set of uniprocessor feasible task sets</a:t>
              </a:r>
            </a:p>
          </p:txBody>
        </p:sp>
      </p:grpSp>
      <p:grpSp>
        <p:nvGrpSpPr>
          <p:cNvPr id="24591" name="Group 46"/>
          <p:cNvGrpSpPr>
            <a:grpSpLocks/>
          </p:cNvGrpSpPr>
          <p:nvPr/>
        </p:nvGrpSpPr>
        <p:grpSpPr bwMode="auto">
          <a:xfrm>
            <a:off x="6659563" y="6165850"/>
            <a:ext cx="2268537" cy="554038"/>
            <a:chOff x="5995640" y="4482074"/>
            <a:chExt cx="2004783" cy="555698"/>
          </a:xfrm>
        </p:grpSpPr>
        <p:sp>
          <p:nvSpPr>
            <p:cNvPr id="48" name="Rectangle 47"/>
            <p:cNvSpPr/>
            <p:nvPr/>
          </p:nvSpPr>
          <p:spPr bwMode="auto">
            <a:xfrm>
              <a:off x="5995640" y="4512327"/>
              <a:ext cx="238498" cy="28819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1000" dirty="0" err="1">
                <a:latin typeface="Arial"/>
                <a:ea typeface="ヒラギノ角ゴ ProN W3" charset="-128"/>
                <a:cs typeface="Arial"/>
              </a:endParaRPr>
            </a:p>
          </p:txBody>
        </p:sp>
        <p:sp>
          <p:nvSpPr>
            <p:cNvPr id="24597" name="TextBox 42"/>
            <p:cNvSpPr txBox="1">
              <a:spLocks noChangeArrowheads="1"/>
            </p:cNvSpPr>
            <p:nvPr/>
          </p:nvSpPr>
          <p:spPr bwMode="auto">
            <a:xfrm>
              <a:off x="6384696" y="4482074"/>
              <a:ext cx="1615727" cy="55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000">
                  <a:solidFill>
                    <a:schemeClr val="tx1"/>
                  </a:solidFill>
                  <a:latin typeface="Arial" charset="0"/>
                  <a:cs typeface="Arial" charset="0"/>
                </a:rPr>
                <a:t>Set of non-idling non-preemptive feasible task sets on a uniprocessor</a:t>
              </a:r>
            </a:p>
          </p:txBody>
        </p:sp>
      </p:grpSp>
      <p:grpSp>
        <p:nvGrpSpPr>
          <p:cNvPr id="24592" name="Group 50"/>
          <p:cNvGrpSpPr>
            <a:grpSpLocks/>
          </p:cNvGrpSpPr>
          <p:nvPr/>
        </p:nvGrpSpPr>
        <p:grpSpPr bwMode="auto">
          <a:xfrm>
            <a:off x="3851275" y="6165850"/>
            <a:ext cx="2197100" cy="400050"/>
            <a:chOff x="6405231" y="2955656"/>
            <a:chExt cx="1933428" cy="399341"/>
          </a:xfrm>
        </p:grpSpPr>
        <p:sp>
          <p:nvSpPr>
            <p:cNvPr id="52" name="Rectangle 4"/>
            <p:cNvSpPr>
              <a:spLocks noChangeArrowheads="1"/>
            </p:cNvSpPr>
            <p:nvPr/>
          </p:nvSpPr>
          <p:spPr bwMode="auto">
            <a:xfrm>
              <a:off x="6405231" y="2961995"/>
              <a:ext cx="252855" cy="28999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sv-SE" sz="1000">
                <a:latin typeface="Arial"/>
                <a:cs typeface="Arial"/>
              </a:endParaRPr>
            </a:p>
          </p:txBody>
        </p:sp>
        <p:sp>
          <p:nvSpPr>
            <p:cNvPr id="24595" name="TextBox 8"/>
            <p:cNvSpPr txBox="1">
              <a:spLocks noChangeArrowheads="1"/>
            </p:cNvSpPr>
            <p:nvPr/>
          </p:nvSpPr>
          <p:spPr bwMode="auto">
            <a:xfrm>
              <a:off x="6785138" y="2955656"/>
              <a:ext cx="1553521" cy="399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000">
                  <a:solidFill>
                    <a:schemeClr val="tx1"/>
                  </a:solidFill>
                  <a:latin typeface="Arial" charset="0"/>
                  <a:cs typeface="Arial" charset="0"/>
                </a:rPr>
                <a:t>Set of limited-preemption feasible task sets</a:t>
              </a:r>
            </a:p>
          </p:txBody>
        </p:sp>
      </p:grpSp>
      <p:sp>
        <p:nvSpPr>
          <p:cNvPr id="43" name="Title 1"/>
          <p:cNvSpPr txBox="1">
            <a:spLocks/>
          </p:cNvSpPr>
          <p:nvPr/>
        </p:nvSpPr>
        <p:spPr bwMode="auto">
          <a:xfrm>
            <a:off x="2195513" y="5084763"/>
            <a:ext cx="3384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83" tIns="32142" rIns="64283" bIns="32142" anchor="ctr"/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>
              <a:lnSpc>
                <a:spcPct val="90000"/>
              </a:lnSpc>
              <a:spcAft>
                <a:spcPts val="1200"/>
              </a:spcAft>
            </a:pPr>
            <a:r>
              <a:rPr lang="en-US" sz="1800" b="1">
                <a:solidFill>
                  <a:schemeClr val="tx1"/>
                </a:solidFill>
                <a:latin typeface="Arial" charset="0"/>
                <a:cs typeface="Arial" charset="0"/>
              </a:rPr>
              <a:t>Feasibility Bucket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 animBg="1"/>
      <p:bldP spid="12" grpId="0"/>
      <p:bldP spid="45" grpId="0"/>
      <p:bldP spid="4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20"/>
          <p:cNvSpPr>
            <a:spLocks noChangeArrowheads="1"/>
          </p:cNvSpPr>
          <p:nvPr/>
        </p:nvSpPr>
        <p:spPr bwMode="auto">
          <a:xfrm>
            <a:off x="2822575" y="3997325"/>
            <a:ext cx="288925" cy="287338"/>
          </a:xfrm>
          <a:prstGeom prst="rect">
            <a:avLst/>
          </a:prstGeom>
          <a:solidFill>
            <a:srgbClr val="BBB73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85" name="Rectangle 20"/>
          <p:cNvSpPr>
            <a:spLocks noChangeArrowheads="1"/>
          </p:cNvSpPr>
          <p:nvPr/>
        </p:nvSpPr>
        <p:spPr bwMode="auto">
          <a:xfrm>
            <a:off x="4262438" y="6399213"/>
            <a:ext cx="179387" cy="288925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93" name="Rectangle 40"/>
          <p:cNvSpPr>
            <a:spLocks noChangeArrowheads="1"/>
          </p:cNvSpPr>
          <p:nvPr/>
        </p:nvSpPr>
        <p:spPr bwMode="auto">
          <a:xfrm>
            <a:off x="7032625" y="4057650"/>
            <a:ext cx="431800" cy="288925"/>
          </a:xfrm>
          <a:prstGeom prst="rect">
            <a:avLst/>
          </a:prstGeom>
          <a:solidFill>
            <a:srgbClr val="BBB73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25604" name="Title 1"/>
          <p:cNvSpPr>
            <a:spLocks noGrp="1"/>
          </p:cNvSpPr>
          <p:nvPr>
            <p:ph type="title"/>
          </p:nvPr>
        </p:nvSpPr>
        <p:spPr bwMode="auto">
          <a:xfrm>
            <a:off x="1343025" y="549275"/>
            <a:ext cx="7531100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Scheduler Specific Overheads</a:t>
            </a:r>
          </a:p>
        </p:txBody>
      </p:sp>
      <p:sp>
        <p:nvSpPr>
          <p:cNvPr id="4" name="Text Placeholder 2"/>
          <p:cNvSpPr txBox="1">
            <a:spLocks/>
          </p:cNvSpPr>
          <p:nvPr/>
        </p:nvSpPr>
        <p:spPr bwMode="auto">
          <a:xfrm>
            <a:off x="5003800" y="1341438"/>
            <a:ext cx="37433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39713" indent="-239713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600" b="1">
                <a:solidFill>
                  <a:schemeClr val="tx1"/>
                </a:solidFill>
                <a:latin typeface="Arial" charset="0"/>
                <a:cs typeface="Arial" charset="0"/>
              </a:rPr>
              <a:t>Non-preemptive Scheduling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4932363" y="1701800"/>
            <a:ext cx="41036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39713" indent="-239713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marL="285750" indent="-285750" eaLnBrk="1" hangingPunct="1">
              <a:buFont typeface="Wingdings" charset="0"/>
              <a:buChar char="J"/>
              <a:defRPr/>
            </a:pPr>
            <a:r>
              <a:rPr lang="en-US" sz="16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Low 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runtime </a:t>
            </a:r>
            <a:r>
              <a:rPr lang="en-US" sz="16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overhead: zero preemption costs</a:t>
            </a:r>
            <a:endParaRPr lang="en-US" sz="16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Clr>
                <a:srgbClr val="0000FF"/>
              </a:buClr>
              <a:defRPr/>
            </a:pPr>
            <a:r>
              <a:rPr lang="en-US" sz="1600" dirty="0">
                <a:solidFill>
                  <a:srgbClr val="0000FF"/>
                </a:solidFill>
                <a:latin typeface="Arial" charset="0"/>
                <a:cs typeface="Arial" charset="0"/>
                <a:sym typeface="Wingdings" pitchFamily="2" charset="2"/>
              </a:rPr>
              <a:t>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  <a:sym typeface="Wingdings" pitchFamily="2" charset="2"/>
              </a:rPr>
              <a:t>  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Mutual exclusion </a:t>
            </a:r>
            <a:r>
              <a:rPr lang="en-US" sz="1600" dirty="0">
                <a:solidFill>
                  <a:srgbClr val="0000FF"/>
                </a:solidFill>
                <a:latin typeface="Arial" charset="0"/>
                <a:cs typeface="Arial" charset="0"/>
              </a:rPr>
              <a:t>by </a:t>
            </a:r>
            <a:r>
              <a:rPr lang="en-US" sz="16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construction</a:t>
            </a:r>
            <a:endParaRPr lang="en-US" sz="1600" dirty="0">
              <a:solidFill>
                <a:srgbClr val="0000FF"/>
              </a:solidFill>
              <a:latin typeface="Arial" charset="0"/>
              <a:cs typeface="Arial" charset="0"/>
            </a:endParaRPr>
          </a:p>
          <a:p>
            <a:pPr marL="285750" indent="-285750" eaLnBrk="1" hangingPunct="1">
              <a:buClr>
                <a:srgbClr val="008000"/>
              </a:buClr>
              <a:buFont typeface="Wingdings" charset="0"/>
              <a:buChar char="L"/>
              <a:defRPr/>
            </a:pPr>
            <a:r>
              <a:rPr lang="en-US" sz="1600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Increased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blocking:</a:t>
            </a:r>
            <a:r>
              <a:rPr lang="en-US" sz="1600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 low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utilization</a:t>
            </a:r>
            <a:endParaRPr lang="en-US" sz="16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Text Placeholder 4"/>
          <p:cNvSpPr txBox="1">
            <a:spLocks/>
          </p:cNvSpPr>
          <p:nvPr/>
        </p:nvSpPr>
        <p:spPr bwMode="auto">
          <a:xfrm>
            <a:off x="704850" y="1341438"/>
            <a:ext cx="30956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39713" indent="-239713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600" b="1">
                <a:solidFill>
                  <a:schemeClr val="tx1"/>
                </a:solidFill>
                <a:latin typeface="Arial" charset="0"/>
                <a:cs typeface="Arial" charset="0"/>
              </a:rPr>
              <a:t>Preemptive Scheduling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 bwMode="auto">
          <a:xfrm>
            <a:off x="468313" y="1693863"/>
            <a:ext cx="3722687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>
              <a:buFont typeface="Wingdings" charset="0"/>
              <a:buChar char="J"/>
            </a:pPr>
            <a:r>
              <a:rPr lang="en-US" sz="1600">
                <a:solidFill>
                  <a:srgbClr val="0000FF"/>
                </a:solidFill>
                <a:latin typeface="Arial" charset="0"/>
                <a:cs typeface="Arial" charset="0"/>
              </a:rPr>
              <a:t>Zero </a:t>
            </a:r>
            <a:r>
              <a:rPr lang="en-US" sz="1600">
                <a:solidFill>
                  <a:schemeClr val="tx1"/>
                </a:solidFill>
                <a:latin typeface="Arial" charset="0"/>
                <a:cs typeface="Arial" charset="0"/>
              </a:rPr>
              <a:t>blocking: </a:t>
            </a:r>
            <a:r>
              <a:rPr lang="en-US" sz="1600">
                <a:solidFill>
                  <a:srgbClr val="0000FF"/>
                </a:solidFill>
                <a:latin typeface="Arial" charset="0"/>
                <a:cs typeface="Arial" charset="0"/>
              </a:rPr>
              <a:t>high</a:t>
            </a:r>
            <a:r>
              <a:rPr lang="en-US" sz="1600">
                <a:solidFill>
                  <a:srgbClr val="008000"/>
                </a:solidFill>
                <a:latin typeface="Arial" charset="0"/>
                <a:cs typeface="Arial" charset="0"/>
              </a:rPr>
              <a:t> </a:t>
            </a:r>
            <a:r>
              <a:rPr lang="en-US" sz="1600">
                <a:solidFill>
                  <a:schemeClr val="tx1"/>
                </a:solidFill>
                <a:latin typeface="Arial" charset="0"/>
                <a:cs typeface="Arial" charset="0"/>
              </a:rPr>
              <a:t>utilization</a:t>
            </a:r>
          </a:p>
          <a:p>
            <a:pPr eaLnBrk="1" hangingPunct="1">
              <a:buClr>
                <a:srgbClr val="008000"/>
              </a:buClr>
              <a:buFont typeface="Wingdings" charset="0"/>
              <a:buChar char="L"/>
            </a:pPr>
            <a:r>
              <a:rPr lang="en-US" sz="1600">
                <a:solidFill>
                  <a:schemeClr val="tx1"/>
                </a:solidFill>
                <a:latin typeface="Arial" charset="0"/>
                <a:cs typeface="Arial" charset="0"/>
              </a:rPr>
              <a:t>High runtime overhead: preemption </a:t>
            </a:r>
            <a:r>
              <a:rPr lang="en-US" sz="1600">
                <a:solidFill>
                  <a:srgbClr val="008000"/>
                </a:solidFill>
                <a:latin typeface="Arial" charset="0"/>
                <a:cs typeface="Arial" charset="0"/>
              </a:rPr>
              <a:t>costs</a:t>
            </a:r>
          </a:p>
          <a:p>
            <a:pPr eaLnBrk="1" hangingPunct="1">
              <a:buClr>
                <a:srgbClr val="008000"/>
              </a:buClr>
              <a:buFont typeface="Wingdings" charset="0"/>
              <a:buChar char="L"/>
            </a:pPr>
            <a:r>
              <a:rPr lang="en-US" sz="1600">
                <a:solidFill>
                  <a:srgbClr val="000000"/>
                </a:solidFill>
                <a:latin typeface="Arial" charset="0"/>
                <a:cs typeface="Arial" charset="0"/>
              </a:rPr>
              <a:t>Need for costly </a:t>
            </a:r>
            <a:r>
              <a:rPr lang="en-US" sz="1600">
                <a:solidFill>
                  <a:srgbClr val="008000"/>
                </a:solidFill>
                <a:latin typeface="Arial" charset="0"/>
                <a:cs typeface="Arial" charset="0"/>
              </a:rPr>
              <a:t>synchronization protocols</a:t>
            </a:r>
          </a:p>
        </p:txBody>
      </p:sp>
      <p:sp>
        <p:nvSpPr>
          <p:cNvPr id="17457" name="Rectangle 16"/>
          <p:cNvSpPr>
            <a:spLocks noChangeArrowheads="1"/>
          </p:cNvSpPr>
          <p:nvPr/>
        </p:nvSpPr>
        <p:spPr bwMode="auto">
          <a:xfrm>
            <a:off x="1235075" y="4000500"/>
            <a:ext cx="1009650" cy="287338"/>
          </a:xfrm>
          <a:prstGeom prst="rect">
            <a:avLst/>
          </a:prstGeom>
          <a:solidFill>
            <a:srgbClr val="BBB73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17459" name="Rectangle 19"/>
          <p:cNvSpPr>
            <a:spLocks noChangeArrowheads="1"/>
          </p:cNvSpPr>
          <p:nvPr/>
        </p:nvSpPr>
        <p:spPr bwMode="auto">
          <a:xfrm>
            <a:off x="2244725" y="3200400"/>
            <a:ext cx="358775" cy="288925"/>
          </a:xfrm>
          <a:prstGeom prst="rect">
            <a:avLst/>
          </a:prstGeom>
          <a:solidFill>
            <a:srgbClr val="B4B8F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17460" name="Rectangle 20"/>
          <p:cNvSpPr>
            <a:spLocks noChangeArrowheads="1"/>
          </p:cNvSpPr>
          <p:nvPr/>
        </p:nvSpPr>
        <p:spPr bwMode="auto">
          <a:xfrm>
            <a:off x="2733675" y="3997325"/>
            <a:ext cx="431800" cy="287338"/>
          </a:xfrm>
          <a:prstGeom prst="rect">
            <a:avLst/>
          </a:prstGeom>
          <a:solidFill>
            <a:srgbClr val="BBB73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17461" name="TextBox 28"/>
          <p:cNvSpPr txBox="1">
            <a:spLocks noChangeArrowheads="1"/>
          </p:cNvSpPr>
          <p:nvPr/>
        </p:nvSpPr>
        <p:spPr bwMode="auto">
          <a:xfrm>
            <a:off x="314325" y="3286125"/>
            <a:ext cx="78105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900">
                <a:solidFill>
                  <a:schemeClr val="tx1"/>
                </a:solidFill>
                <a:latin typeface="Arial" charset="0"/>
                <a:cs typeface="Arial" charset="0"/>
              </a:rPr>
              <a:t>high priority</a:t>
            </a:r>
          </a:p>
        </p:txBody>
      </p:sp>
      <p:sp>
        <p:nvSpPr>
          <p:cNvPr id="17462" name="TextBox 29"/>
          <p:cNvSpPr txBox="1">
            <a:spLocks noChangeArrowheads="1"/>
          </p:cNvSpPr>
          <p:nvPr/>
        </p:nvSpPr>
        <p:spPr bwMode="auto">
          <a:xfrm>
            <a:off x="309563" y="4078288"/>
            <a:ext cx="7366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900">
                <a:solidFill>
                  <a:schemeClr val="tx1"/>
                </a:solidFill>
                <a:latin typeface="Arial" charset="0"/>
                <a:cs typeface="Arial" charset="0"/>
              </a:rPr>
              <a:t>low priority</a:t>
            </a:r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2228850" y="2997200"/>
            <a:ext cx="1008063" cy="504825"/>
            <a:chOff x="2205423" y="2940199"/>
            <a:chExt cx="1008235" cy="504202"/>
          </a:xfrm>
        </p:grpSpPr>
        <p:cxnSp>
          <p:nvCxnSpPr>
            <p:cNvPr id="25676" name="Straight Arrow Connector 18"/>
            <p:cNvCxnSpPr>
              <a:cxnSpLocks noChangeShapeType="1"/>
            </p:cNvCxnSpPr>
            <p:nvPr/>
          </p:nvCxnSpPr>
          <p:spPr bwMode="auto">
            <a:xfrm flipV="1">
              <a:off x="2205423" y="2940199"/>
              <a:ext cx="0" cy="50420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7" name="Straight Arrow Connector 33"/>
            <p:cNvCxnSpPr>
              <a:cxnSpLocks noChangeShapeType="1"/>
            </p:cNvCxnSpPr>
            <p:nvPr/>
          </p:nvCxnSpPr>
          <p:spPr bwMode="auto">
            <a:xfrm>
              <a:off x="3213658" y="2940199"/>
              <a:ext cx="0" cy="50420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220788" y="3502025"/>
            <a:ext cx="2736850" cy="792163"/>
            <a:chOff x="1197189" y="3444401"/>
            <a:chExt cx="2736636" cy="792318"/>
          </a:xfrm>
        </p:grpSpPr>
        <p:cxnSp>
          <p:nvCxnSpPr>
            <p:cNvPr id="25672" name="Straight Arrow Connector 9"/>
            <p:cNvCxnSpPr>
              <a:cxnSpLocks noChangeShapeType="1"/>
            </p:cNvCxnSpPr>
            <p:nvPr/>
          </p:nvCxnSpPr>
          <p:spPr bwMode="auto">
            <a:xfrm>
              <a:off x="1197189" y="4236719"/>
              <a:ext cx="2736636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3" name="Straight Arrow Connector 13"/>
            <p:cNvCxnSpPr>
              <a:cxnSpLocks noChangeShapeType="1"/>
            </p:cNvCxnSpPr>
            <p:nvPr/>
          </p:nvCxnSpPr>
          <p:spPr bwMode="auto">
            <a:xfrm>
              <a:off x="1197189" y="3444401"/>
              <a:ext cx="2736636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4" name="Straight Arrow Connector 15"/>
            <p:cNvCxnSpPr>
              <a:cxnSpLocks noChangeShapeType="1"/>
            </p:cNvCxnSpPr>
            <p:nvPr/>
          </p:nvCxnSpPr>
          <p:spPr bwMode="auto">
            <a:xfrm flipV="1">
              <a:off x="1197189" y="3660488"/>
              <a:ext cx="0" cy="576231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5" name="Straight Arrow Connector 35"/>
            <p:cNvCxnSpPr>
              <a:cxnSpLocks noChangeShapeType="1"/>
            </p:cNvCxnSpPr>
            <p:nvPr/>
          </p:nvCxnSpPr>
          <p:spPr bwMode="auto">
            <a:xfrm>
              <a:off x="3573741" y="3660488"/>
              <a:ext cx="0" cy="576231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465" name="Rectangle 51"/>
          <p:cNvSpPr>
            <a:spLocks noChangeArrowheads="1"/>
          </p:cNvSpPr>
          <p:nvPr/>
        </p:nvSpPr>
        <p:spPr bwMode="auto">
          <a:xfrm>
            <a:off x="2589213" y="3997325"/>
            <a:ext cx="144462" cy="2873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2111375" y="3462338"/>
            <a:ext cx="1096963" cy="558800"/>
            <a:chOff x="2088000" y="3405337"/>
            <a:chExt cx="1097063" cy="558839"/>
          </a:xfrm>
        </p:grpSpPr>
        <p:cxnSp>
          <p:nvCxnSpPr>
            <p:cNvPr id="25670" name="Straight Arrow Connector 20"/>
            <p:cNvCxnSpPr>
              <a:cxnSpLocks noChangeShapeType="1"/>
            </p:cNvCxnSpPr>
            <p:nvPr/>
          </p:nvCxnSpPr>
          <p:spPr bwMode="auto">
            <a:xfrm>
              <a:off x="2636532" y="3603402"/>
              <a:ext cx="1588" cy="36077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71" name="TextBox 21"/>
            <p:cNvSpPr txBox="1">
              <a:spLocks noChangeArrowheads="1"/>
            </p:cNvSpPr>
            <p:nvPr/>
          </p:nvSpPr>
          <p:spPr bwMode="auto">
            <a:xfrm>
              <a:off x="2088000" y="3405337"/>
              <a:ext cx="10970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000">
                  <a:solidFill>
                    <a:schemeClr val="tx1"/>
                  </a:solidFill>
                  <a:latin typeface="Arial" charset="0"/>
                  <a:cs typeface="Arial" charset="0"/>
                </a:rPr>
                <a:t>preemption cost</a:t>
              </a:r>
            </a:p>
          </p:txBody>
        </p:sp>
      </p:grpSp>
      <p:sp>
        <p:nvSpPr>
          <p:cNvPr id="17446" name="Rectangle 40"/>
          <p:cNvSpPr>
            <a:spLocks noChangeArrowheads="1"/>
          </p:cNvSpPr>
          <p:nvPr/>
        </p:nvSpPr>
        <p:spPr bwMode="auto">
          <a:xfrm>
            <a:off x="6026150" y="4057650"/>
            <a:ext cx="1008063" cy="287338"/>
          </a:xfrm>
          <a:prstGeom prst="rect">
            <a:avLst/>
          </a:prstGeom>
          <a:solidFill>
            <a:srgbClr val="BBB73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17448" name="Rectangle 42"/>
          <p:cNvSpPr>
            <a:spLocks noChangeArrowheads="1"/>
          </p:cNvSpPr>
          <p:nvPr/>
        </p:nvSpPr>
        <p:spPr bwMode="auto">
          <a:xfrm>
            <a:off x="7466013" y="3257550"/>
            <a:ext cx="360362" cy="288925"/>
          </a:xfrm>
          <a:prstGeom prst="rect">
            <a:avLst/>
          </a:prstGeom>
          <a:solidFill>
            <a:srgbClr val="B4B8F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7019925" y="3054350"/>
            <a:ext cx="1008063" cy="504825"/>
            <a:chOff x="7029836" y="2981474"/>
            <a:chExt cx="1008235" cy="504202"/>
          </a:xfrm>
        </p:grpSpPr>
        <p:cxnSp>
          <p:nvCxnSpPr>
            <p:cNvPr id="25668" name="Straight Arrow Connector 41"/>
            <p:cNvCxnSpPr>
              <a:cxnSpLocks noChangeShapeType="1"/>
            </p:cNvCxnSpPr>
            <p:nvPr/>
          </p:nvCxnSpPr>
          <p:spPr bwMode="auto">
            <a:xfrm flipV="1">
              <a:off x="7029836" y="2981474"/>
              <a:ext cx="0" cy="50420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69" name="Straight Arrow Connector 46"/>
            <p:cNvCxnSpPr>
              <a:cxnSpLocks noChangeShapeType="1"/>
            </p:cNvCxnSpPr>
            <p:nvPr/>
          </p:nvCxnSpPr>
          <p:spPr bwMode="auto">
            <a:xfrm>
              <a:off x="8038071" y="2981474"/>
              <a:ext cx="0" cy="50420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5100638" y="3343275"/>
            <a:ext cx="3648075" cy="1022350"/>
            <a:chOff x="5110163" y="3269590"/>
            <a:chExt cx="3648075" cy="1023159"/>
          </a:xfrm>
        </p:grpSpPr>
        <p:sp>
          <p:nvSpPr>
            <p:cNvPr id="25661" name="TextBox 44"/>
            <p:cNvSpPr txBox="1">
              <a:spLocks noChangeArrowheads="1"/>
            </p:cNvSpPr>
            <p:nvPr/>
          </p:nvSpPr>
          <p:spPr bwMode="auto">
            <a:xfrm>
              <a:off x="5115131" y="3269590"/>
              <a:ext cx="780983" cy="230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900">
                  <a:solidFill>
                    <a:schemeClr val="tx1"/>
                  </a:solidFill>
                  <a:latin typeface="Arial" charset="0"/>
                  <a:cs typeface="Arial" charset="0"/>
                </a:rPr>
                <a:t>high priority</a:t>
              </a:r>
            </a:p>
          </p:txBody>
        </p:sp>
        <p:sp>
          <p:nvSpPr>
            <p:cNvPr id="25662" name="TextBox 45"/>
            <p:cNvSpPr txBox="1">
              <a:spLocks noChangeArrowheads="1"/>
            </p:cNvSpPr>
            <p:nvPr/>
          </p:nvSpPr>
          <p:spPr bwMode="auto">
            <a:xfrm>
              <a:off x="5110163" y="4061907"/>
              <a:ext cx="736099" cy="230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900">
                  <a:solidFill>
                    <a:schemeClr val="tx1"/>
                  </a:solidFill>
                  <a:latin typeface="Arial" charset="0"/>
                  <a:cs typeface="Arial" charset="0"/>
                </a:rPr>
                <a:t>low priority</a:t>
              </a:r>
            </a:p>
          </p:txBody>
        </p:sp>
        <p:grpSp>
          <p:nvGrpSpPr>
            <p:cNvPr id="25663" name="Group 11"/>
            <p:cNvGrpSpPr>
              <a:grpSpLocks/>
            </p:cNvGrpSpPr>
            <p:nvPr/>
          </p:nvGrpSpPr>
          <p:grpSpPr bwMode="auto">
            <a:xfrm>
              <a:off x="6021602" y="3485676"/>
              <a:ext cx="2736636" cy="792317"/>
              <a:chOff x="6021602" y="3485676"/>
              <a:chExt cx="2736636" cy="792317"/>
            </a:xfrm>
          </p:grpSpPr>
          <p:cxnSp>
            <p:nvCxnSpPr>
              <p:cNvPr id="25664" name="Straight Arrow Connector 37"/>
              <p:cNvCxnSpPr>
                <a:cxnSpLocks noChangeShapeType="1"/>
              </p:cNvCxnSpPr>
              <p:nvPr/>
            </p:nvCxnSpPr>
            <p:spPr bwMode="auto">
              <a:xfrm>
                <a:off x="6021602" y="4277993"/>
                <a:ext cx="2736636" cy="0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665" name="Straight Arrow Connector 38"/>
              <p:cNvCxnSpPr>
                <a:cxnSpLocks noChangeShapeType="1"/>
              </p:cNvCxnSpPr>
              <p:nvPr/>
            </p:nvCxnSpPr>
            <p:spPr bwMode="auto">
              <a:xfrm>
                <a:off x="6021602" y="3485676"/>
                <a:ext cx="2736636" cy="0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666" name="Straight Arrow Connector 39"/>
              <p:cNvCxnSpPr>
                <a:cxnSpLocks noChangeShapeType="1"/>
              </p:cNvCxnSpPr>
              <p:nvPr/>
            </p:nvCxnSpPr>
            <p:spPr bwMode="auto">
              <a:xfrm flipV="1">
                <a:off x="6021602" y="3701762"/>
                <a:ext cx="0" cy="576231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667" name="Straight Arrow Connector 47"/>
              <p:cNvCxnSpPr>
                <a:cxnSpLocks noChangeShapeType="1"/>
              </p:cNvCxnSpPr>
              <p:nvPr/>
            </p:nvCxnSpPr>
            <p:spPr bwMode="auto">
              <a:xfrm>
                <a:off x="8398154" y="3701762"/>
                <a:ext cx="0" cy="576231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6905625" y="3478213"/>
            <a:ext cx="655638" cy="542925"/>
            <a:chOff x="6915600" y="3404527"/>
            <a:chExt cx="655172" cy="544240"/>
          </a:xfrm>
        </p:grpSpPr>
        <p:sp>
          <p:nvSpPr>
            <p:cNvPr id="25657" name="Rectangle 1"/>
            <p:cNvSpPr>
              <a:spLocks noChangeArrowheads="1"/>
            </p:cNvSpPr>
            <p:nvPr/>
          </p:nvSpPr>
          <p:spPr bwMode="auto">
            <a:xfrm>
              <a:off x="7029836" y="3404527"/>
              <a:ext cx="432048" cy="7201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  <p:grpSp>
          <p:nvGrpSpPr>
            <p:cNvPr id="25658" name="Group 9"/>
            <p:cNvGrpSpPr>
              <a:grpSpLocks/>
            </p:cNvGrpSpPr>
            <p:nvPr/>
          </p:nvGrpSpPr>
          <p:grpSpPr bwMode="auto">
            <a:xfrm>
              <a:off x="6915600" y="3476538"/>
              <a:ext cx="655172" cy="472229"/>
              <a:chOff x="6915600" y="3476538"/>
              <a:chExt cx="655172" cy="472229"/>
            </a:xfrm>
          </p:grpSpPr>
          <p:cxnSp>
            <p:nvCxnSpPr>
              <p:cNvPr id="25659" name="Straight Arrow Connector 34"/>
              <p:cNvCxnSpPr>
                <a:cxnSpLocks noChangeShapeType="1"/>
                <a:stCxn id="25660" idx="0"/>
              </p:cNvCxnSpPr>
              <p:nvPr/>
            </p:nvCxnSpPr>
            <p:spPr bwMode="auto">
              <a:xfrm flipV="1">
                <a:off x="7243186" y="3476538"/>
                <a:ext cx="2674" cy="225661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5660" name="TextBox 35"/>
              <p:cNvSpPr txBox="1">
                <a:spLocks noChangeArrowheads="1"/>
              </p:cNvSpPr>
              <p:nvPr/>
            </p:nvSpPr>
            <p:spPr bwMode="auto">
              <a:xfrm>
                <a:off x="6915600" y="3702199"/>
                <a:ext cx="655172" cy="246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sz="10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blocking</a:t>
                </a:r>
              </a:p>
            </p:txBody>
          </p:sp>
        </p:grpSp>
      </p:grpSp>
      <p:sp>
        <p:nvSpPr>
          <p:cNvPr id="60" name="Text Placeholder 4"/>
          <p:cNvSpPr txBox="1">
            <a:spLocks/>
          </p:cNvSpPr>
          <p:nvPr/>
        </p:nvSpPr>
        <p:spPr bwMode="auto">
          <a:xfrm>
            <a:off x="2851150" y="4525963"/>
            <a:ext cx="337661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39713" indent="-239713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600" b="1">
                <a:solidFill>
                  <a:schemeClr val="tx1"/>
                </a:solidFill>
                <a:latin typeface="Arial" charset="0"/>
                <a:cs typeface="Arial" charset="0"/>
              </a:rPr>
              <a:t>Limited-Preemption Scheduling</a:t>
            </a:r>
          </a:p>
        </p:txBody>
      </p:sp>
      <p:sp>
        <p:nvSpPr>
          <p:cNvPr id="65" name="Content Placeholder 5"/>
          <p:cNvSpPr txBox="1">
            <a:spLocks/>
          </p:cNvSpPr>
          <p:nvPr/>
        </p:nvSpPr>
        <p:spPr bwMode="auto">
          <a:xfrm>
            <a:off x="1476375" y="4959350"/>
            <a:ext cx="720090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>
              <a:buClr>
                <a:srgbClr val="0000FF"/>
              </a:buClr>
              <a:buFont typeface="Wingdings" charset="0"/>
              <a:buChar char="J"/>
            </a:pPr>
            <a:r>
              <a:rPr lang="en-US" sz="1600">
                <a:solidFill>
                  <a:schemeClr val="tx1"/>
                </a:solidFill>
                <a:latin typeface="Arial" charset="0"/>
                <a:cs typeface="Arial" charset="0"/>
              </a:rPr>
              <a:t>Best of preemptive and non-preemptive: </a:t>
            </a:r>
            <a:r>
              <a:rPr lang="en-US" sz="1600">
                <a:solidFill>
                  <a:srgbClr val="0000FF"/>
                </a:solidFill>
                <a:latin typeface="Arial" charset="0"/>
                <a:cs typeface="Arial" charset="0"/>
              </a:rPr>
              <a:t>preempt only when necessary</a:t>
            </a:r>
          </a:p>
        </p:txBody>
      </p:sp>
      <p:sp>
        <p:nvSpPr>
          <p:cNvPr id="74" name="Rectangle 16"/>
          <p:cNvSpPr>
            <a:spLocks noChangeArrowheads="1"/>
          </p:cNvSpPr>
          <p:nvPr/>
        </p:nvSpPr>
        <p:spPr bwMode="auto">
          <a:xfrm>
            <a:off x="3265488" y="6399213"/>
            <a:ext cx="1008062" cy="288925"/>
          </a:xfrm>
          <a:prstGeom prst="rect">
            <a:avLst/>
          </a:prstGeom>
          <a:solidFill>
            <a:srgbClr val="BBB73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76" name="Rectangle 19"/>
          <p:cNvSpPr>
            <a:spLocks noChangeArrowheads="1"/>
          </p:cNvSpPr>
          <p:nvPr/>
        </p:nvSpPr>
        <p:spPr bwMode="auto">
          <a:xfrm>
            <a:off x="4456113" y="5600700"/>
            <a:ext cx="360362" cy="287338"/>
          </a:xfrm>
          <a:prstGeom prst="rect">
            <a:avLst/>
          </a:prstGeom>
          <a:solidFill>
            <a:srgbClr val="B4B8F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77" name="Rectangle 20"/>
          <p:cNvSpPr>
            <a:spLocks noChangeArrowheads="1"/>
          </p:cNvSpPr>
          <p:nvPr/>
        </p:nvSpPr>
        <p:spPr bwMode="auto">
          <a:xfrm>
            <a:off x="4860925" y="6396038"/>
            <a:ext cx="215900" cy="288925"/>
          </a:xfrm>
          <a:prstGeom prst="rect">
            <a:avLst/>
          </a:prstGeom>
          <a:solidFill>
            <a:srgbClr val="BBB73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4259263" y="5397500"/>
            <a:ext cx="1008062" cy="503238"/>
            <a:chOff x="4259425" y="5373216"/>
            <a:chExt cx="1008235" cy="504202"/>
          </a:xfrm>
        </p:grpSpPr>
        <p:cxnSp>
          <p:nvCxnSpPr>
            <p:cNvPr id="25655" name="Straight Arrow Connector 18"/>
            <p:cNvCxnSpPr>
              <a:cxnSpLocks noChangeShapeType="1"/>
            </p:cNvCxnSpPr>
            <p:nvPr/>
          </p:nvCxnSpPr>
          <p:spPr bwMode="auto">
            <a:xfrm flipV="1">
              <a:off x="4259425" y="5373216"/>
              <a:ext cx="0" cy="50420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56" name="Straight Arrow Connector 33"/>
            <p:cNvCxnSpPr>
              <a:cxnSpLocks noChangeShapeType="1"/>
            </p:cNvCxnSpPr>
            <p:nvPr/>
          </p:nvCxnSpPr>
          <p:spPr bwMode="auto">
            <a:xfrm>
              <a:off x="5267660" y="5373216"/>
              <a:ext cx="0" cy="50420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2339975" y="5684838"/>
            <a:ext cx="3648075" cy="1023937"/>
            <a:chOff x="2339752" y="5661331"/>
            <a:chExt cx="3648075" cy="1023160"/>
          </a:xfrm>
        </p:grpSpPr>
        <p:sp>
          <p:nvSpPr>
            <p:cNvPr id="25648" name="TextBox 28"/>
            <p:cNvSpPr txBox="1">
              <a:spLocks noChangeArrowheads="1"/>
            </p:cNvSpPr>
            <p:nvPr/>
          </p:nvSpPr>
          <p:spPr bwMode="auto">
            <a:xfrm>
              <a:off x="2344720" y="5661331"/>
              <a:ext cx="780983" cy="230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900">
                  <a:solidFill>
                    <a:schemeClr val="tx1"/>
                  </a:solidFill>
                  <a:latin typeface="Arial" charset="0"/>
                  <a:cs typeface="Arial" charset="0"/>
                </a:rPr>
                <a:t>high priority</a:t>
              </a:r>
            </a:p>
          </p:txBody>
        </p:sp>
        <p:sp>
          <p:nvSpPr>
            <p:cNvPr id="25649" name="TextBox 29"/>
            <p:cNvSpPr txBox="1">
              <a:spLocks noChangeArrowheads="1"/>
            </p:cNvSpPr>
            <p:nvPr/>
          </p:nvSpPr>
          <p:spPr bwMode="auto">
            <a:xfrm>
              <a:off x="2339752" y="6453649"/>
              <a:ext cx="736099" cy="230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900">
                  <a:solidFill>
                    <a:schemeClr val="tx1"/>
                  </a:solidFill>
                  <a:latin typeface="Arial" charset="0"/>
                  <a:cs typeface="Arial" charset="0"/>
                </a:rPr>
                <a:t>low priority</a:t>
              </a:r>
            </a:p>
          </p:txBody>
        </p:sp>
        <p:grpSp>
          <p:nvGrpSpPr>
            <p:cNvPr id="25650" name="Group 12"/>
            <p:cNvGrpSpPr>
              <a:grpSpLocks/>
            </p:cNvGrpSpPr>
            <p:nvPr/>
          </p:nvGrpSpPr>
          <p:grpSpPr bwMode="auto">
            <a:xfrm>
              <a:off x="3251191" y="5877418"/>
              <a:ext cx="2736636" cy="792318"/>
              <a:chOff x="3251191" y="5877418"/>
              <a:chExt cx="2736636" cy="792318"/>
            </a:xfrm>
          </p:grpSpPr>
          <p:cxnSp>
            <p:nvCxnSpPr>
              <p:cNvPr id="25651" name="Straight Arrow Connector 9"/>
              <p:cNvCxnSpPr>
                <a:cxnSpLocks noChangeShapeType="1"/>
              </p:cNvCxnSpPr>
              <p:nvPr/>
            </p:nvCxnSpPr>
            <p:spPr bwMode="auto">
              <a:xfrm>
                <a:off x="3251191" y="6669736"/>
                <a:ext cx="2736636" cy="0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652" name="Straight Arrow Connector 13"/>
              <p:cNvCxnSpPr>
                <a:cxnSpLocks noChangeShapeType="1"/>
              </p:cNvCxnSpPr>
              <p:nvPr/>
            </p:nvCxnSpPr>
            <p:spPr bwMode="auto">
              <a:xfrm>
                <a:off x="3251191" y="5877418"/>
                <a:ext cx="2736636" cy="0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653" name="Straight Arrow Connector 15"/>
              <p:cNvCxnSpPr>
                <a:cxnSpLocks noChangeShapeType="1"/>
              </p:cNvCxnSpPr>
              <p:nvPr/>
            </p:nvCxnSpPr>
            <p:spPr bwMode="auto">
              <a:xfrm flipV="1">
                <a:off x="3251191" y="6093505"/>
                <a:ext cx="0" cy="576231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654" name="Straight Arrow Connector 35"/>
              <p:cNvCxnSpPr>
                <a:cxnSpLocks noChangeShapeType="1"/>
              </p:cNvCxnSpPr>
              <p:nvPr/>
            </p:nvCxnSpPr>
            <p:spPr bwMode="auto">
              <a:xfrm>
                <a:off x="5627743" y="6093505"/>
                <a:ext cx="0" cy="576231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86" name="Group 85"/>
          <p:cNvGrpSpPr>
            <a:grpSpLocks/>
          </p:cNvGrpSpPr>
          <p:nvPr/>
        </p:nvGrpSpPr>
        <p:grpSpPr bwMode="auto">
          <a:xfrm>
            <a:off x="3348038" y="5900738"/>
            <a:ext cx="2017712" cy="447675"/>
            <a:chOff x="1579462" y="3405337"/>
            <a:chExt cx="2017572" cy="447837"/>
          </a:xfrm>
        </p:grpSpPr>
        <p:cxnSp>
          <p:nvCxnSpPr>
            <p:cNvPr id="25646" name="Straight Arrow Connector 86"/>
            <p:cNvCxnSpPr>
              <a:cxnSpLocks noChangeShapeType="1"/>
            </p:cNvCxnSpPr>
            <p:nvPr/>
          </p:nvCxnSpPr>
          <p:spPr bwMode="auto">
            <a:xfrm>
              <a:off x="2588248" y="3637238"/>
              <a:ext cx="0" cy="215936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47" name="TextBox 87"/>
            <p:cNvSpPr txBox="1">
              <a:spLocks noChangeArrowheads="1"/>
            </p:cNvSpPr>
            <p:nvPr/>
          </p:nvSpPr>
          <p:spPr bwMode="auto">
            <a:xfrm>
              <a:off x="1579462" y="3405337"/>
              <a:ext cx="2017572" cy="246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000">
                  <a:solidFill>
                    <a:srgbClr val="0000FF"/>
                  </a:solidFill>
                  <a:latin typeface="Arial" charset="0"/>
                  <a:cs typeface="Arial" charset="0"/>
                </a:rPr>
                <a:t>Bounded</a:t>
              </a:r>
              <a:r>
                <a:rPr lang="en-US" sz="1000">
                  <a:solidFill>
                    <a:schemeClr val="tx1"/>
                  </a:solidFill>
                  <a:latin typeface="Arial" charset="0"/>
                  <a:cs typeface="Arial" charset="0"/>
                </a:rPr>
                <a:t> non-preemptive region</a:t>
              </a:r>
            </a:p>
          </p:txBody>
        </p:sp>
      </p:grpSp>
      <p:sp>
        <p:nvSpPr>
          <p:cNvPr id="75" name="Rectangle 20"/>
          <p:cNvSpPr>
            <a:spLocks noChangeArrowheads="1"/>
          </p:cNvSpPr>
          <p:nvPr/>
        </p:nvSpPr>
        <p:spPr bwMode="auto">
          <a:xfrm>
            <a:off x="4816475" y="6399213"/>
            <a:ext cx="46038" cy="2889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2" name="Oval 1"/>
          <p:cNvSpPr>
            <a:spLocks noChangeArrowheads="1"/>
          </p:cNvSpPr>
          <p:nvPr/>
        </p:nvSpPr>
        <p:spPr bwMode="auto">
          <a:xfrm>
            <a:off x="4716463" y="5978525"/>
            <a:ext cx="288925" cy="835025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66" name="Oval 65"/>
          <p:cNvSpPr>
            <a:spLocks noChangeArrowheads="1"/>
          </p:cNvSpPr>
          <p:nvPr/>
        </p:nvSpPr>
        <p:spPr bwMode="auto">
          <a:xfrm>
            <a:off x="2508250" y="3660775"/>
            <a:ext cx="287338" cy="836613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67" name="Oval 66"/>
          <p:cNvSpPr>
            <a:spLocks noChangeArrowheads="1"/>
          </p:cNvSpPr>
          <p:nvPr/>
        </p:nvSpPr>
        <p:spPr bwMode="auto">
          <a:xfrm>
            <a:off x="4140200" y="5151438"/>
            <a:ext cx="576263" cy="981075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68" name="Oval 67"/>
          <p:cNvSpPr>
            <a:spLocks noChangeArrowheads="1"/>
          </p:cNvSpPr>
          <p:nvPr/>
        </p:nvSpPr>
        <p:spPr bwMode="auto">
          <a:xfrm>
            <a:off x="6972300" y="2852738"/>
            <a:ext cx="576263" cy="981075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69" name="Rectangle 1"/>
          <p:cNvSpPr>
            <a:spLocks noChangeArrowheads="1"/>
          </p:cNvSpPr>
          <p:nvPr/>
        </p:nvSpPr>
        <p:spPr bwMode="auto">
          <a:xfrm>
            <a:off x="4265613" y="5819775"/>
            <a:ext cx="179387" cy="730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70" name="Rectangle 16"/>
          <p:cNvSpPr>
            <a:spLocks noChangeArrowheads="1"/>
          </p:cNvSpPr>
          <p:nvPr/>
        </p:nvSpPr>
        <p:spPr bwMode="auto">
          <a:xfrm>
            <a:off x="1233488" y="4000500"/>
            <a:ext cx="1173162" cy="287338"/>
          </a:xfrm>
          <a:prstGeom prst="rect">
            <a:avLst/>
          </a:prstGeom>
          <a:solidFill>
            <a:srgbClr val="BBB73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83" name="Rectangle 51"/>
          <p:cNvSpPr>
            <a:spLocks noChangeArrowheads="1"/>
          </p:cNvSpPr>
          <p:nvPr/>
        </p:nvSpPr>
        <p:spPr bwMode="auto">
          <a:xfrm>
            <a:off x="2778125" y="3997325"/>
            <a:ext cx="47625" cy="2873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grpSp>
        <p:nvGrpSpPr>
          <p:cNvPr id="84" name="Group 83"/>
          <p:cNvGrpSpPr>
            <a:grpSpLocks/>
          </p:cNvGrpSpPr>
          <p:nvPr/>
        </p:nvGrpSpPr>
        <p:grpSpPr bwMode="auto">
          <a:xfrm>
            <a:off x="2265363" y="3452813"/>
            <a:ext cx="1096962" cy="558800"/>
            <a:chOff x="2088000" y="3405337"/>
            <a:chExt cx="1097063" cy="558839"/>
          </a:xfrm>
        </p:grpSpPr>
        <p:cxnSp>
          <p:nvCxnSpPr>
            <p:cNvPr id="25644" name="Straight Arrow Connector 20"/>
            <p:cNvCxnSpPr>
              <a:cxnSpLocks noChangeShapeType="1"/>
            </p:cNvCxnSpPr>
            <p:nvPr/>
          </p:nvCxnSpPr>
          <p:spPr bwMode="auto">
            <a:xfrm>
              <a:off x="2636532" y="3603402"/>
              <a:ext cx="1588" cy="36077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45" name="TextBox 21"/>
            <p:cNvSpPr txBox="1">
              <a:spLocks noChangeArrowheads="1"/>
            </p:cNvSpPr>
            <p:nvPr/>
          </p:nvSpPr>
          <p:spPr bwMode="auto">
            <a:xfrm>
              <a:off x="2088000" y="3405337"/>
              <a:ext cx="10970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000">
                  <a:solidFill>
                    <a:schemeClr val="tx1"/>
                  </a:solidFill>
                  <a:latin typeface="Arial" charset="0"/>
                  <a:cs typeface="Arial" charset="0"/>
                </a:rPr>
                <a:t>preemption cost</a:t>
              </a:r>
            </a:p>
          </p:txBody>
        </p:sp>
      </p:grpSp>
      <p:grpSp>
        <p:nvGrpSpPr>
          <p:cNvPr id="90" name="Group 89"/>
          <p:cNvGrpSpPr>
            <a:grpSpLocks/>
          </p:cNvGrpSpPr>
          <p:nvPr/>
        </p:nvGrpSpPr>
        <p:grpSpPr bwMode="auto">
          <a:xfrm>
            <a:off x="2398713" y="2997200"/>
            <a:ext cx="1008062" cy="504825"/>
            <a:chOff x="2205423" y="2940199"/>
            <a:chExt cx="1008235" cy="504202"/>
          </a:xfrm>
        </p:grpSpPr>
        <p:cxnSp>
          <p:nvCxnSpPr>
            <p:cNvPr id="25642" name="Straight Arrow Connector 18"/>
            <p:cNvCxnSpPr>
              <a:cxnSpLocks noChangeShapeType="1"/>
            </p:cNvCxnSpPr>
            <p:nvPr/>
          </p:nvCxnSpPr>
          <p:spPr bwMode="auto">
            <a:xfrm flipV="1">
              <a:off x="2205423" y="2940199"/>
              <a:ext cx="0" cy="50420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43" name="Straight Arrow Connector 33"/>
            <p:cNvCxnSpPr>
              <a:cxnSpLocks noChangeShapeType="1"/>
            </p:cNvCxnSpPr>
            <p:nvPr/>
          </p:nvCxnSpPr>
          <p:spPr bwMode="auto">
            <a:xfrm>
              <a:off x="3213658" y="2940199"/>
              <a:ext cx="0" cy="50420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94" name="Rectangle 19"/>
          <p:cNvSpPr>
            <a:spLocks noChangeArrowheads="1"/>
          </p:cNvSpPr>
          <p:nvPr/>
        </p:nvSpPr>
        <p:spPr bwMode="auto">
          <a:xfrm>
            <a:off x="2409825" y="3200400"/>
            <a:ext cx="358775" cy="288925"/>
          </a:xfrm>
          <a:prstGeom prst="rect">
            <a:avLst/>
          </a:prstGeom>
          <a:solidFill>
            <a:srgbClr val="B4B8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7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 nodeType="clickPar">
                      <p:stCondLst>
                        <p:cond delay="indefinite"/>
                      </p:stCondLst>
                      <p:childTnLst>
                        <p:par>
                          <p:cTn id="1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 nodeType="clickPar">
                      <p:stCondLst>
                        <p:cond delay="indefinite"/>
                      </p:stCondLst>
                      <p:childTnLst>
                        <p:par>
                          <p:cTn id="1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1" grpId="1" animBg="1"/>
      <p:bldP spid="85" grpId="0" animBg="1"/>
      <p:bldP spid="93" grpId="0" animBg="1"/>
      <p:bldP spid="4" grpId="0"/>
      <p:bldP spid="6" grpId="0"/>
      <p:bldP spid="17457" grpId="0" animBg="1"/>
      <p:bldP spid="17459" grpId="0" animBg="1"/>
      <p:bldP spid="17460" grpId="0" animBg="1"/>
      <p:bldP spid="17461" grpId="0"/>
      <p:bldP spid="17462" grpId="0"/>
      <p:bldP spid="17465" grpId="0" animBg="1"/>
      <p:bldP spid="17446" grpId="0" animBg="1"/>
      <p:bldP spid="17448" grpId="0" animBg="1"/>
      <p:bldP spid="60" grpId="0"/>
      <p:bldP spid="74" grpId="0" animBg="1"/>
      <p:bldP spid="76" grpId="0" animBg="1"/>
      <p:bldP spid="77" grpId="0" animBg="1"/>
      <p:bldP spid="75" grpId="0" animBg="1"/>
      <p:bldP spid="2" grpId="0" animBg="1"/>
      <p:bldP spid="2" grpId="1" animBg="1"/>
      <p:bldP spid="2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8" grpId="0" animBg="1"/>
      <p:bldP spid="68" grpId="1" animBg="1"/>
      <p:bldP spid="69" grpId="0" animBg="1"/>
      <p:bldP spid="70" grpId="0" animBg="1"/>
      <p:bldP spid="70" grpId="1" animBg="1"/>
      <p:bldP spid="83" grpId="0" animBg="1"/>
      <p:bldP spid="83" grpId="1" animBg="1"/>
      <p:bldP spid="94" grpId="0" animBg="1"/>
      <p:bldP spid="94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2"/>
          <p:cNvSpPr>
            <a:spLocks noGrp="1"/>
          </p:cNvSpPr>
          <p:nvPr>
            <p:ph type="title"/>
          </p:nvPr>
        </p:nvSpPr>
        <p:spPr bwMode="auto">
          <a:xfrm>
            <a:off x="1343025" y="549275"/>
            <a:ext cx="7332663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Scheduler Specific Overheads</a:t>
            </a:r>
          </a:p>
        </p:txBody>
      </p:sp>
      <p:sp>
        <p:nvSpPr>
          <p:cNvPr id="27650" name="Rectangle 20"/>
          <p:cNvSpPr>
            <a:spLocks noChangeArrowheads="1"/>
          </p:cNvSpPr>
          <p:nvPr/>
        </p:nvSpPr>
        <p:spPr bwMode="auto">
          <a:xfrm>
            <a:off x="3735388" y="2774950"/>
            <a:ext cx="360362" cy="288925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27651" name="Rectangle 16"/>
          <p:cNvSpPr>
            <a:spLocks noChangeArrowheads="1"/>
          </p:cNvSpPr>
          <p:nvPr/>
        </p:nvSpPr>
        <p:spPr bwMode="auto">
          <a:xfrm>
            <a:off x="2738438" y="2774950"/>
            <a:ext cx="1008062" cy="288925"/>
          </a:xfrm>
          <a:prstGeom prst="rect">
            <a:avLst/>
          </a:prstGeom>
          <a:solidFill>
            <a:srgbClr val="BBB7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27652" name="Rectangle 19"/>
          <p:cNvSpPr>
            <a:spLocks noChangeArrowheads="1"/>
          </p:cNvSpPr>
          <p:nvPr/>
        </p:nvSpPr>
        <p:spPr bwMode="auto">
          <a:xfrm>
            <a:off x="4044950" y="1976438"/>
            <a:ext cx="360363" cy="287337"/>
          </a:xfrm>
          <a:prstGeom prst="rect">
            <a:avLst/>
          </a:prstGeom>
          <a:solidFill>
            <a:srgbClr val="8A8DC3"/>
          </a:solidFill>
          <a:ln>
            <a:noFill/>
          </a:ln>
          <a:extLst/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27653" name="Rectangle 20"/>
          <p:cNvSpPr>
            <a:spLocks noChangeArrowheads="1"/>
          </p:cNvSpPr>
          <p:nvPr/>
        </p:nvSpPr>
        <p:spPr bwMode="auto">
          <a:xfrm>
            <a:off x="4524375" y="2771775"/>
            <a:ext cx="215900" cy="288925"/>
          </a:xfrm>
          <a:prstGeom prst="rect">
            <a:avLst/>
          </a:prstGeom>
          <a:solidFill>
            <a:srgbClr val="BBB73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grpSp>
        <p:nvGrpSpPr>
          <p:cNvPr id="27654" name="Group 121"/>
          <p:cNvGrpSpPr>
            <a:grpSpLocks/>
          </p:cNvGrpSpPr>
          <p:nvPr/>
        </p:nvGrpSpPr>
        <p:grpSpPr bwMode="auto">
          <a:xfrm>
            <a:off x="3732213" y="1773238"/>
            <a:ext cx="1008062" cy="503237"/>
            <a:chOff x="4259425" y="5373216"/>
            <a:chExt cx="1008235" cy="504202"/>
          </a:xfrm>
        </p:grpSpPr>
        <p:cxnSp>
          <p:nvCxnSpPr>
            <p:cNvPr id="27708" name="Straight Arrow Connector 18"/>
            <p:cNvCxnSpPr>
              <a:cxnSpLocks noChangeShapeType="1"/>
            </p:cNvCxnSpPr>
            <p:nvPr/>
          </p:nvCxnSpPr>
          <p:spPr bwMode="auto">
            <a:xfrm flipV="1">
              <a:off x="4259425" y="5373216"/>
              <a:ext cx="0" cy="50420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09" name="Straight Arrow Connector 33"/>
            <p:cNvCxnSpPr>
              <a:cxnSpLocks noChangeShapeType="1"/>
            </p:cNvCxnSpPr>
            <p:nvPr/>
          </p:nvCxnSpPr>
          <p:spPr bwMode="auto">
            <a:xfrm>
              <a:off x="5267660" y="5373216"/>
              <a:ext cx="0" cy="50420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655" name="Group 124"/>
          <p:cNvGrpSpPr>
            <a:grpSpLocks/>
          </p:cNvGrpSpPr>
          <p:nvPr/>
        </p:nvGrpSpPr>
        <p:grpSpPr bwMode="auto">
          <a:xfrm>
            <a:off x="1812925" y="2060575"/>
            <a:ext cx="3648075" cy="1023938"/>
            <a:chOff x="2339752" y="5661331"/>
            <a:chExt cx="3648075" cy="1023160"/>
          </a:xfrm>
        </p:grpSpPr>
        <p:sp>
          <p:nvSpPr>
            <p:cNvPr id="27701" name="TextBox 28"/>
            <p:cNvSpPr txBox="1">
              <a:spLocks noChangeArrowheads="1"/>
            </p:cNvSpPr>
            <p:nvPr/>
          </p:nvSpPr>
          <p:spPr bwMode="auto">
            <a:xfrm>
              <a:off x="2344720" y="5661331"/>
              <a:ext cx="780983" cy="230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900">
                  <a:solidFill>
                    <a:schemeClr val="tx1"/>
                  </a:solidFill>
                  <a:latin typeface="Arial" charset="0"/>
                  <a:cs typeface="Arial" charset="0"/>
                </a:rPr>
                <a:t>high priority</a:t>
              </a:r>
            </a:p>
          </p:txBody>
        </p:sp>
        <p:sp>
          <p:nvSpPr>
            <p:cNvPr id="27702" name="TextBox 29"/>
            <p:cNvSpPr txBox="1">
              <a:spLocks noChangeArrowheads="1"/>
            </p:cNvSpPr>
            <p:nvPr/>
          </p:nvSpPr>
          <p:spPr bwMode="auto">
            <a:xfrm>
              <a:off x="2339752" y="6453649"/>
              <a:ext cx="736099" cy="230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900">
                  <a:solidFill>
                    <a:schemeClr val="tx1"/>
                  </a:solidFill>
                  <a:latin typeface="Arial" charset="0"/>
                  <a:cs typeface="Arial" charset="0"/>
                </a:rPr>
                <a:t>low priority</a:t>
              </a:r>
            </a:p>
          </p:txBody>
        </p:sp>
        <p:grpSp>
          <p:nvGrpSpPr>
            <p:cNvPr id="27703" name="Group 12"/>
            <p:cNvGrpSpPr>
              <a:grpSpLocks/>
            </p:cNvGrpSpPr>
            <p:nvPr/>
          </p:nvGrpSpPr>
          <p:grpSpPr bwMode="auto">
            <a:xfrm>
              <a:off x="3251191" y="5877418"/>
              <a:ext cx="2736636" cy="792318"/>
              <a:chOff x="3251191" y="5877418"/>
              <a:chExt cx="2736636" cy="792318"/>
            </a:xfrm>
          </p:grpSpPr>
          <p:cxnSp>
            <p:nvCxnSpPr>
              <p:cNvPr id="27704" name="Straight Arrow Connector 9"/>
              <p:cNvCxnSpPr>
                <a:cxnSpLocks noChangeShapeType="1"/>
              </p:cNvCxnSpPr>
              <p:nvPr/>
            </p:nvCxnSpPr>
            <p:spPr bwMode="auto">
              <a:xfrm>
                <a:off x="3251191" y="6669736"/>
                <a:ext cx="2736636" cy="0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705" name="Straight Arrow Connector 13"/>
              <p:cNvCxnSpPr>
                <a:cxnSpLocks noChangeShapeType="1"/>
              </p:cNvCxnSpPr>
              <p:nvPr/>
            </p:nvCxnSpPr>
            <p:spPr bwMode="auto">
              <a:xfrm>
                <a:off x="3251191" y="5877418"/>
                <a:ext cx="2736636" cy="0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706" name="Straight Arrow Connector 15"/>
              <p:cNvCxnSpPr>
                <a:cxnSpLocks noChangeShapeType="1"/>
              </p:cNvCxnSpPr>
              <p:nvPr/>
            </p:nvCxnSpPr>
            <p:spPr bwMode="auto">
              <a:xfrm flipV="1">
                <a:off x="3251191" y="6093505"/>
                <a:ext cx="0" cy="576231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707" name="Straight Arrow Connector 35"/>
              <p:cNvCxnSpPr>
                <a:cxnSpLocks noChangeShapeType="1"/>
              </p:cNvCxnSpPr>
              <p:nvPr/>
            </p:nvCxnSpPr>
            <p:spPr bwMode="auto">
              <a:xfrm>
                <a:off x="5627743" y="6093505"/>
                <a:ext cx="0" cy="576231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27656" name="Group 132"/>
          <p:cNvGrpSpPr>
            <a:grpSpLocks/>
          </p:cNvGrpSpPr>
          <p:nvPr/>
        </p:nvGrpSpPr>
        <p:grpSpPr bwMode="auto">
          <a:xfrm>
            <a:off x="2906713" y="2276475"/>
            <a:ext cx="1924050" cy="447675"/>
            <a:chOff x="1579462" y="3405337"/>
            <a:chExt cx="1923854" cy="447837"/>
          </a:xfrm>
        </p:grpSpPr>
        <p:cxnSp>
          <p:nvCxnSpPr>
            <p:cNvPr id="27699" name="Straight Arrow Connector 86"/>
            <p:cNvCxnSpPr>
              <a:cxnSpLocks noChangeShapeType="1"/>
            </p:cNvCxnSpPr>
            <p:nvPr/>
          </p:nvCxnSpPr>
          <p:spPr bwMode="auto">
            <a:xfrm>
              <a:off x="2588248" y="3637238"/>
              <a:ext cx="0" cy="215936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700" name="TextBox 87"/>
            <p:cNvSpPr txBox="1">
              <a:spLocks noChangeArrowheads="1"/>
            </p:cNvSpPr>
            <p:nvPr/>
          </p:nvSpPr>
          <p:spPr bwMode="auto">
            <a:xfrm>
              <a:off x="1579462" y="3405337"/>
              <a:ext cx="1923854" cy="246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000">
                  <a:solidFill>
                    <a:srgbClr val="0000FF"/>
                  </a:solidFill>
                  <a:latin typeface="Arial" charset="0"/>
                  <a:cs typeface="Arial" charset="0"/>
                </a:rPr>
                <a:t>Bounded</a:t>
              </a:r>
              <a:r>
                <a:rPr lang="en-US" sz="1000">
                  <a:solidFill>
                    <a:schemeClr val="tx1"/>
                  </a:solidFill>
                  <a:latin typeface="Arial" charset="0"/>
                  <a:cs typeface="Arial" charset="0"/>
                </a:rPr>
                <a:t> max. length of f-NPR</a:t>
              </a:r>
            </a:p>
          </p:txBody>
        </p:sp>
      </p:grpSp>
      <p:sp>
        <p:nvSpPr>
          <p:cNvPr id="27657" name="Rectangle 20"/>
          <p:cNvSpPr>
            <a:spLocks noChangeArrowheads="1"/>
          </p:cNvSpPr>
          <p:nvPr/>
        </p:nvSpPr>
        <p:spPr bwMode="auto">
          <a:xfrm>
            <a:off x="4405313" y="2770188"/>
            <a:ext cx="119062" cy="2889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27658" name="TextBox 136"/>
          <p:cNvSpPr txBox="1">
            <a:spLocks noChangeArrowheads="1"/>
          </p:cNvSpPr>
          <p:nvPr/>
        </p:nvSpPr>
        <p:spPr bwMode="auto">
          <a:xfrm>
            <a:off x="107950" y="2205038"/>
            <a:ext cx="1711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Limited-preemption</a:t>
            </a:r>
          </a:p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scheduler</a:t>
            </a:r>
          </a:p>
        </p:txBody>
      </p:sp>
      <p:sp>
        <p:nvSpPr>
          <p:cNvPr id="157" name="TextBox 156"/>
          <p:cNvSpPr txBox="1">
            <a:spLocks noChangeArrowheads="1"/>
          </p:cNvSpPr>
          <p:nvPr/>
        </p:nvSpPr>
        <p:spPr bwMode="auto">
          <a:xfrm>
            <a:off x="82550" y="4581525"/>
            <a:ext cx="21129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0000FF"/>
                </a:solidFill>
                <a:latin typeface="Arial" charset="0"/>
                <a:cs typeface="Arial" charset="0"/>
              </a:rPr>
              <a:t>Vary the bound on</a:t>
            </a:r>
            <a:endParaRPr lang="en-US" sz="140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the max length of f-NPR</a:t>
            </a:r>
          </a:p>
        </p:txBody>
      </p:sp>
      <p:sp>
        <p:nvSpPr>
          <p:cNvPr id="179" name="TextBox 178"/>
          <p:cNvSpPr txBox="1">
            <a:spLocks noChangeArrowheads="1"/>
          </p:cNvSpPr>
          <p:nvPr/>
        </p:nvSpPr>
        <p:spPr bwMode="auto">
          <a:xfrm>
            <a:off x="5795963" y="1700213"/>
            <a:ext cx="31686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008000"/>
                </a:solidFill>
                <a:latin typeface="Arial" charset="0"/>
                <a:cs typeface="Arial" charset="0"/>
                <a:sym typeface="Wingdings" charset="0"/>
              </a:rPr>
              <a:t> </a:t>
            </a:r>
            <a:r>
              <a:rPr lang="en-US" sz="1600">
                <a:solidFill>
                  <a:srgbClr val="008000"/>
                </a:solidFill>
                <a:latin typeface="Arial" charset="0"/>
                <a:cs typeface="Arial" charset="0"/>
              </a:rPr>
              <a:t>No control </a:t>
            </a:r>
            <a:r>
              <a:rPr lang="en-US" sz="1600">
                <a:solidFill>
                  <a:srgbClr val="000000"/>
                </a:solidFill>
                <a:latin typeface="Arial" charset="0"/>
                <a:cs typeface="Arial" charset="0"/>
              </a:rPr>
              <a:t>on the bound on number of preemptions</a:t>
            </a:r>
          </a:p>
        </p:txBody>
      </p:sp>
      <p:sp>
        <p:nvSpPr>
          <p:cNvPr id="180" name="TextBox 179"/>
          <p:cNvSpPr txBox="1">
            <a:spLocks noChangeArrowheads="1"/>
          </p:cNvSpPr>
          <p:nvPr/>
        </p:nvSpPr>
        <p:spPr bwMode="auto">
          <a:xfrm>
            <a:off x="5795963" y="4183063"/>
            <a:ext cx="32400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0000FF"/>
                </a:solidFill>
                <a:latin typeface="Arial" charset="0"/>
                <a:cs typeface="Arial" charset="0"/>
                <a:sym typeface="Wingdings" charset="0"/>
              </a:rPr>
              <a:t> </a:t>
            </a:r>
            <a:r>
              <a:rPr lang="en-US" sz="1600">
                <a:solidFill>
                  <a:srgbClr val="0000FF"/>
                </a:solidFill>
                <a:latin typeface="Arial" charset="0"/>
                <a:cs typeface="Arial" charset="0"/>
              </a:rPr>
              <a:t>Control </a:t>
            </a:r>
            <a:r>
              <a:rPr lang="en-US" sz="1600">
                <a:solidFill>
                  <a:schemeClr val="tx1"/>
                </a:solidFill>
                <a:latin typeface="Arial" charset="0"/>
                <a:cs typeface="Arial" charset="0"/>
              </a:rPr>
              <a:t>the</a:t>
            </a:r>
            <a:r>
              <a:rPr lang="en-US" sz="1600">
                <a:solidFill>
                  <a:srgbClr val="0000FF"/>
                </a:solidFill>
                <a:latin typeface="Arial" charset="0"/>
                <a:cs typeface="Arial" charset="0"/>
              </a:rPr>
              <a:t> bound </a:t>
            </a:r>
            <a:r>
              <a:rPr lang="en-US" sz="1600">
                <a:solidFill>
                  <a:schemeClr val="tx1"/>
                </a:solidFill>
                <a:latin typeface="Arial" charset="0"/>
                <a:cs typeface="Arial" charset="0"/>
              </a:rPr>
              <a:t>on the number of preemptions</a:t>
            </a:r>
          </a:p>
        </p:txBody>
      </p:sp>
      <p:sp>
        <p:nvSpPr>
          <p:cNvPr id="182" name="TextBox 181"/>
          <p:cNvSpPr txBox="1">
            <a:spLocks noChangeArrowheads="1"/>
          </p:cNvSpPr>
          <p:nvPr/>
        </p:nvSpPr>
        <p:spPr bwMode="auto">
          <a:xfrm>
            <a:off x="5791200" y="2311400"/>
            <a:ext cx="3244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008000"/>
                </a:solidFill>
                <a:latin typeface="Arial" charset="0"/>
                <a:cs typeface="Arial" charset="0"/>
                <a:sym typeface="Wingdings" charset="0"/>
              </a:rPr>
              <a:t> </a:t>
            </a:r>
            <a:r>
              <a:rPr lang="en-US" sz="1600">
                <a:solidFill>
                  <a:srgbClr val="008000"/>
                </a:solidFill>
                <a:latin typeface="Arial" charset="0"/>
                <a:cs typeface="Arial" charset="0"/>
              </a:rPr>
              <a:t>Limited</a:t>
            </a:r>
            <a:r>
              <a:rPr lang="en-US" sz="160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en-US" sz="1600">
                <a:solidFill>
                  <a:srgbClr val="008000"/>
                </a:solidFill>
                <a:latin typeface="Arial" charset="0"/>
                <a:cs typeface="Arial" charset="0"/>
              </a:rPr>
              <a:t>control</a:t>
            </a:r>
            <a:r>
              <a:rPr lang="en-US" sz="1600">
                <a:solidFill>
                  <a:srgbClr val="000000"/>
                </a:solidFill>
                <a:latin typeface="Arial" charset="0"/>
                <a:cs typeface="Arial" charset="0"/>
              </a:rPr>
              <a:t> on the preemption points</a:t>
            </a:r>
            <a:endParaRPr lang="en-US" sz="160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83" name="TextBox 182"/>
          <p:cNvSpPr txBox="1">
            <a:spLocks noChangeArrowheads="1"/>
          </p:cNvSpPr>
          <p:nvPr/>
        </p:nvSpPr>
        <p:spPr bwMode="auto">
          <a:xfrm>
            <a:off x="5795963" y="4759325"/>
            <a:ext cx="32400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0000FF"/>
                </a:solidFill>
                <a:latin typeface="Arial" charset="0"/>
                <a:cs typeface="Arial" charset="0"/>
                <a:sym typeface="Wingdings" charset="0"/>
              </a:rPr>
              <a:t> </a:t>
            </a:r>
            <a:r>
              <a:rPr lang="en-US" sz="1600">
                <a:solidFill>
                  <a:srgbClr val="0000FF"/>
                </a:solidFill>
                <a:latin typeface="Arial" charset="0"/>
                <a:cs typeface="Arial" charset="0"/>
              </a:rPr>
              <a:t>Full control </a:t>
            </a:r>
            <a:r>
              <a:rPr lang="en-US" sz="1600">
                <a:solidFill>
                  <a:srgbClr val="000000"/>
                </a:solidFill>
                <a:latin typeface="Arial" charset="0"/>
                <a:cs typeface="Arial" charset="0"/>
              </a:rPr>
              <a:t>on the preemption points: possibility to </a:t>
            </a:r>
            <a:r>
              <a:rPr lang="en-US" sz="1600">
                <a:solidFill>
                  <a:srgbClr val="0000FF"/>
                </a:solidFill>
                <a:latin typeface="Arial" charset="0"/>
                <a:cs typeface="Arial" charset="0"/>
              </a:rPr>
              <a:t>minimize</a:t>
            </a:r>
            <a:r>
              <a:rPr lang="en-US" sz="1600">
                <a:solidFill>
                  <a:srgbClr val="000000"/>
                </a:solidFill>
                <a:latin typeface="Arial" charset="0"/>
                <a:cs typeface="Arial" charset="0"/>
              </a:rPr>
              <a:t> preemption overheads</a:t>
            </a:r>
          </a:p>
        </p:txBody>
      </p:sp>
      <p:grpSp>
        <p:nvGrpSpPr>
          <p:cNvPr id="67" name="Group 66"/>
          <p:cNvGrpSpPr>
            <a:grpSpLocks/>
          </p:cNvGrpSpPr>
          <p:nvPr/>
        </p:nvGrpSpPr>
        <p:grpSpPr bwMode="auto">
          <a:xfrm>
            <a:off x="4575175" y="5151438"/>
            <a:ext cx="184150" cy="288925"/>
            <a:chOff x="6142983" y="4946400"/>
            <a:chExt cx="183212" cy="288925"/>
          </a:xfrm>
        </p:grpSpPr>
        <p:sp>
          <p:nvSpPr>
            <p:cNvPr id="27697" name="Rectangle 20"/>
            <p:cNvSpPr>
              <a:spLocks noChangeArrowheads="1"/>
            </p:cNvSpPr>
            <p:nvPr/>
          </p:nvSpPr>
          <p:spPr bwMode="auto">
            <a:xfrm>
              <a:off x="6218195" y="4946400"/>
              <a:ext cx="108000" cy="288925"/>
            </a:xfrm>
            <a:prstGeom prst="rect">
              <a:avLst/>
            </a:prstGeom>
            <a:solidFill>
              <a:srgbClr val="BBB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  <p:sp>
          <p:nvSpPr>
            <p:cNvPr id="27698" name="Rectangle 20"/>
            <p:cNvSpPr>
              <a:spLocks noChangeArrowheads="1"/>
            </p:cNvSpPr>
            <p:nvPr/>
          </p:nvSpPr>
          <p:spPr bwMode="auto">
            <a:xfrm>
              <a:off x="6142983" y="4946400"/>
              <a:ext cx="72000" cy="2889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</p:grpSp>
      <p:sp>
        <p:nvSpPr>
          <p:cNvPr id="70" name="Rectangle 20"/>
          <p:cNvSpPr>
            <a:spLocks noChangeArrowheads="1"/>
          </p:cNvSpPr>
          <p:nvPr/>
        </p:nvSpPr>
        <p:spPr bwMode="auto">
          <a:xfrm>
            <a:off x="3765550" y="5151438"/>
            <a:ext cx="576263" cy="288925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71" name="Rectangle 70"/>
          <p:cNvSpPr>
            <a:spLocks noChangeArrowheads="1"/>
          </p:cNvSpPr>
          <p:nvPr/>
        </p:nvSpPr>
        <p:spPr bwMode="auto">
          <a:xfrm>
            <a:off x="3765550" y="5151438"/>
            <a:ext cx="431800" cy="288925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72" name="Rectangle 71"/>
          <p:cNvSpPr>
            <a:spLocks noChangeArrowheads="1"/>
          </p:cNvSpPr>
          <p:nvPr/>
        </p:nvSpPr>
        <p:spPr bwMode="auto">
          <a:xfrm>
            <a:off x="3765550" y="5151438"/>
            <a:ext cx="379413" cy="288925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73" name="Rectangle 72"/>
          <p:cNvSpPr>
            <a:spLocks noChangeArrowheads="1"/>
          </p:cNvSpPr>
          <p:nvPr/>
        </p:nvSpPr>
        <p:spPr bwMode="auto">
          <a:xfrm>
            <a:off x="3765550" y="5151438"/>
            <a:ext cx="276225" cy="288925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grpSp>
        <p:nvGrpSpPr>
          <p:cNvPr id="74" name="Group 73"/>
          <p:cNvGrpSpPr>
            <a:grpSpLocks/>
          </p:cNvGrpSpPr>
          <p:nvPr/>
        </p:nvGrpSpPr>
        <p:grpSpPr bwMode="auto">
          <a:xfrm>
            <a:off x="4697413" y="5148263"/>
            <a:ext cx="107950" cy="292100"/>
            <a:chOff x="4722813" y="6227763"/>
            <a:chExt cx="107950" cy="292762"/>
          </a:xfrm>
        </p:grpSpPr>
        <p:sp>
          <p:nvSpPr>
            <p:cNvPr id="27695" name="Rectangle 20"/>
            <p:cNvSpPr>
              <a:spLocks noChangeArrowheads="1"/>
            </p:cNvSpPr>
            <p:nvPr/>
          </p:nvSpPr>
          <p:spPr bwMode="auto">
            <a:xfrm>
              <a:off x="4759325" y="6227763"/>
              <a:ext cx="71438" cy="288925"/>
            </a:xfrm>
            <a:prstGeom prst="rect">
              <a:avLst/>
            </a:prstGeom>
            <a:solidFill>
              <a:srgbClr val="BBB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  <p:sp>
          <p:nvSpPr>
            <p:cNvPr id="27696" name="Rectangle 20"/>
            <p:cNvSpPr>
              <a:spLocks noChangeArrowheads="1"/>
            </p:cNvSpPr>
            <p:nvPr/>
          </p:nvSpPr>
          <p:spPr bwMode="auto">
            <a:xfrm>
              <a:off x="4722813" y="6231600"/>
              <a:ext cx="34925" cy="2889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</p:grpSp>
      <p:grpSp>
        <p:nvGrpSpPr>
          <p:cNvPr id="77" name="Group 76"/>
          <p:cNvGrpSpPr>
            <a:grpSpLocks/>
          </p:cNvGrpSpPr>
          <p:nvPr/>
        </p:nvGrpSpPr>
        <p:grpSpPr bwMode="auto">
          <a:xfrm>
            <a:off x="4503738" y="5151438"/>
            <a:ext cx="233362" cy="288925"/>
            <a:chOff x="4528800" y="6231600"/>
            <a:chExt cx="234000" cy="288925"/>
          </a:xfrm>
        </p:grpSpPr>
        <p:sp>
          <p:nvSpPr>
            <p:cNvPr id="27693" name="Rectangle 20"/>
            <p:cNvSpPr>
              <a:spLocks noChangeArrowheads="1"/>
            </p:cNvSpPr>
            <p:nvPr/>
          </p:nvSpPr>
          <p:spPr bwMode="auto">
            <a:xfrm>
              <a:off x="4618800" y="6231600"/>
              <a:ext cx="144000" cy="288925"/>
            </a:xfrm>
            <a:prstGeom prst="rect">
              <a:avLst/>
            </a:prstGeom>
            <a:solidFill>
              <a:srgbClr val="BBB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  <p:sp>
          <p:nvSpPr>
            <p:cNvPr id="27694" name="Rectangle 20"/>
            <p:cNvSpPr>
              <a:spLocks noChangeArrowheads="1"/>
            </p:cNvSpPr>
            <p:nvPr/>
          </p:nvSpPr>
          <p:spPr bwMode="auto">
            <a:xfrm>
              <a:off x="4528800" y="6231600"/>
              <a:ext cx="90000" cy="2889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</p:grpSp>
      <p:sp>
        <p:nvSpPr>
          <p:cNvPr id="80" name="Rectangle 19"/>
          <p:cNvSpPr>
            <a:spLocks noChangeArrowheads="1"/>
          </p:cNvSpPr>
          <p:nvPr/>
        </p:nvSpPr>
        <p:spPr bwMode="auto">
          <a:xfrm>
            <a:off x="4041775" y="4352925"/>
            <a:ext cx="360363" cy="287338"/>
          </a:xfrm>
          <a:prstGeom prst="rect">
            <a:avLst/>
          </a:prstGeom>
          <a:solidFill>
            <a:srgbClr val="8A8DC3"/>
          </a:solidFill>
          <a:ln>
            <a:noFill/>
          </a:ln>
          <a:extLst/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81" name="Rectangle 19"/>
          <p:cNvSpPr>
            <a:spLocks noChangeArrowheads="1"/>
          </p:cNvSpPr>
          <p:nvPr/>
        </p:nvSpPr>
        <p:spPr bwMode="auto">
          <a:xfrm>
            <a:off x="4338638" y="4352925"/>
            <a:ext cx="360362" cy="287338"/>
          </a:xfrm>
          <a:prstGeom prst="rect">
            <a:avLst/>
          </a:prstGeom>
          <a:solidFill>
            <a:srgbClr val="8A8DC3"/>
          </a:solidFill>
          <a:ln>
            <a:noFill/>
          </a:ln>
          <a:extLst/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82" name="Rectangle 19"/>
          <p:cNvSpPr>
            <a:spLocks noChangeArrowheads="1"/>
          </p:cNvSpPr>
          <p:nvPr/>
        </p:nvSpPr>
        <p:spPr bwMode="auto">
          <a:xfrm>
            <a:off x="4214813" y="4352925"/>
            <a:ext cx="360362" cy="287338"/>
          </a:xfrm>
          <a:prstGeom prst="rect">
            <a:avLst/>
          </a:prstGeom>
          <a:solidFill>
            <a:srgbClr val="8A8DC3"/>
          </a:solidFill>
          <a:ln>
            <a:noFill/>
          </a:ln>
          <a:extLst/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83" name="Rectangle 16"/>
          <p:cNvSpPr>
            <a:spLocks noChangeArrowheads="1"/>
          </p:cNvSpPr>
          <p:nvPr/>
        </p:nvSpPr>
        <p:spPr bwMode="auto">
          <a:xfrm>
            <a:off x="2760663" y="5151438"/>
            <a:ext cx="1008062" cy="288925"/>
          </a:xfrm>
          <a:prstGeom prst="rect">
            <a:avLst/>
          </a:prstGeom>
          <a:solidFill>
            <a:srgbClr val="BBB73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grpSp>
        <p:nvGrpSpPr>
          <p:cNvPr id="84" name="Group 83"/>
          <p:cNvGrpSpPr>
            <a:grpSpLocks/>
          </p:cNvGrpSpPr>
          <p:nvPr/>
        </p:nvGrpSpPr>
        <p:grpSpPr bwMode="auto">
          <a:xfrm>
            <a:off x="3754438" y="4149725"/>
            <a:ext cx="1008062" cy="503238"/>
            <a:chOff x="4259425" y="5373216"/>
            <a:chExt cx="1008235" cy="504202"/>
          </a:xfrm>
        </p:grpSpPr>
        <p:cxnSp>
          <p:nvCxnSpPr>
            <p:cNvPr id="27691" name="Straight Arrow Connector 18"/>
            <p:cNvCxnSpPr>
              <a:cxnSpLocks noChangeShapeType="1"/>
            </p:cNvCxnSpPr>
            <p:nvPr/>
          </p:nvCxnSpPr>
          <p:spPr bwMode="auto">
            <a:xfrm flipV="1">
              <a:off x="4259425" y="5373216"/>
              <a:ext cx="0" cy="50420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2" name="Straight Arrow Connector 33"/>
            <p:cNvCxnSpPr>
              <a:cxnSpLocks noChangeShapeType="1"/>
            </p:cNvCxnSpPr>
            <p:nvPr/>
          </p:nvCxnSpPr>
          <p:spPr bwMode="auto">
            <a:xfrm>
              <a:off x="5267660" y="5373216"/>
              <a:ext cx="0" cy="50420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7" name="Group 86"/>
          <p:cNvGrpSpPr>
            <a:grpSpLocks/>
          </p:cNvGrpSpPr>
          <p:nvPr/>
        </p:nvGrpSpPr>
        <p:grpSpPr bwMode="auto">
          <a:xfrm>
            <a:off x="2928938" y="4652963"/>
            <a:ext cx="1924050" cy="447675"/>
            <a:chOff x="1579462" y="3405337"/>
            <a:chExt cx="1924603" cy="447837"/>
          </a:xfrm>
        </p:grpSpPr>
        <p:cxnSp>
          <p:nvCxnSpPr>
            <p:cNvPr id="27689" name="Straight Arrow Connector 86"/>
            <p:cNvCxnSpPr>
              <a:cxnSpLocks noChangeShapeType="1"/>
            </p:cNvCxnSpPr>
            <p:nvPr/>
          </p:nvCxnSpPr>
          <p:spPr bwMode="auto">
            <a:xfrm>
              <a:off x="2588248" y="3637238"/>
              <a:ext cx="0" cy="215936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690" name="TextBox 87"/>
            <p:cNvSpPr txBox="1">
              <a:spLocks noChangeArrowheads="1"/>
            </p:cNvSpPr>
            <p:nvPr/>
          </p:nvSpPr>
          <p:spPr bwMode="auto">
            <a:xfrm>
              <a:off x="1579462" y="3405337"/>
              <a:ext cx="1924603" cy="246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000">
                  <a:solidFill>
                    <a:srgbClr val="0000FF"/>
                  </a:solidFill>
                  <a:latin typeface="Arial" charset="0"/>
                  <a:cs typeface="Arial" charset="0"/>
                </a:rPr>
                <a:t>Bounded</a:t>
              </a:r>
              <a:r>
                <a:rPr lang="en-US" sz="1000">
                  <a:solidFill>
                    <a:schemeClr val="tx1"/>
                  </a:solidFill>
                  <a:latin typeface="Arial" charset="0"/>
                  <a:cs typeface="Arial" charset="0"/>
                </a:rPr>
                <a:t> max. length of f-NPR</a:t>
              </a:r>
            </a:p>
          </p:txBody>
        </p:sp>
      </p:grpSp>
      <p:sp>
        <p:nvSpPr>
          <p:cNvPr id="90" name="Rectangle 19"/>
          <p:cNvSpPr>
            <a:spLocks noChangeArrowheads="1"/>
          </p:cNvSpPr>
          <p:nvPr/>
        </p:nvSpPr>
        <p:spPr bwMode="auto">
          <a:xfrm>
            <a:off x="4144963" y="4352925"/>
            <a:ext cx="360362" cy="287338"/>
          </a:xfrm>
          <a:prstGeom prst="rect">
            <a:avLst/>
          </a:prstGeom>
          <a:solidFill>
            <a:srgbClr val="8A8DC3"/>
          </a:solidFill>
          <a:ln>
            <a:noFill/>
          </a:ln>
          <a:extLst/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91" name="Rectangle 20"/>
          <p:cNvSpPr>
            <a:spLocks noChangeArrowheads="1"/>
          </p:cNvSpPr>
          <p:nvPr/>
        </p:nvSpPr>
        <p:spPr bwMode="auto">
          <a:xfrm>
            <a:off x="4510088" y="5151438"/>
            <a:ext cx="180975" cy="288925"/>
          </a:xfrm>
          <a:prstGeom prst="rect">
            <a:avLst/>
          </a:prstGeom>
          <a:solidFill>
            <a:srgbClr val="BBB73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92" name="Rectangle 20"/>
          <p:cNvSpPr>
            <a:spLocks noChangeArrowheads="1"/>
          </p:cNvSpPr>
          <p:nvPr/>
        </p:nvSpPr>
        <p:spPr bwMode="auto">
          <a:xfrm>
            <a:off x="4402138" y="5151438"/>
            <a:ext cx="107950" cy="2889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grpSp>
        <p:nvGrpSpPr>
          <p:cNvPr id="93" name="Group 92"/>
          <p:cNvGrpSpPr>
            <a:grpSpLocks/>
          </p:cNvGrpSpPr>
          <p:nvPr/>
        </p:nvGrpSpPr>
        <p:grpSpPr bwMode="auto">
          <a:xfrm>
            <a:off x="1835150" y="4437063"/>
            <a:ext cx="3648075" cy="1023937"/>
            <a:chOff x="2339752" y="5661331"/>
            <a:chExt cx="3648075" cy="1023160"/>
          </a:xfrm>
        </p:grpSpPr>
        <p:sp>
          <p:nvSpPr>
            <p:cNvPr id="27682" name="TextBox 28"/>
            <p:cNvSpPr txBox="1">
              <a:spLocks noChangeArrowheads="1"/>
            </p:cNvSpPr>
            <p:nvPr/>
          </p:nvSpPr>
          <p:spPr bwMode="auto">
            <a:xfrm>
              <a:off x="2344720" y="5661331"/>
              <a:ext cx="780983" cy="230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900">
                  <a:solidFill>
                    <a:schemeClr val="tx1"/>
                  </a:solidFill>
                  <a:latin typeface="Arial" charset="0"/>
                  <a:cs typeface="Arial" charset="0"/>
                </a:rPr>
                <a:t>high priority</a:t>
              </a:r>
            </a:p>
          </p:txBody>
        </p:sp>
        <p:sp>
          <p:nvSpPr>
            <p:cNvPr id="27683" name="TextBox 29"/>
            <p:cNvSpPr txBox="1">
              <a:spLocks noChangeArrowheads="1"/>
            </p:cNvSpPr>
            <p:nvPr/>
          </p:nvSpPr>
          <p:spPr bwMode="auto">
            <a:xfrm>
              <a:off x="2339752" y="6453649"/>
              <a:ext cx="736099" cy="230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900">
                  <a:solidFill>
                    <a:schemeClr val="tx1"/>
                  </a:solidFill>
                  <a:latin typeface="Arial" charset="0"/>
                  <a:cs typeface="Arial" charset="0"/>
                </a:rPr>
                <a:t>low priority</a:t>
              </a:r>
            </a:p>
          </p:txBody>
        </p:sp>
        <p:grpSp>
          <p:nvGrpSpPr>
            <p:cNvPr id="27684" name="Group 12"/>
            <p:cNvGrpSpPr>
              <a:grpSpLocks/>
            </p:cNvGrpSpPr>
            <p:nvPr/>
          </p:nvGrpSpPr>
          <p:grpSpPr bwMode="auto">
            <a:xfrm>
              <a:off x="3251191" y="5877418"/>
              <a:ext cx="2736636" cy="792318"/>
              <a:chOff x="3251191" y="5877418"/>
              <a:chExt cx="2736636" cy="792318"/>
            </a:xfrm>
          </p:grpSpPr>
          <p:cxnSp>
            <p:nvCxnSpPr>
              <p:cNvPr id="27685" name="Straight Arrow Connector 9"/>
              <p:cNvCxnSpPr>
                <a:cxnSpLocks noChangeShapeType="1"/>
              </p:cNvCxnSpPr>
              <p:nvPr/>
            </p:nvCxnSpPr>
            <p:spPr bwMode="auto">
              <a:xfrm>
                <a:off x="3251191" y="6669736"/>
                <a:ext cx="2736636" cy="0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686" name="Straight Arrow Connector 97"/>
              <p:cNvCxnSpPr>
                <a:cxnSpLocks noChangeShapeType="1"/>
              </p:cNvCxnSpPr>
              <p:nvPr/>
            </p:nvCxnSpPr>
            <p:spPr bwMode="auto">
              <a:xfrm>
                <a:off x="3251191" y="5877418"/>
                <a:ext cx="2736636" cy="0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687" name="Straight Arrow Connector 15"/>
              <p:cNvCxnSpPr>
                <a:cxnSpLocks noChangeShapeType="1"/>
              </p:cNvCxnSpPr>
              <p:nvPr/>
            </p:nvCxnSpPr>
            <p:spPr bwMode="auto">
              <a:xfrm flipV="1">
                <a:off x="3251191" y="6093505"/>
                <a:ext cx="0" cy="576231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688" name="Straight Arrow Connector 35"/>
              <p:cNvCxnSpPr>
                <a:cxnSpLocks noChangeShapeType="1"/>
              </p:cNvCxnSpPr>
              <p:nvPr/>
            </p:nvCxnSpPr>
            <p:spPr bwMode="auto">
              <a:xfrm>
                <a:off x="5627743" y="6093505"/>
                <a:ext cx="0" cy="576231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4925" y="3738563"/>
            <a:ext cx="23034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600" b="1">
                <a:solidFill>
                  <a:schemeClr val="tx1"/>
                </a:solidFill>
                <a:latin typeface="Arial" charset="0"/>
                <a:cs typeface="Arial" charset="0"/>
              </a:rPr>
              <a:t>Our method: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1" dur="indefinite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2" dur="indefinite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4" dur="indefinite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5" dur="indefinite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  <p:bldP spid="179" grpId="0"/>
      <p:bldP spid="179" grpId="1"/>
      <p:bldP spid="180" grpId="0"/>
      <p:bldP spid="182" grpId="0"/>
      <p:bldP spid="182" grpId="1"/>
      <p:bldP spid="183" grpId="0"/>
      <p:bldP spid="70" grpId="0" animBg="1"/>
      <p:bldP spid="71" grpId="0" animBg="1"/>
      <p:bldP spid="72" grpId="0" animBg="1"/>
      <p:bldP spid="73" grpId="0" animBg="1"/>
      <p:bldP spid="80" grpId="0" animBg="1"/>
      <p:bldP spid="80" grpId="1" animBg="1"/>
      <p:bldP spid="81" grpId="0" animBg="1"/>
      <p:bldP spid="82" grpId="0" animBg="1"/>
      <p:bldP spid="82" grpId="1" animBg="1"/>
      <p:bldP spid="83" grpId="0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 bwMode="auto">
          <a:xfrm>
            <a:off x="1343025" y="549275"/>
            <a:ext cx="7693025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Minimizing Preemption Related Overheads</a:t>
            </a:r>
          </a:p>
        </p:txBody>
      </p:sp>
      <p:sp>
        <p:nvSpPr>
          <p:cNvPr id="6" name="Rectangle 5"/>
          <p:cNvSpPr/>
          <p:nvPr/>
        </p:nvSpPr>
        <p:spPr>
          <a:xfrm>
            <a:off x="7245350" y="2703513"/>
            <a:ext cx="1706563" cy="725487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Arial"/>
                <a:cs typeface="Arial"/>
              </a:rPr>
              <a:t>Task attributes</a:t>
            </a:r>
          </a:p>
        </p:txBody>
      </p:sp>
      <p:sp>
        <p:nvSpPr>
          <p:cNvPr id="7" name="Rectangle 6"/>
          <p:cNvSpPr/>
          <p:nvPr/>
        </p:nvSpPr>
        <p:spPr>
          <a:xfrm>
            <a:off x="2555875" y="3781425"/>
            <a:ext cx="3960813" cy="72707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rgbClr val="000000"/>
                </a:solidFill>
                <a:latin typeface="Arial"/>
                <a:cs typeface="Arial"/>
              </a:rPr>
              <a:t>Largest non-preemptive regions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535488" y="4508500"/>
            <a:ext cx="3175" cy="2889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loud 8"/>
          <p:cNvSpPr/>
          <p:nvPr/>
        </p:nvSpPr>
        <p:spPr>
          <a:xfrm>
            <a:off x="3492500" y="4770438"/>
            <a:ext cx="2087563" cy="890587"/>
          </a:xfrm>
          <a:prstGeom prst="cloud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rgbClr val="0000FF"/>
                </a:solidFill>
                <a:latin typeface="Arial"/>
                <a:cs typeface="Arial"/>
              </a:rPr>
              <a:t>Sensitivity analysis</a:t>
            </a:r>
          </a:p>
        </p:txBody>
      </p:sp>
      <p:grpSp>
        <p:nvGrpSpPr>
          <p:cNvPr id="20486" name="Group 9"/>
          <p:cNvGrpSpPr>
            <a:grpSpLocks/>
          </p:cNvGrpSpPr>
          <p:nvPr/>
        </p:nvGrpSpPr>
        <p:grpSpPr bwMode="auto">
          <a:xfrm>
            <a:off x="2098675" y="5659438"/>
            <a:ext cx="4870450" cy="1009650"/>
            <a:chOff x="2087387" y="4481988"/>
            <a:chExt cx="4869803" cy="1010189"/>
          </a:xfrm>
        </p:grpSpPr>
        <p:cxnSp>
          <p:nvCxnSpPr>
            <p:cNvPr id="22" name="Straight Arrow Connector 21"/>
            <p:cNvCxnSpPr>
              <a:stCxn id="9" idx="1"/>
              <a:endCxn id="23" idx="0"/>
            </p:cNvCxnSpPr>
            <p:nvPr/>
          </p:nvCxnSpPr>
          <p:spPr>
            <a:xfrm flipH="1">
              <a:off x="4522289" y="4481988"/>
              <a:ext cx="1588" cy="28272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>
            <a:xfrm>
              <a:off x="2087387" y="4764714"/>
              <a:ext cx="4869803" cy="727463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tx1"/>
                  </a:solidFill>
                  <a:latin typeface="Arial"/>
                  <a:cs typeface="Arial"/>
                </a:rPr>
                <a:t>Minimum processor speed that guarantees feasibility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6011863" y="1566863"/>
            <a:ext cx="2930525" cy="63817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Arial"/>
                <a:cs typeface="Arial"/>
              </a:rPr>
              <a:t>Max. no. of preemptions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61925" y="1549400"/>
            <a:ext cx="2816225" cy="655638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Arial"/>
                <a:cs typeface="Arial"/>
              </a:rPr>
              <a:t>Preferred preemption points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576388" y="2205038"/>
            <a:ext cx="0" cy="1809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435850" y="2222500"/>
            <a:ext cx="0" cy="1809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570038" y="2381250"/>
            <a:ext cx="586105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loud 15"/>
          <p:cNvSpPr/>
          <p:nvPr/>
        </p:nvSpPr>
        <p:spPr>
          <a:xfrm>
            <a:off x="3132138" y="2565400"/>
            <a:ext cx="2808287" cy="1008063"/>
          </a:xfrm>
          <a:prstGeom prst="cloud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rgbClr val="0000FF"/>
                </a:solidFill>
                <a:latin typeface="Arial"/>
                <a:cs typeface="Arial"/>
              </a:rPr>
              <a:t>Derivation of non-preemptive regions</a:t>
            </a:r>
          </a:p>
        </p:txBody>
      </p:sp>
      <p:cxnSp>
        <p:nvCxnSpPr>
          <p:cNvPr id="18" name="Straight Arrow Connector 17"/>
          <p:cNvCxnSpPr>
            <a:stCxn id="6" idx="1"/>
            <a:endCxn id="16" idx="0"/>
          </p:cNvCxnSpPr>
          <p:nvPr/>
        </p:nvCxnSpPr>
        <p:spPr>
          <a:xfrm flipH="1">
            <a:off x="5937250" y="3065463"/>
            <a:ext cx="1308100" cy="31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2"/>
          </p:cNvCxnSpPr>
          <p:nvPr/>
        </p:nvCxnSpPr>
        <p:spPr>
          <a:xfrm>
            <a:off x="8099425" y="3429000"/>
            <a:ext cx="1588" cy="166052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5451475" y="5084763"/>
            <a:ext cx="264795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712" name="Straight Arrow Connector 20507"/>
          <p:cNvCxnSpPr>
            <a:cxnSpLocks noChangeShapeType="1"/>
          </p:cNvCxnSpPr>
          <p:nvPr/>
        </p:nvCxnSpPr>
        <p:spPr bwMode="auto">
          <a:xfrm>
            <a:off x="4572000" y="2376488"/>
            <a:ext cx="0" cy="25082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13" name="Straight Arrow Connector 60"/>
          <p:cNvCxnSpPr>
            <a:cxnSpLocks noChangeShapeType="1"/>
          </p:cNvCxnSpPr>
          <p:nvPr/>
        </p:nvCxnSpPr>
        <p:spPr bwMode="auto">
          <a:xfrm>
            <a:off x="4535488" y="3573463"/>
            <a:ext cx="0" cy="2159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9714" name="Group 3"/>
          <p:cNvGrpSpPr>
            <a:grpSpLocks/>
          </p:cNvGrpSpPr>
          <p:nvPr/>
        </p:nvGrpSpPr>
        <p:grpSpPr bwMode="auto">
          <a:xfrm>
            <a:off x="468313" y="2492375"/>
            <a:ext cx="1439862" cy="1081088"/>
            <a:chOff x="467544" y="2492896"/>
            <a:chExt cx="1440160" cy="1080120"/>
          </a:xfrm>
        </p:grpSpPr>
        <p:sp>
          <p:nvSpPr>
            <p:cNvPr id="29718" name="Left Brace 1"/>
            <p:cNvSpPr>
              <a:spLocks/>
            </p:cNvSpPr>
            <p:nvPr/>
          </p:nvSpPr>
          <p:spPr bwMode="auto">
            <a:xfrm>
              <a:off x="1475656" y="2492896"/>
              <a:ext cx="432048" cy="108012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sv-SE"/>
            </a:p>
          </p:txBody>
        </p:sp>
        <p:sp>
          <p:nvSpPr>
            <p:cNvPr id="29719" name="TextBox 2"/>
            <p:cNvSpPr txBox="1">
              <a:spLocks noChangeArrowheads="1"/>
            </p:cNvSpPr>
            <p:nvPr/>
          </p:nvSpPr>
          <p:spPr bwMode="auto">
            <a:xfrm>
              <a:off x="467544" y="2852936"/>
              <a:ext cx="93610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rgbClr val="0000FF"/>
                  </a:solidFill>
                  <a:latin typeface="Arial" charset="0"/>
                  <a:cs typeface="Arial" charset="0"/>
                </a:rPr>
                <a:t>Step 1</a:t>
              </a:r>
            </a:p>
          </p:txBody>
        </p: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468313" y="4581525"/>
            <a:ext cx="1439862" cy="1079500"/>
            <a:chOff x="467544" y="2492896"/>
            <a:chExt cx="1440160" cy="1080120"/>
          </a:xfrm>
        </p:grpSpPr>
        <p:sp>
          <p:nvSpPr>
            <p:cNvPr id="29716" name="Left Brace 24"/>
            <p:cNvSpPr>
              <a:spLocks/>
            </p:cNvSpPr>
            <p:nvPr/>
          </p:nvSpPr>
          <p:spPr bwMode="auto">
            <a:xfrm>
              <a:off x="1475656" y="2492896"/>
              <a:ext cx="432048" cy="108012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sv-SE"/>
            </a:p>
          </p:txBody>
        </p:sp>
        <p:sp>
          <p:nvSpPr>
            <p:cNvPr id="29717" name="TextBox 25"/>
            <p:cNvSpPr txBox="1">
              <a:spLocks noChangeArrowheads="1"/>
            </p:cNvSpPr>
            <p:nvPr/>
          </p:nvSpPr>
          <p:spPr bwMode="auto">
            <a:xfrm>
              <a:off x="467544" y="2852936"/>
              <a:ext cx="93610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rgbClr val="0000FF"/>
                  </a:solidFill>
                  <a:latin typeface="Arial" charset="0"/>
                  <a:cs typeface="Arial" charset="0"/>
                </a:rPr>
                <a:t>Step 2</a:t>
              </a:r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2"/>
          <p:cNvSpPr>
            <a:spLocks noGrp="1"/>
          </p:cNvSpPr>
          <p:nvPr>
            <p:ph type="title"/>
          </p:nvPr>
        </p:nvSpPr>
        <p:spPr bwMode="auto">
          <a:xfrm>
            <a:off x="1343025" y="549275"/>
            <a:ext cx="7550150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solidFill>
                  <a:srgbClr val="000000"/>
                </a:solidFill>
                <a:latin typeface="Arial" charset="0"/>
                <a:ea typeface="ヒラギノ角ゴ ProN W3" charset="0"/>
              </a:rPr>
              <a:t>Step 1: Deriving f-NPRs</a:t>
            </a:r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724525" y="5527675"/>
            <a:ext cx="2493963" cy="277813"/>
            <a:chOff x="2411854" y="5528265"/>
            <a:chExt cx="2495594" cy="276999"/>
          </a:xfrm>
        </p:grpSpPr>
        <p:sp>
          <p:nvSpPr>
            <p:cNvPr id="30743" name="TextBox 12"/>
            <p:cNvSpPr txBox="1">
              <a:spLocks noChangeArrowheads="1"/>
            </p:cNvSpPr>
            <p:nvPr/>
          </p:nvSpPr>
          <p:spPr bwMode="auto">
            <a:xfrm>
              <a:off x="2411854" y="5528265"/>
              <a:ext cx="2495594" cy="276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Preferred preemption points  (     )</a:t>
              </a:r>
            </a:p>
          </p:txBody>
        </p:sp>
        <p:cxnSp>
          <p:nvCxnSpPr>
            <p:cNvPr id="30744" name="Straight Arrow Connector 59"/>
            <p:cNvCxnSpPr>
              <a:cxnSpLocks noChangeShapeType="1"/>
            </p:cNvCxnSpPr>
            <p:nvPr/>
          </p:nvCxnSpPr>
          <p:spPr bwMode="auto">
            <a:xfrm>
              <a:off x="4645558" y="5589112"/>
              <a:ext cx="0" cy="216152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0723" name="TextBox 26"/>
          <p:cNvSpPr txBox="1">
            <a:spLocks noChangeArrowheads="1"/>
          </p:cNvSpPr>
          <p:nvPr/>
        </p:nvSpPr>
        <p:spPr bwMode="auto">
          <a:xfrm>
            <a:off x="2197100" y="5373688"/>
            <a:ext cx="3286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Req. 1: Bound the number of preemptions</a:t>
            </a:r>
          </a:p>
        </p:txBody>
      </p:sp>
      <p:sp>
        <p:nvSpPr>
          <p:cNvPr id="30724" name="TextBox 75"/>
          <p:cNvSpPr txBox="1">
            <a:spLocks noChangeArrowheads="1"/>
          </p:cNvSpPr>
          <p:nvPr/>
        </p:nvSpPr>
        <p:spPr bwMode="auto">
          <a:xfrm>
            <a:off x="2197100" y="5661025"/>
            <a:ext cx="32400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Req. 2: Enable preemptions at optimal points</a:t>
            </a:r>
          </a:p>
        </p:txBody>
      </p:sp>
      <p:sp>
        <p:nvSpPr>
          <p:cNvPr id="4" name="Right Brace 3"/>
          <p:cNvSpPr>
            <a:spLocks/>
          </p:cNvSpPr>
          <p:nvPr/>
        </p:nvSpPr>
        <p:spPr bwMode="auto">
          <a:xfrm>
            <a:off x="5219700" y="5300663"/>
            <a:ext cx="433388" cy="720725"/>
          </a:xfrm>
          <a:prstGeom prst="rightBrace">
            <a:avLst>
              <a:gd name="adj1" fmla="val 8307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 bwMode="auto">
          <a:xfrm>
            <a:off x="3060700" y="3211513"/>
            <a:ext cx="1295400" cy="1333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3200" dirty="0" err="1">
              <a:latin typeface="Georgia"/>
              <a:ea typeface="ヒラギノ角ゴ ProN W3" charset="-128"/>
              <a:cs typeface="Georgia"/>
            </a:endParaRP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3060700" y="2635250"/>
            <a:ext cx="3455988" cy="144463"/>
          </a:xfrm>
          <a:prstGeom prst="rect">
            <a:avLst/>
          </a:prstGeom>
          <a:solidFill>
            <a:srgbClr val="008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cxnSp>
        <p:nvCxnSpPr>
          <p:cNvPr id="30728" name="Straight Arrow Connector 6"/>
          <p:cNvCxnSpPr>
            <a:cxnSpLocks noChangeShapeType="1"/>
          </p:cNvCxnSpPr>
          <p:nvPr/>
        </p:nvCxnSpPr>
        <p:spPr bwMode="auto">
          <a:xfrm flipV="1">
            <a:off x="2628900" y="4508500"/>
            <a:ext cx="5327650" cy="0"/>
          </a:xfrm>
          <a:prstGeom prst="straightConnector1">
            <a:avLst/>
          </a:prstGeom>
          <a:noFill/>
          <a:ln w="2032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29" name="Straight Arrow Connector 8"/>
          <p:cNvCxnSpPr>
            <a:cxnSpLocks noChangeShapeType="1"/>
          </p:cNvCxnSpPr>
          <p:nvPr/>
        </p:nvCxnSpPr>
        <p:spPr bwMode="auto">
          <a:xfrm flipV="1">
            <a:off x="2628900" y="3787775"/>
            <a:ext cx="0" cy="720725"/>
          </a:xfrm>
          <a:prstGeom prst="straightConnector1">
            <a:avLst/>
          </a:prstGeom>
          <a:noFill/>
          <a:ln w="2032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0" name="Straight Arrow Connector 10"/>
          <p:cNvCxnSpPr>
            <a:cxnSpLocks noChangeShapeType="1"/>
          </p:cNvCxnSpPr>
          <p:nvPr/>
        </p:nvCxnSpPr>
        <p:spPr bwMode="auto">
          <a:xfrm>
            <a:off x="7308850" y="3787775"/>
            <a:ext cx="0" cy="720725"/>
          </a:xfrm>
          <a:prstGeom prst="straightConnector1">
            <a:avLst/>
          </a:prstGeom>
          <a:noFill/>
          <a:ln w="2032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31" name="Rectangle 12"/>
          <p:cNvSpPr>
            <a:spLocks noChangeArrowheads="1"/>
          </p:cNvSpPr>
          <p:nvPr/>
        </p:nvSpPr>
        <p:spPr bwMode="auto">
          <a:xfrm>
            <a:off x="2916238" y="4076700"/>
            <a:ext cx="4248150" cy="431800"/>
          </a:xfrm>
          <a:prstGeom prst="rect">
            <a:avLst/>
          </a:prstGeom>
          <a:solidFill>
            <a:srgbClr val="B782EB"/>
          </a:solidFill>
          <a:ln w="2032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cxnSp>
        <p:nvCxnSpPr>
          <p:cNvPr id="46" name="Straight Arrow Connector 7"/>
          <p:cNvCxnSpPr>
            <a:cxnSpLocks noChangeShapeType="1"/>
          </p:cNvCxnSpPr>
          <p:nvPr/>
        </p:nvCxnSpPr>
        <p:spPr bwMode="auto">
          <a:xfrm>
            <a:off x="3060700" y="3860800"/>
            <a:ext cx="0" cy="215900"/>
          </a:xfrm>
          <a:prstGeom prst="straightConnector1">
            <a:avLst/>
          </a:prstGeom>
          <a:noFill/>
          <a:ln w="2032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Straight Arrow Connector 79"/>
          <p:cNvCxnSpPr>
            <a:cxnSpLocks noChangeShapeType="1"/>
          </p:cNvCxnSpPr>
          <p:nvPr/>
        </p:nvCxnSpPr>
        <p:spPr bwMode="auto">
          <a:xfrm>
            <a:off x="6516688" y="3860800"/>
            <a:ext cx="0" cy="215900"/>
          </a:xfrm>
          <a:prstGeom prst="straightConnector1">
            <a:avLst/>
          </a:prstGeom>
          <a:noFill/>
          <a:ln w="2032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5" name="TextBox 9"/>
          <p:cNvSpPr txBox="1">
            <a:spLocks noChangeArrowheads="1"/>
          </p:cNvSpPr>
          <p:nvPr/>
        </p:nvSpPr>
        <p:spPr bwMode="auto">
          <a:xfrm>
            <a:off x="179388" y="3141663"/>
            <a:ext cx="21463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Default max. length of f-NPR</a:t>
            </a:r>
          </a:p>
        </p:txBody>
      </p:sp>
      <p:sp>
        <p:nvSpPr>
          <p:cNvPr id="76" name="TextBox 114"/>
          <p:cNvSpPr txBox="1">
            <a:spLocks noChangeArrowheads="1"/>
          </p:cNvSpPr>
          <p:nvPr/>
        </p:nvSpPr>
        <p:spPr bwMode="auto">
          <a:xfrm>
            <a:off x="179388" y="2563813"/>
            <a:ext cx="25923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Max. length of  the </a:t>
            </a:r>
            <a:r>
              <a:rPr lang="en-US" sz="1200">
                <a:solidFill>
                  <a:srgbClr val="0000FF"/>
                </a:solidFill>
                <a:latin typeface="Arial" charset="0"/>
                <a:cs typeface="Arial" charset="0"/>
              </a:rPr>
              <a:t>desirable </a:t>
            </a:r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f-NPR</a:t>
            </a:r>
          </a:p>
        </p:txBody>
      </p:sp>
      <p:cxnSp>
        <p:nvCxnSpPr>
          <p:cNvPr id="77" name="Straight Connector 76"/>
          <p:cNvCxnSpPr>
            <a:cxnSpLocks noChangeShapeType="1"/>
          </p:cNvCxnSpPr>
          <p:nvPr/>
        </p:nvCxnSpPr>
        <p:spPr bwMode="auto">
          <a:xfrm flipV="1">
            <a:off x="4356100" y="3284538"/>
            <a:ext cx="0" cy="1223962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" name="Straight Connector 77"/>
          <p:cNvCxnSpPr>
            <a:cxnSpLocks noChangeShapeType="1"/>
            <a:endCxn id="40" idx="1"/>
          </p:cNvCxnSpPr>
          <p:nvPr/>
        </p:nvCxnSpPr>
        <p:spPr bwMode="auto">
          <a:xfrm flipV="1">
            <a:off x="3059113" y="2708275"/>
            <a:ext cx="1587" cy="180657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Straight Connector 5"/>
          <p:cNvCxnSpPr>
            <a:cxnSpLocks noChangeShapeType="1"/>
            <a:endCxn id="39" idx="1"/>
          </p:cNvCxnSpPr>
          <p:nvPr/>
        </p:nvCxnSpPr>
        <p:spPr bwMode="auto">
          <a:xfrm flipV="1">
            <a:off x="3059113" y="3278188"/>
            <a:ext cx="1587" cy="1230312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" name="Straight Connector 79"/>
          <p:cNvCxnSpPr>
            <a:cxnSpLocks noChangeShapeType="1"/>
            <a:endCxn id="40" idx="3"/>
          </p:cNvCxnSpPr>
          <p:nvPr/>
        </p:nvCxnSpPr>
        <p:spPr bwMode="auto">
          <a:xfrm flipV="1">
            <a:off x="6516688" y="2708275"/>
            <a:ext cx="0" cy="18002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203575" y="1989138"/>
            <a:ext cx="29527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600" b="1">
                <a:solidFill>
                  <a:schemeClr val="tx1"/>
                </a:solidFill>
                <a:latin typeface="Arial" charset="0"/>
                <a:cs typeface="Arial" charset="0"/>
              </a:rPr>
              <a:t>We use processor speed-up</a:t>
            </a:r>
          </a:p>
        </p:txBody>
      </p:sp>
      <p:sp>
        <p:nvSpPr>
          <p:cNvPr id="30741" name="TextBox 2"/>
          <p:cNvSpPr txBox="1">
            <a:spLocks noChangeArrowheads="1"/>
          </p:cNvSpPr>
          <p:nvPr/>
        </p:nvSpPr>
        <p:spPr bwMode="auto">
          <a:xfrm>
            <a:off x="1116013" y="4941888"/>
            <a:ext cx="3313112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 b="1">
                <a:solidFill>
                  <a:schemeClr val="tx1"/>
                </a:solidFill>
                <a:latin typeface="Arial" charset="0"/>
                <a:cs typeface="Arial" charset="0"/>
              </a:rPr>
              <a:t>Task level requirements:</a:t>
            </a:r>
          </a:p>
        </p:txBody>
      </p:sp>
      <p:sp>
        <p:nvSpPr>
          <p:cNvPr id="30742" name="TextBox 6"/>
          <p:cNvSpPr txBox="1">
            <a:spLocks noChangeArrowheads="1"/>
          </p:cNvSpPr>
          <p:nvPr/>
        </p:nvSpPr>
        <p:spPr bwMode="auto">
          <a:xfrm>
            <a:off x="1763713" y="4076700"/>
            <a:ext cx="5778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Task i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9" grpId="0" animBg="1"/>
      <p:bldP spid="40" grpId="0" animBg="1"/>
      <p:bldP spid="75" grpId="0"/>
      <p:bldP spid="76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angle 113"/>
          <p:cNvSpPr/>
          <p:nvPr/>
        </p:nvSpPr>
        <p:spPr bwMode="auto">
          <a:xfrm>
            <a:off x="3060700" y="3213100"/>
            <a:ext cx="2374900" cy="1333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3200" dirty="0" err="1">
              <a:latin typeface="Georgia"/>
              <a:ea typeface="ヒラギノ角ゴ ProN W3" charset="-128"/>
              <a:cs typeface="Georgia"/>
            </a:endParaRPr>
          </a:p>
        </p:txBody>
      </p:sp>
      <p:sp>
        <p:nvSpPr>
          <p:cNvPr id="109" name="Rectangle 108"/>
          <p:cNvSpPr/>
          <p:nvPr/>
        </p:nvSpPr>
        <p:spPr bwMode="auto">
          <a:xfrm>
            <a:off x="3060700" y="3213100"/>
            <a:ext cx="2159000" cy="1333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3200" dirty="0" err="1">
              <a:latin typeface="Georgia"/>
              <a:ea typeface="ヒラギノ角ゴ ProN W3" charset="-128"/>
              <a:cs typeface="Georgia"/>
            </a:endParaRPr>
          </a:p>
        </p:txBody>
      </p:sp>
      <p:sp>
        <p:nvSpPr>
          <p:cNvPr id="102" name="Rectangle 101"/>
          <p:cNvSpPr/>
          <p:nvPr/>
        </p:nvSpPr>
        <p:spPr bwMode="auto">
          <a:xfrm>
            <a:off x="3060700" y="3213100"/>
            <a:ext cx="1943100" cy="1333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3200" dirty="0" err="1">
              <a:latin typeface="Georgia"/>
              <a:ea typeface="ヒラギノ角ゴ ProN W3" charset="-128"/>
              <a:cs typeface="Georgia"/>
            </a:endParaRPr>
          </a:p>
        </p:txBody>
      </p:sp>
      <p:sp>
        <p:nvSpPr>
          <p:cNvPr id="96" name="Rectangle 95"/>
          <p:cNvSpPr/>
          <p:nvPr/>
        </p:nvSpPr>
        <p:spPr bwMode="auto">
          <a:xfrm>
            <a:off x="3060700" y="3213100"/>
            <a:ext cx="1727200" cy="1333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3200" dirty="0" err="1">
              <a:latin typeface="Georgia"/>
              <a:ea typeface="ヒラギノ角ゴ ProN W3" charset="-128"/>
              <a:cs typeface="Georgia"/>
            </a:endParaRPr>
          </a:p>
        </p:txBody>
      </p:sp>
      <p:sp>
        <p:nvSpPr>
          <p:cNvPr id="90" name="Rectangle 89"/>
          <p:cNvSpPr/>
          <p:nvPr/>
        </p:nvSpPr>
        <p:spPr bwMode="auto">
          <a:xfrm>
            <a:off x="3060700" y="3213100"/>
            <a:ext cx="1511300" cy="1333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3200" dirty="0" err="1">
              <a:latin typeface="Georgia"/>
              <a:ea typeface="ヒラギノ角ゴ ProN W3" charset="-128"/>
              <a:cs typeface="Georgia"/>
            </a:endParaRPr>
          </a:p>
        </p:txBody>
      </p:sp>
      <p:sp>
        <p:nvSpPr>
          <p:cNvPr id="32774" name="Title 2"/>
          <p:cNvSpPr>
            <a:spLocks noGrp="1"/>
          </p:cNvSpPr>
          <p:nvPr>
            <p:ph type="title"/>
          </p:nvPr>
        </p:nvSpPr>
        <p:spPr bwMode="auto">
          <a:xfrm>
            <a:off x="1343025" y="549275"/>
            <a:ext cx="7766050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solidFill>
                  <a:srgbClr val="000000"/>
                </a:solidFill>
                <a:latin typeface="Arial" charset="0"/>
                <a:ea typeface="ヒラギノ角ゴ ProN W3" charset="0"/>
              </a:rPr>
              <a:t>Step 2: Sensitivity Analysis</a:t>
            </a:r>
          </a:p>
        </p:txBody>
      </p:sp>
      <p:sp>
        <p:nvSpPr>
          <p:cNvPr id="45" name="Rectangle 44"/>
          <p:cNvSpPr/>
          <p:nvPr/>
        </p:nvSpPr>
        <p:spPr bwMode="auto">
          <a:xfrm>
            <a:off x="3060700" y="3213100"/>
            <a:ext cx="1295400" cy="1333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3200" dirty="0" err="1">
              <a:latin typeface="Georgia"/>
              <a:ea typeface="ヒラギノ角ゴ ProN W3" charset="-128"/>
              <a:cs typeface="Georgia"/>
            </a:endParaRPr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3060700" y="2636838"/>
            <a:ext cx="3455988" cy="144462"/>
          </a:xfrm>
          <a:prstGeom prst="rect">
            <a:avLst/>
          </a:prstGeom>
          <a:solidFill>
            <a:srgbClr val="008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cxnSp>
        <p:nvCxnSpPr>
          <p:cNvPr id="32777" name="Straight Arrow Connector 6"/>
          <p:cNvCxnSpPr>
            <a:cxnSpLocks noChangeShapeType="1"/>
          </p:cNvCxnSpPr>
          <p:nvPr/>
        </p:nvCxnSpPr>
        <p:spPr bwMode="auto">
          <a:xfrm flipV="1">
            <a:off x="2628900" y="4510088"/>
            <a:ext cx="532765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78" name="Straight Arrow Connector 8"/>
          <p:cNvCxnSpPr>
            <a:cxnSpLocks noChangeShapeType="1"/>
          </p:cNvCxnSpPr>
          <p:nvPr/>
        </p:nvCxnSpPr>
        <p:spPr bwMode="auto">
          <a:xfrm flipV="1">
            <a:off x="2628900" y="3789363"/>
            <a:ext cx="0" cy="72072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79" name="Straight Arrow Connector 10"/>
          <p:cNvCxnSpPr>
            <a:cxnSpLocks noChangeShapeType="1"/>
          </p:cNvCxnSpPr>
          <p:nvPr/>
        </p:nvCxnSpPr>
        <p:spPr bwMode="auto">
          <a:xfrm>
            <a:off x="7308850" y="3789363"/>
            <a:ext cx="0" cy="72072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2916238" y="3862388"/>
            <a:ext cx="4248150" cy="647700"/>
            <a:chOff x="2483684" y="3068960"/>
            <a:chExt cx="3312452" cy="648379"/>
          </a:xfrm>
        </p:grpSpPr>
        <p:sp>
          <p:nvSpPr>
            <p:cNvPr id="32858" name="Rectangle 12"/>
            <p:cNvSpPr>
              <a:spLocks noChangeArrowheads="1"/>
            </p:cNvSpPr>
            <p:nvPr/>
          </p:nvSpPr>
          <p:spPr bwMode="auto">
            <a:xfrm>
              <a:off x="2483684" y="3285107"/>
              <a:ext cx="3312452" cy="432232"/>
            </a:xfrm>
            <a:prstGeom prst="rect">
              <a:avLst/>
            </a:prstGeom>
            <a:solidFill>
              <a:srgbClr val="B782EB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  <p:cxnSp>
          <p:nvCxnSpPr>
            <p:cNvPr id="32859" name="Straight Arrow Connector 7"/>
            <p:cNvCxnSpPr>
              <a:cxnSpLocks noChangeShapeType="1"/>
            </p:cNvCxnSpPr>
            <p:nvPr/>
          </p:nvCxnSpPr>
          <p:spPr bwMode="auto">
            <a:xfrm>
              <a:off x="2596202" y="3068960"/>
              <a:ext cx="0" cy="21602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60" name="Straight Arrow Connector 79"/>
            <p:cNvCxnSpPr>
              <a:cxnSpLocks noChangeShapeType="1"/>
            </p:cNvCxnSpPr>
            <p:nvPr/>
          </p:nvCxnSpPr>
          <p:spPr bwMode="auto">
            <a:xfrm>
              <a:off x="5290857" y="3068960"/>
              <a:ext cx="0" cy="21602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5" name="Group 84"/>
          <p:cNvGrpSpPr>
            <a:grpSpLocks/>
          </p:cNvGrpSpPr>
          <p:nvPr/>
        </p:nvGrpSpPr>
        <p:grpSpPr bwMode="auto">
          <a:xfrm>
            <a:off x="2916238" y="3862388"/>
            <a:ext cx="4032250" cy="647700"/>
            <a:chOff x="2483684" y="3068960"/>
            <a:chExt cx="3312452" cy="648379"/>
          </a:xfrm>
        </p:grpSpPr>
        <p:sp>
          <p:nvSpPr>
            <p:cNvPr id="32855" name="Rectangle 12"/>
            <p:cNvSpPr>
              <a:spLocks noChangeArrowheads="1"/>
            </p:cNvSpPr>
            <p:nvPr/>
          </p:nvSpPr>
          <p:spPr bwMode="auto">
            <a:xfrm>
              <a:off x="2483684" y="3285107"/>
              <a:ext cx="3312452" cy="432232"/>
            </a:xfrm>
            <a:prstGeom prst="rect">
              <a:avLst/>
            </a:prstGeom>
            <a:solidFill>
              <a:srgbClr val="B782EB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  <p:cxnSp>
          <p:nvCxnSpPr>
            <p:cNvPr id="32856" name="Straight Arrow Connector 86"/>
            <p:cNvCxnSpPr>
              <a:cxnSpLocks noChangeShapeType="1"/>
            </p:cNvCxnSpPr>
            <p:nvPr/>
          </p:nvCxnSpPr>
          <p:spPr bwMode="auto">
            <a:xfrm>
              <a:off x="2602163" y="3068960"/>
              <a:ext cx="0" cy="21602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57" name="Straight Arrow Connector 87"/>
            <p:cNvCxnSpPr>
              <a:cxnSpLocks noChangeShapeType="1"/>
            </p:cNvCxnSpPr>
            <p:nvPr/>
          </p:nvCxnSpPr>
          <p:spPr bwMode="auto">
            <a:xfrm>
              <a:off x="5263778" y="3068960"/>
              <a:ext cx="0" cy="21602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9" name="Rectangle 88"/>
          <p:cNvSpPr>
            <a:spLocks noChangeArrowheads="1"/>
          </p:cNvSpPr>
          <p:nvPr/>
        </p:nvSpPr>
        <p:spPr bwMode="auto">
          <a:xfrm>
            <a:off x="3060700" y="2636838"/>
            <a:ext cx="3240088" cy="144462"/>
          </a:xfrm>
          <a:prstGeom prst="rect">
            <a:avLst/>
          </a:prstGeom>
          <a:solidFill>
            <a:srgbClr val="008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grpSp>
        <p:nvGrpSpPr>
          <p:cNvPr id="91" name="Group 90"/>
          <p:cNvGrpSpPr>
            <a:grpSpLocks/>
          </p:cNvGrpSpPr>
          <p:nvPr/>
        </p:nvGrpSpPr>
        <p:grpSpPr bwMode="auto">
          <a:xfrm>
            <a:off x="2916238" y="3862388"/>
            <a:ext cx="3816350" cy="647700"/>
            <a:chOff x="2483684" y="3068960"/>
            <a:chExt cx="3312452" cy="648379"/>
          </a:xfrm>
        </p:grpSpPr>
        <p:sp>
          <p:nvSpPr>
            <p:cNvPr id="32852" name="Rectangle 12"/>
            <p:cNvSpPr>
              <a:spLocks noChangeArrowheads="1"/>
            </p:cNvSpPr>
            <p:nvPr/>
          </p:nvSpPr>
          <p:spPr bwMode="auto">
            <a:xfrm>
              <a:off x="2483684" y="3285107"/>
              <a:ext cx="3312452" cy="432232"/>
            </a:xfrm>
            <a:prstGeom prst="rect">
              <a:avLst/>
            </a:prstGeom>
            <a:solidFill>
              <a:srgbClr val="B782EB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  <p:cxnSp>
          <p:nvCxnSpPr>
            <p:cNvPr id="32853" name="Straight Arrow Connector 92"/>
            <p:cNvCxnSpPr>
              <a:cxnSpLocks noChangeShapeType="1"/>
            </p:cNvCxnSpPr>
            <p:nvPr/>
          </p:nvCxnSpPr>
          <p:spPr bwMode="auto">
            <a:xfrm>
              <a:off x="2608884" y="3068960"/>
              <a:ext cx="0" cy="21602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54" name="Straight Arrow Connector 93"/>
            <p:cNvCxnSpPr>
              <a:cxnSpLocks noChangeShapeType="1"/>
            </p:cNvCxnSpPr>
            <p:nvPr/>
          </p:nvCxnSpPr>
          <p:spPr bwMode="auto">
            <a:xfrm>
              <a:off x="5233950" y="3068960"/>
              <a:ext cx="0" cy="21602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95" name="Rectangle 94"/>
          <p:cNvSpPr>
            <a:spLocks noChangeArrowheads="1"/>
          </p:cNvSpPr>
          <p:nvPr/>
        </p:nvSpPr>
        <p:spPr bwMode="auto">
          <a:xfrm>
            <a:off x="3060700" y="2636838"/>
            <a:ext cx="3024188" cy="144462"/>
          </a:xfrm>
          <a:prstGeom prst="rect">
            <a:avLst/>
          </a:prstGeom>
          <a:solidFill>
            <a:srgbClr val="008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grpSp>
        <p:nvGrpSpPr>
          <p:cNvPr id="97" name="Group 96"/>
          <p:cNvGrpSpPr>
            <a:grpSpLocks/>
          </p:cNvGrpSpPr>
          <p:nvPr/>
        </p:nvGrpSpPr>
        <p:grpSpPr bwMode="auto">
          <a:xfrm>
            <a:off x="2916238" y="3862388"/>
            <a:ext cx="3600450" cy="647700"/>
            <a:chOff x="2483684" y="3068960"/>
            <a:chExt cx="3312452" cy="648379"/>
          </a:xfrm>
        </p:grpSpPr>
        <p:sp>
          <p:nvSpPr>
            <p:cNvPr id="32849" name="Rectangle 12"/>
            <p:cNvSpPr>
              <a:spLocks noChangeArrowheads="1"/>
            </p:cNvSpPr>
            <p:nvPr/>
          </p:nvSpPr>
          <p:spPr bwMode="auto">
            <a:xfrm>
              <a:off x="2483684" y="3285107"/>
              <a:ext cx="3312452" cy="432232"/>
            </a:xfrm>
            <a:prstGeom prst="rect">
              <a:avLst/>
            </a:prstGeom>
            <a:solidFill>
              <a:srgbClr val="B782EB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  <p:cxnSp>
          <p:nvCxnSpPr>
            <p:cNvPr id="32850" name="Straight Arrow Connector 98"/>
            <p:cNvCxnSpPr>
              <a:cxnSpLocks noChangeShapeType="1"/>
            </p:cNvCxnSpPr>
            <p:nvPr/>
          </p:nvCxnSpPr>
          <p:spPr bwMode="auto">
            <a:xfrm>
              <a:off x="2616381" y="3068960"/>
              <a:ext cx="0" cy="21602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51" name="Straight Arrow Connector 99"/>
            <p:cNvCxnSpPr>
              <a:cxnSpLocks noChangeShapeType="1"/>
            </p:cNvCxnSpPr>
            <p:nvPr/>
          </p:nvCxnSpPr>
          <p:spPr bwMode="auto">
            <a:xfrm>
              <a:off x="5199895" y="3068960"/>
              <a:ext cx="0" cy="21602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1" name="Rectangle 100"/>
          <p:cNvSpPr>
            <a:spLocks noChangeArrowheads="1"/>
          </p:cNvSpPr>
          <p:nvPr/>
        </p:nvSpPr>
        <p:spPr bwMode="auto">
          <a:xfrm>
            <a:off x="3060700" y="2636838"/>
            <a:ext cx="2806700" cy="144462"/>
          </a:xfrm>
          <a:prstGeom prst="rect">
            <a:avLst/>
          </a:prstGeom>
          <a:solidFill>
            <a:srgbClr val="008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grpSp>
        <p:nvGrpSpPr>
          <p:cNvPr id="103" name="Group 102"/>
          <p:cNvGrpSpPr>
            <a:grpSpLocks/>
          </p:cNvGrpSpPr>
          <p:nvPr/>
        </p:nvGrpSpPr>
        <p:grpSpPr bwMode="auto">
          <a:xfrm>
            <a:off x="2916238" y="3862388"/>
            <a:ext cx="3384550" cy="647700"/>
            <a:chOff x="2483684" y="3068960"/>
            <a:chExt cx="3312452" cy="648379"/>
          </a:xfrm>
        </p:grpSpPr>
        <p:sp>
          <p:nvSpPr>
            <p:cNvPr id="32846" name="Rectangle 12"/>
            <p:cNvSpPr>
              <a:spLocks noChangeArrowheads="1"/>
            </p:cNvSpPr>
            <p:nvPr/>
          </p:nvSpPr>
          <p:spPr bwMode="auto">
            <a:xfrm>
              <a:off x="2483684" y="3285107"/>
              <a:ext cx="3312452" cy="432232"/>
            </a:xfrm>
            <a:prstGeom prst="rect">
              <a:avLst/>
            </a:prstGeom>
            <a:solidFill>
              <a:srgbClr val="B782EB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  <p:cxnSp>
          <p:nvCxnSpPr>
            <p:cNvPr id="32847" name="Straight Arrow Connector 104"/>
            <p:cNvCxnSpPr>
              <a:cxnSpLocks noChangeShapeType="1"/>
            </p:cNvCxnSpPr>
            <p:nvPr/>
          </p:nvCxnSpPr>
          <p:spPr bwMode="auto">
            <a:xfrm>
              <a:off x="2627784" y="3068960"/>
              <a:ext cx="0" cy="21602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48" name="Straight Arrow Connector 105"/>
            <p:cNvCxnSpPr>
              <a:cxnSpLocks noChangeShapeType="1"/>
            </p:cNvCxnSpPr>
            <p:nvPr/>
          </p:nvCxnSpPr>
          <p:spPr bwMode="auto">
            <a:xfrm>
              <a:off x="5161837" y="3068960"/>
              <a:ext cx="0" cy="21602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7" name="Rectangle 106"/>
          <p:cNvSpPr>
            <a:spLocks noChangeArrowheads="1"/>
          </p:cNvSpPr>
          <p:nvPr/>
        </p:nvSpPr>
        <p:spPr bwMode="auto">
          <a:xfrm>
            <a:off x="3060700" y="2636838"/>
            <a:ext cx="2590800" cy="144462"/>
          </a:xfrm>
          <a:prstGeom prst="rect">
            <a:avLst/>
          </a:prstGeom>
          <a:solidFill>
            <a:srgbClr val="008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108" name="Rectangle 107"/>
          <p:cNvSpPr>
            <a:spLocks noChangeArrowheads="1"/>
          </p:cNvSpPr>
          <p:nvPr/>
        </p:nvSpPr>
        <p:spPr bwMode="auto">
          <a:xfrm>
            <a:off x="3060700" y="2636838"/>
            <a:ext cx="2374900" cy="144462"/>
          </a:xfrm>
          <a:prstGeom prst="rect">
            <a:avLst/>
          </a:prstGeom>
          <a:solidFill>
            <a:srgbClr val="008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grpSp>
        <p:nvGrpSpPr>
          <p:cNvPr id="110" name="Group 109"/>
          <p:cNvGrpSpPr>
            <a:grpSpLocks/>
          </p:cNvGrpSpPr>
          <p:nvPr/>
        </p:nvGrpSpPr>
        <p:grpSpPr bwMode="auto">
          <a:xfrm>
            <a:off x="2916238" y="3862388"/>
            <a:ext cx="3168650" cy="647700"/>
            <a:chOff x="2483684" y="3068960"/>
            <a:chExt cx="3312452" cy="648379"/>
          </a:xfrm>
        </p:grpSpPr>
        <p:sp>
          <p:nvSpPr>
            <p:cNvPr id="32843" name="Rectangle 12"/>
            <p:cNvSpPr>
              <a:spLocks noChangeArrowheads="1"/>
            </p:cNvSpPr>
            <p:nvPr/>
          </p:nvSpPr>
          <p:spPr bwMode="auto">
            <a:xfrm>
              <a:off x="2483684" y="3285107"/>
              <a:ext cx="3312452" cy="432232"/>
            </a:xfrm>
            <a:prstGeom prst="rect">
              <a:avLst/>
            </a:prstGeom>
            <a:solidFill>
              <a:srgbClr val="B782EB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  <p:cxnSp>
          <p:nvCxnSpPr>
            <p:cNvPr id="32844" name="Straight Arrow Connector 111"/>
            <p:cNvCxnSpPr>
              <a:cxnSpLocks noChangeShapeType="1"/>
            </p:cNvCxnSpPr>
            <p:nvPr/>
          </p:nvCxnSpPr>
          <p:spPr bwMode="auto">
            <a:xfrm>
              <a:off x="2634476" y="3068960"/>
              <a:ext cx="0" cy="21602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45" name="Straight Arrow Connector 112"/>
            <p:cNvCxnSpPr>
              <a:cxnSpLocks noChangeShapeType="1"/>
            </p:cNvCxnSpPr>
            <p:nvPr/>
          </p:nvCxnSpPr>
          <p:spPr bwMode="auto">
            <a:xfrm>
              <a:off x="5118589" y="3068960"/>
              <a:ext cx="0" cy="21602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32791" name="Straight Connector 24"/>
          <p:cNvCxnSpPr>
            <a:cxnSpLocks noChangeShapeType="1"/>
          </p:cNvCxnSpPr>
          <p:nvPr/>
        </p:nvCxnSpPr>
        <p:spPr bwMode="auto">
          <a:xfrm flipV="1">
            <a:off x="1836738" y="5918200"/>
            <a:ext cx="684053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92" name="TextBox 25"/>
          <p:cNvSpPr txBox="1">
            <a:spLocks noChangeArrowheads="1"/>
          </p:cNvSpPr>
          <p:nvPr/>
        </p:nvSpPr>
        <p:spPr bwMode="auto">
          <a:xfrm>
            <a:off x="1547813" y="6165850"/>
            <a:ext cx="7794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0000FF"/>
                </a:solidFill>
                <a:latin typeface="Arial" charset="0"/>
                <a:cs typeface="Arial" charset="0"/>
              </a:rPr>
              <a:t>min </a:t>
            </a:r>
            <a:r>
              <a:rPr lang="en-US" sz="1400">
                <a:solidFill>
                  <a:srgbClr val="000000"/>
                </a:solidFill>
                <a:latin typeface="Arial" charset="0"/>
                <a:cs typeface="Arial" charset="0"/>
              </a:rPr>
              <a:t>=</a:t>
            </a:r>
            <a:r>
              <a:rPr lang="en-US" sz="140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30796" name="TextBox 29"/>
          <p:cNvSpPr txBox="1">
            <a:spLocks noChangeArrowheads="1"/>
          </p:cNvSpPr>
          <p:nvPr/>
        </p:nvSpPr>
        <p:spPr bwMode="auto">
          <a:xfrm>
            <a:off x="5049838" y="6145213"/>
            <a:ext cx="7635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optimal</a:t>
            </a:r>
          </a:p>
        </p:txBody>
      </p:sp>
      <p:grpSp>
        <p:nvGrpSpPr>
          <p:cNvPr id="121" name="Group 120"/>
          <p:cNvGrpSpPr>
            <a:grpSpLocks/>
          </p:cNvGrpSpPr>
          <p:nvPr/>
        </p:nvGrpSpPr>
        <p:grpSpPr bwMode="auto">
          <a:xfrm>
            <a:off x="1519238" y="5270500"/>
            <a:ext cx="604837" cy="647700"/>
            <a:chOff x="2523542" y="5085184"/>
            <a:chExt cx="603811" cy="648072"/>
          </a:xfrm>
        </p:grpSpPr>
        <p:cxnSp>
          <p:nvCxnSpPr>
            <p:cNvPr id="32841" name="Straight Connector 27"/>
            <p:cNvCxnSpPr>
              <a:cxnSpLocks noChangeShapeType="1"/>
            </p:cNvCxnSpPr>
            <p:nvPr/>
          </p:nvCxnSpPr>
          <p:spPr bwMode="auto">
            <a:xfrm>
              <a:off x="2843808" y="5373216"/>
              <a:ext cx="0" cy="3600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42" name="TextBox 28"/>
            <p:cNvSpPr txBox="1">
              <a:spLocks noChangeArrowheads="1"/>
            </p:cNvSpPr>
            <p:nvPr/>
          </p:nvSpPr>
          <p:spPr bwMode="auto">
            <a:xfrm>
              <a:off x="2523542" y="5085184"/>
              <a:ext cx="603811" cy="277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speed</a:t>
              </a:r>
            </a:p>
          </p:txBody>
        </p:sp>
      </p:grpSp>
      <p:grpSp>
        <p:nvGrpSpPr>
          <p:cNvPr id="124" name="Group 123"/>
          <p:cNvGrpSpPr>
            <a:grpSpLocks/>
          </p:cNvGrpSpPr>
          <p:nvPr/>
        </p:nvGrpSpPr>
        <p:grpSpPr bwMode="auto">
          <a:xfrm>
            <a:off x="2268538" y="5270500"/>
            <a:ext cx="604837" cy="647700"/>
            <a:chOff x="2544710" y="5085184"/>
            <a:chExt cx="604045" cy="648072"/>
          </a:xfrm>
        </p:grpSpPr>
        <p:cxnSp>
          <p:nvCxnSpPr>
            <p:cNvPr id="32839" name="Straight Connector 39"/>
            <p:cNvCxnSpPr>
              <a:cxnSpLocks noChangeShapeType="1"/>
            </p:cNvCxnSpPr>
            <p:nvPr/>
          </p:nvCxnSpPr>
          <p:spPr bwMode="auto">
            <a:xfrm>
              <a:off x="2843808" y="5373216"/>
              <a:ext cx="0" cy="3600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40" name="TextBox 40"/>
            <p:cNvSpPr txBox="1">
              <a:spLocks noChangeArrowheads="1"/>
            </p:cNvSpPr>
            <p:nvPr/>
          </p:nvSpPr>
          <p:spPr bwMode="auto">
            <a:xfrm>
              <a:off x="2544710" y="5085184"/>
              <a:ext cx="604045" cy="277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speed</a:t>
              </a:r>
            </a:p>
          </p:txBody>
        </p:sp>
      </p:grpSp>
      <p:grpSp>
        <p:nvGrpSpPr>
          <p:cNvPr id="127" name="Group 126"/>
          <p:cNvGrpSpPr>
            <a:grpSpLocks/>
          </p:cNvGrpSpPr>
          <p:nvPr/>
        </p:nvGrpSpPr>
        <p:grpSpPr bwMode="auto">
          <a:xfrm>
            <a:off x="2987675" y="5270500"/>
            <a:ext cx="603250" cy="647700"/>
            <a:chOff x="2545084" y="5085184"/>
            <a:chExt cx="603811" cy="648072"/>
          </a:xfrm>
        </p:grpSpPr>
        <p:cxnSp>
          <p:nvCxnSpPr>
            <p:cNvPr id="32837" name="Straight Connector 42"/>
            <p:cNvCxnSpPr>
              <a:cxnSpLocks noChangeShapeType="1"/>
            </p:cNvCxnSpPr>
            <p:nvPr/>
          </p:nvCxnSpPr>
          <p:spPr bwMode="auto">
            <a:xfrm>
              <a:off x="2843808" y="5373216"/>
              <a:ext cx="0" cy="3600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38" name="TextBox 43"/>
            <p:cNvSpPr txBox="1">
              <a:spLocks noChangeArrowheads="1"/>
            </p:cNvSpPr>
            <p:nvPr/>
          </p:nvSpPr>
          <p:spPr bwMode="auto">
            <a:xfrm>
              <a:off x="2545084" y="5085184"/>
              <a:ext cx="603811" cy="277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speed</a:t>
              </a:r>
            </a:p>
          </p:txBody>
        </p:sp>
      </p:grpSp>
      <p:grpSp>
        <p:nvGrpSpPr>
          <p:cNvPr id="130" name="Group 129"/>
          <p:cNvGrpSpPr>
            <a:grpSpLocks/>
          </p:cNvGrpSpPr>
          <p:nvPr/>
        </p:nvGrpSpPr>
        <p:grpSpPr bwMode="auto">
          <a:xfrm>
            <a:off x="3725863" y="5270500"/>
            <a:ext cx="603250" cy="647700"/>
            <a:chOff x="2545828" y="5085184"/>
            <a:chExt cx="603811" cy="648072"/>
          </a:xfrm>
        </p:grpSpPr>
        <p:cxnSp>
          <p:nvCxnSpPr>
            <p:cNvPr id="32835" name="Straight Connector 45"/>
            <p:cNvCxnSpPr>
              <a:cxnSpLocks noChangeShapeType="1"/>
            </p:cNvCxnSpPr>
            <p:nvPr/>
          </p:nvCxnSpPr>
          <p:spPr bwMode="auto">
            <a:xfrm>
              <a:off x="2843808" y="5373216"/>
              <a:ext cx="0" cy="3600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36" name="TextBox 46"/>
            <p:cNvSpPr txBox="1">
              <a:spLocks noChangeArrowheads="1"/>
            </p:cNvSpPr>
            <p:nvPr/>
          </p:nvSpPr>
          <p:spPr bwMode="auto">
            <a:xfrm>
              <a:off x="2545828" y="5085184"/>
              <a:ext cx="603811" cy="277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speed</a:t>
              </a:r>
            </a:p>
          </p:txBody>
        </p:sp>
      </p:grpSp>
      <p:grpSp>
        <p:nvGrpSpPr>
          <p:cNvPr id="133" name="Group 132"/>
          <p:cNvGrpSpPr>
            <a:grpSpLocks/>
          </p:cNvGrpSpPr>
          <p:nvPr/>
        </p:nvGrpSpPr>
        <p:grpSpPr bwMode="auto">
          <a:xfrm>
            <a:off x="4446588" y="5270500"/>
            <a:ext cx="603250" cy="647700"/>
            <a:chOff x="2544538" y="5085184"/>
            <a:chExt cx="603811" cy="648072"/>
          </a:xfrm>
        </p:grpSpPr>
        <p:cxnSp>
          <p:nvCxnSpPr>
            <p:cNvPr id="32833" name="Straight Connector 48"/>
            <p:cNvCxnSpPr>
              <a:cxnSpLocks noChangeShapeType="1"/>
            </p:cNvCxnSpPr>
            <p:nvPr/>
          </p:nvCxnSpPr>
          <p:spPr bwMode="auto">
            <a:xfrm>
              <a:off x="2843808" y="5373216"/>
              <a:ext cx="0" cy="3600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34" name="TextBox 49"/>
            <p:cNvSpPr txBox="1">
              <a:spLocks noChangeArrowheads="1"/>
            </p:cNvSpPr>
            <p:nvPr/>
          </p:nvSpPr>
          <p:spPr bwMode="auto">
            <a:xfrm>
              <a:off x="2544538" y="5085184"/>
              <a:ext cx="603811" cy="277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speed</a:t>
              </a:r>
            </a:p>
          </p:txBody>
        </p:sp>
      </p:grpSp>
      <p:grpSp>
        <p:nvGrpSpPr>
          <p:cNvPr id="136" name="Group 135"/>
          <p:cNvGrpSpPr>
            <a:grpSpLocks/>
          </p:cNvGrpSpPr>
          <p:nvPr/>
        </p:nvGrpSpPr>
        <p:grpSpPr bwMode="auto">
          <a:xfrm>
            <a:off x="5121275" y="5270500"/>
            <a:ext cx="603250" cy="647700"/>
            <a:chOff x="2544956" y="5085184"/>
            <a:chExt cx="604592" cy="648072"/>
          </a:xfrm>
        </p:grpSpPr>
        <p:cxnSp>
          <p:nvCxnSpPr>
            <p:cNvPr id="32831" name="Straight Connector 51"/>
            <p:cNvCxnSpPr>
              <a:cxnSpLocks noChangeShapeType="1"/>
            </p:cNvCxnSpPr>
            <p:nvPr/>
          </p:nvCxnSpPr>
          <p:spPr bwMode="auto">
            <a:xfrm>
              <a:off x="2843808" y="5373216"/>
              <a:ext cx="0" cy="3600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32" name="TextBox 52"/>
            <p:cNvSpPr txBox="1">
              <a:spLocks noChangeArrowheads="1"/>
            </p:cNvSpPr>
            <p:nvPr/>
          </p:nvSpPr>
          <p:spPr bwMode="auto">
            <a:xfrm>
              <a:off x="2544956" y="5085184"/>
              <a:ext cx="604592" cy="277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speed</a:t>
              </a:r>
            </a:p>
          </p:txBody>
        </p:sp>
      </p:grpSp>
      <p:sp>
        <p:nvSpPr>
          <p:cNvPr id="32800" name="TextBox 13"/>
          <p:cNvSpPr txBox="1">
            <a:spLocks noChangeArrowheads="1"/>
          </p:cNvSpPr>
          <p:nvPr/>
        </p:nvSpPr>
        <p:spPr bwMode="auto">
          <a:xfrm>
            <a:off x="7451725" y="6164263"/>
            <a:ext cx="698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0000FF"/>
                </a:solidFill>
                <a:latin typeface="Arial" charset="0"/>
                <a:cs typeface="Arial" charset="0"/>
              </a:rPr>
              <a:t>max </a:t>
            </a:r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=</a:t>
            </a:r>
          </a:p>
        </p:txBody>
      </p:sp>
      <p:cxnSp>
        <p:nvCxnSpPr>
          <p:cNvPr id="32801" name="Straight Connector 20"/>
          <p:cNvCxnSpPr>
            <a:cxnSpLocks noChangeShapeType="1"/>
            <a:stCxn id="32792" idx="0"/>
            <a:endCxn id="32792" idx="0"/>
          </p:cNvCxnSpPr>
          <p:nvPr/>
        </p:nvCxnSpPr>
        <p:spPr bwMode="auto">
          <a:xfrm>
            <a:off x="1936750" y="6165850"/>
            <a:ext cx="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2802" name="Group 169"/>
          <p:cNvGrpSpPr>
            <a:grpSpLocks/>
          </p:cNvGrpSpPr>
          <p:nvPr/>
        </p:nvGrpSpPr>
        <p:grpSpPr bwMode="auto">
          <a:xfrm>
            <a:off x="6227763" y="1196975"/>
            <a:ext cx="2881312" cy="1727200"/>
            <a:chOff x="1835696" y="2420888"/>
            <a:chExt cx="2880437" cy="1728955"/>
          </a:xfrm>
        </p:grpSpPr>
        <p:sp>
          <p:nvSpPr>
            <p:cNvPr id="32809" name="Oval 1"/>
            <p:cNvSpPr>
              <a:spLocks noChangeArrowheads="1"/>
            </p:cNvSpPr>
            <p:nvPr/>
          </p:nvSpPr>
          <p:spPr bwMode="auto">
            <a:xfrm>
              <a:off x="2627784" y="2420938"/>
              <a:ext cx="1728192" cy="287982"/>
            </a:xfrm>
            <a:prstGeom prst="ellipse">
              <a:avLst/>
            </a:prstGeom>
            <a:solidFill>
              <a:srgbClr val="B782EB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  <p:grpSp>
          <p:nvGrpSpPr>
            <p:cNvPr id="32810" name="Group 35869"/>
            <p:cNvGrpSpPr>
              <a:grpSpLocks/>
            </p:cNvGrpSpPr>
            <p:nvPr/>
          </p:nvGrpSpPr>
          <p:grpSpPr bwMode="auto">
            <a:xfrm>
              <a:off x="3490904" y="2564759"/>
              <a:ext cx="1225229" cy="318270"/>
              <a:chOff x="2339752" y="2060616"/>
              <a:chExt cx="1225474" cy="318066"/>
            </a:xfrm>
          </p:grpSpPr>
          <p:cxnSp>
            <p:nvCxnSpPr>
              <p:cNvPr id="32829" name="Straight Arrow Connector 71"/>
              <p:cNvCxnSpPr>
                <a:cxnSpLocks noChangeShapeType="1"/>
              </p:cNvCxnSpPr>
              <p:nvPr/>
            </p:nvCxnSpPr>
            <p:spPr bwMode="auto">
              <a:xfrm flipV="1">
                <a:off x="2339752" y="2060616"/>
                <a:ext cx="1009438" cy="233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2830" name="TextBox 73"/>
              <p:cNvSpPr txBox="1">
                <a:spLocks noChangeArrowheads="1"/>
              </p:cNvSpPr>
              <p:nvPr/>
            </p:nvSpPr>
            <p:spPr bwMode="auto">
              <a:xfrm>
                <a:off x="3309188" y="2132619"/>
                <a:ext cx="256038" cy="2460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algn="dist" eaLnBrk="1" hangingPunct="1"/>
                <a:r>
                  <a:rPr lang="en-US" sz="100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1</a:t>
                </a:r>
                <a:endParaRPr lang="en-US" sz="1000" baseline="-2500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32811" name="Group 172"/>
            <p:cNvGrpSpPr>
              <a:grpSpLocks/>
            </p:cNvGrpSpPr>
            <p:nvPr/>
          </p:nvGrpSpPr>
          <p:grpSpPr bwMode="auto">
            <a:xfrm>
              <a:off x="3059444" y="3717031"/>
              <a:ext cx="1640848" cy="432812"/>
              <a:chOff x="1767471" y="3429272"/>
              <a:chExt cx="1709130" cy="432812"/>
            </a:xfrm>
          </p:grpSpPr>
          <p:sp>
            <p:nvSpPr>
              <p:cNvPr id="187" name="Oval 186"/>
              <p:cNvSpPr/>
              <p:nvPr/>
            </p:nvSpPr>
            <p:spPr bwMode="auto">
              <a:xfrm>
                <a:off x="1767306" y="3429846"/>
                <a:ext cx="899265" cy="16526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 sz="3200" dirty="0" err="1">
                  <a:latin typeface="Georgia"/>
                  <a:ea typeface="ヒラギノ角ゴ ProN W3" charset="-128"/>
                  <a:cs typeface="Georgia"/>
                </a:endParaRPr>
              </a:p>
            </p:txBody>
          </p:sp>
          <p:grpSp>
            <p:nvGrpSpPr>
              <p:cNvPr id="32826" name="Group 35868"/>
              <p:cNvGrpSpPr>
                <a:grpSpLocks/>
              </p:cNvGrpSpPr>
              <p:nvPr/>
            </p:nvGrpSpPr>
            <p:grpSpPr bwMode="auto">
              <a:xfrm>
                <a:off x="2217903" y="3501272"/>
                <a:ext cx="1258698" cy="360812"/>
                <a:chOff x="2217666" y="3161543"/>
                <a:chExt cx="1258827" cy="360581"/>
              </a:xfrm>
            </p:grpSpPr>
            <p:cxnSp>
              <p:nvCxnSpPr>
                <p:cNvPr id="32827" name="Straight Arrow Connector 35864"/>
                <p:cNvCxnSpPr>
                  <a:cxnSpLocks noChangeShapeType="1"/>
                </p:cNvCxnSpPr>
                <p:nvPr/>
              </p:nvCxnSpPr>
              <p:spPr bwMode="auto">
                <a:xfrm flipV="1">
                  <a:off x="2217666" y="3161543"/>
                  <a:ext cx="1049871" cy="19941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2828" name="TextBox 74"/>
                <p:cNvSpPr txBox="1">
                  <a:spLocks noChangeArrowheads="1"/>
                </p:cNvSpPr>
                <p:nvPr/>
              </p:nvSpPr>
              <p:spPr bwMode="auto">
                <a:xfrm>
                  <a:off x="2668006" y="3276061"/>
                  <a:ext cx="808487" cy="2460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3000">
                      <a:solidFill>
                        <a:srgbClr val="FFFFFF"/>
                      </a:solidFill>
                      <a:latin typeface="Gill Sans" charset="0"/>
                      <a:ea typeface="ヒラギノ角ゴ ProN W3" charset="0"/>
                      <a:cs typeface="ヒラギノ角ゴ ProN W3" charset="0"/>
                      <a:sym typeface="Gill Sans" charset="0"/>
                    </a:defRPr>
                  </a:lvl1pPr>
                  <a:lvl2pPr marL="742950" indent="-285750" eaLnBrk="0" hangingPunct="0">
                    <a:defRPr sz="3000">
                      <a:solidFill>
                        <a:srgbClr val="FFFFFF"/>
                      </a:solidFill>
                      <a:latin typeface="Gill Sans" charset="0"/>
                      <a:ea typeface="ヒラギノ角ゴ ProN W3" charset="0"/>
                      <a:cs typeface="ヒラギノ角ゴ ProN W3" charset="0"/>
                      <a:sym typeface="Gill Sans" charset="0"/>
                    </a:defRPr>
                  </a:lvl2pPr>
                  <a:lvl3pPr marL="1143000" indent="-228600" eaLnBrk="0" hangingPunct="0">
                    <a:defRPr sz="3000">
                      <a:solidFill>
                        <a:srgbClr val="FFFFFF"/>
                      </a:solidFill>
                      <a:latin typeface="Gill Sans" charset="0"/>
                      <a:ea typeface="ヒラギノ角ゴ ProN W3" charset="0"/>
                      <a:cs typeface="ヒラギノ角ゴ ProN W3" charset="0"/>
                      <a:sym typeface="Gill Sans" charset="0"/>
                    </a:defRPr>
                  </a:lvl3pPr>
                  <a:lvl4pPr marL="1600200" indent="-228600" eaLnBrk="0" hangingPunct="0">
                    <a:defRPr sz="3000">
                      <a:solidFill>
                        <a:srgbClr val="FFFFFF"/>
                      </a:solidFill>
                      <a:latin typeface="Gill Sans" charset="0"/>
                      <a:ea typeface="ヒラギノ角ゴ ProN W3" charset="0"/>
                      <a:cs typeface="ヒラギノ角ゴ ProN W3" charset="0"/>
                      <a:sym typeface="Gill Sans" charset="0"/>
                    </a:defRPr>
                  </a:lvl4pPr>
                  <a:lvl5pPr marL="2057400" indent="-228600" eaLnBrk="0" hangingPunct="0">
                    <a:defRPr sz="3000">
                      <a:solidFill>
                        <a:srgbClr val="FFFFFF"/>
                      </a:solidFill>
                      <a:latin typeface="Gill Sans" charset="0"/>
                      <a:ea typeface="ヒラギノ角ゴ ProN W3" charset="0"/>
                      <a:cs typeface="ヒラギノ角ゴ ProN W3" charset="0"/>
                      <a:sym typeface="Gill San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000">
                      <a:solidFill>
                        <a:srgbClr val="FFFFFF"/>
                      </a:solidFill>
                      <a:latin typeface="Gill Sans" charset="0"/>
                      <a:ea typeface="ヒラギノ角ゴ ProN W3" charset="0"/>
                      <a:cs typeface="ヒラギノ角ゴ ProN W3" charset="0"/>
                      <a:sym typeface="Gill San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000">
                      <a:solidFill>
                        <a:srgbClr val="FFFFFF"/>
                      </a:solidFill>
                      <a:latin typeface="Gill Sans" charset="0"/>
                      <a:ea typeface="ヒラギノ角ゴ ProN W3" charset="0"/>
                      <a:cs typeface="ヒラギノ角ゴ ProN W3" charset="0"/>
                      <a:sym typeface="Gill San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000">
                      <a:solidFill>
                        <a:srgbClr val="FFFFFF"/>
                      </a:solidFill>
                      <a:latin typeface="Gill Sans" charset="0"/>
                      <a:ea typeface="ヒラギノ角ゴ ProN W3" charset="0"/>
                      <a:cs typeface="ヒラギノ角ゴ ProN W3" charset="0"/>
                      <a:sym typeface="Gill San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000">
                      <a:solidFill>
                        <a:srgbClr val="FFFFFF"/>
                      </a:solidFill>
                      <a:latin typeface="Gill Sans" charset="0"/>
                      <a:ea typeface="ヒラギノ角ゴ ProN W3" charset="0"/>
                      <a:cs typeface="ヒラギノ角ゴ ProN W3" charset="0"/>
                      <a:sym typeface="Gill Sans" charset="0"/>
                    </a:defRPr>
                  </a:lvl9pPr>
                </a:lstStyle>
                <a:p>
                  <a:pPr algn="dist" eaLnBrk="1" hangingPunct="1"/>
                  <a:r>
                    <a:rPr lang="en-US" sz="1000">
                      <a:solidFill>
                        <a:srgbClr val="000000"/>
                      </a:solidFill>
                      <a:latin typeface="Arial" charset="0"/>
                      <a:cs typeface="Arial" charset="0"/>
                    </a:rPr>
                    <a:t>4C</a:t>
                  </a:r>
                  <a:r>
                    <a:rPr lang="en-US" sz="1000" baseline="-25000">
                      <a:solidFill>
                        <a:srgbClr val="000000"/>
                      </a:solidFill>
                      <a:latin typeface="Arial" charset="0"/>
                      <a:cs typeface="Arial" charset="0"/>
                    </a:rPr>
                    <a:t>max</a:t>
                  </a:r>
                  <a:r>
                    <a:rPr lang="en-US" sz="1000">
                      <a:solidFill>
                        <a:srgbClr val="000000"/>
                      </a:solidFill>
                      <a:latin typeface="Arial" charset="0"/>
                      <a:cs typeface="Arial" charset="0"/>
                    </a:rPr>
                    <a:t>/D</a:t>
                  </a:r>
                  <a:r>
                    <a:rPr lang="en-US" sz="1000" baseline="-25000">
                      <a:solidFill>
                        <a:srgbClr val="000000"/>
                      </a:solidFill>
                      <a:latin typeface="Arial" charset="0"/>
                      <a:cs typeface="Arial" charset="0"/>
                    </a:rPr>
                    <a:t>min</a:t>
                  </a:r>
                </a:p>
              </p:txBody>
            </p:sp>
          </p:grpSp>
        </p:grpSp>
        <p:grpSp>
          <p:nvGrpSpPr>
            <p:cNvPr id="32812" name="Group 173"/>
            <p:cNvGrpSpPr>
              <a:grpSpLocks/>
            </p:cNvGrpSpPr>
            <p:nvPr/>
          </p:nvGrpSpPr>
          <p:grpSpPr bwMode="auto">
            <a:xfrm>
              <a:off x="2843582" y="3068958"/>
              <a:ext cx="1856681" cy="484874"/>
              <a:chOff x="1207554" y="3409502"/>
              <a:chExt cx="2124954" cy="484874"/>
            </a:xfrm>
          </p:grpSpPr>
          <p:sp>
            <p:nvSpPr>
              <p:cNvPr id="183" name="Oval 182"/>
              <p:cNvSpPr/>
              <p:nvPr/>
            </p:nvSpPr>
            <p:spPr bwMode="auto">
              <a:xfrm>
                <a:off x="1207405" y="3409790"/>
                <a:ext cx="1483940" cy="216119"/>
              </a:xfrm>
              <a:prstGeom prst="ellipse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 sz="3200" dirty="0" err="1">
                  <a:latin typeface="Georgia"/>
                  <a:ea typeface="ヒラギノ角ゴ ProN W3" charset="-128"/>
                  <a:cs typeface="Georgia"/>
                </a:endParaRPr>
              </a:p>
            </p:txBody>
          </p:sp>
          <p:grpSp>
            <p:nvGrpSpPr>
              <p:cNvPr id="32822" name="Group 35867"/>
              <p:cNvGrpSpPr>
                <a:grpSpLocks/>
              </p:cNvGrpSpPr>
              <p:nvPr/>
            </p:nvGrpSpPr>
            <p:grpSpPr bwMode="auto">
              <a:xfrm>
                <a:off x="1949523" y="3519332"/>
                <a:ext cx="1382985" cy="375044"/>
                <a:chOff x="1949307" y="3826709"/>
                <a:chExt cx="1382977" cy="374804"/>
              </a:xfrm>
            </p:grpSpPr>
            <p:cxnSp>
              <p:nvCxnSpPr>
                <p:cNvPr id="32823" name="Straight Arrow Connector 70"/>
                <p:cNvCxnSpPr>
                  <a:cxnSpLocks noChangeShapeType="1"/>
                </p:cNvCxnSpPr>
                <p:nvPr/>
              </p:nvCxnSpPr>
              <p:spPr bwMode="auto">
                <a:xfrm>
                  <a:off x="1949307" y="3826709"/>
                  <a:ext cx="1153436" cy="0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2824" name="TextBox 72"/>
                <p:cNvSpPr txBox="1">
                  <a:spLocks noChangeArrowheads="1"/>
                </p:cNvSpPr>
                <p:nvPr/>
              </p:nvSpPr>
              <p:spPr bwMode="auto">
                <a:xfrm>
                  <a:off x="2651276" y="3955450"/>
                  <a:ext cx="681008" cy="2460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3000">
                      <a:solidFill>
                        <a:srgbClr val="FFFFFF"/>
                      </a:solidFill>
                      <a:latin typeface="Gill Sans" charset="0"/>
                      <a:ea typeface="ヒラギノ角ゴ ProN W3" charset="0"/>
                      <a:cs typeface="ヒラギノ角ゴ ProN W3" charset="0"/>
                      <a:sym typeface="Gill Sans" charset="0"/>
                    </a:defRPr>
                  </a:lvl1pPr>
                  <a:lvl2pPr marL="742950" indent="-285750" eaLnBrk="0" hangingPunct="0">
                    <a:defRPr sz="3000">
                      <a:solidFill>
                        <a:srgbClr val="FFFFFF"/>
                      </a:solidFill>
                      <a:latin typeface="Gill Sans" charset="0"/>
                      <a:ea typeface="ヒラギノ角ゴ ProN W3" charset="0"/>
                      <a:cs typeface="ヒラギノ角ゴ ProN W3" charset="0"/>
                      <a:sym typeface="Gill Sans" charset="0"/>
                    </a:defRPr>
                  </a:lvl2pPr>
                  <a:lvl3pPr marL="1143000" indent="-228600" eaLnBrk="0" hangingPunct="0">
                    <a:defRPr sz="3000">
                      <a:solidFill>
                        <a:srgbClr val="FFFFFF"/>
                      </a:solidFill>
                      <a:latin typeface="Gill Sans" charset="0"/>
                      <a:ea typeface="ヒラギノ角ゴ ProN W3" charset="0"/>
                      <a:cs typeface="ヒラギノ角ゴ ProN W3" charset="0"/>
                      <a:sym typeface="Gill Sans" charset="0"/>
                    </a:defRPr>
                  </a:lvl3pPr>
                  <a:lvl4pPr marL="1600200" indent="-228600" eaLnBrk="0" hangingPunct="0">
                    <a:defRPr sz="3000">
                      <a:solidFill>
                        <a:srgbClr val="FFFFFF"/>
                      </a:solidFill>
                      <a:latin typeface="Gill Sans" charset="0"/>
                      <a:ea typeface="ヒラギノ角ゴ ProN W3" charset="0"/>
                      <a:cs typeface="ヒラギノ角ゴ ProN W3" charset="0"/>
                      <a:sym typeface="Gill Sans" charset="0"/>
                    </a:defRPr>
                  </a:lvl4pPr>
                  <a:lvl5pPr marL="2057400" indent="-228600" eaLnBrk="0" hangingPunct="0">
                    <a:defRPr sz="3000">
                      <a:solidFill>
                        <a:srgbClr val="FFFFFF"/>
                      </a:solidFill>
                      <a:latin typeface="Gill Sans" charset="0"/>
                      <a:ea typeface="ヒラギノ角ゴ ProN W3" charset="0"/>
                      <a:cs typeface="ヒラギノ角ゴ ProN W3" charset="0"/>
                      <a:sym typeface="Gill San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000">
                      <a:solidFill>
                        <a:srgbClr val="FFFFFF"/>
                      </a:solidFill>
                      <a:latin typeface="Gill Sans" charset="0"/>
                      <a:ea typeface="ヒラギノ角ゴ ProN W3" charset="0"/>
                      <a:cs typeface="ヒラギノ角ゴ ProN W3" charset="0"/>
                      <a:sym typeface="Gill San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000">
                      <a:solidFill>
                        <a:srgbClr val="FFFFFF"/>
                      </a:solidFill>
                      <a:latin typeface="Gill Sans" charset="0"/>
                      <a:ea typeface="ヒラギノ角ゴ ProN W3" charset="0"/>
                      <a:cs typeface="ヒラギノ角ゴ ProN W3" charset="0"/>
                      <a:sym typeface="Gill San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000">
                      <a:solidFill>
                        <a:srgbClr val="FFFFFF"/>
                      </a:solidFill>
                      <a:latin typeface="Gill Sans" charset="0"/>
                      <a:ea typeface="ヒラギノ角ゴ ProN W3" charset="0"/>
                      <a:cs typeface="ヒラギノ角ゴ ProN W3" charset="0"/>
                      <a:sym typeface="Gill San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000">
                      <a:solidFill>
                        <a:srgbClr val="FFFFFF"/>
                      </a:solidFill>
                      <a:latin typeface="Gill Sans" charset="0"/>
                      <a:ea typeface="ヒラギノ角ゴ ProN W3" charset="0"/>
                      <a:cs typeface="ヒラギノ角ゴ ProN W3" charset="0"/>
                      <a:sym typeface="Gill Sans" charset="0"/>
                    </a:defRPr>
                  </a:lvl9pPr>
                </a:lstStyle>
                <a:p>
                  <a:pPr algn="dist" eaLnBrk="1" hangingPunct="1"/>
                  <a:r>
                    <a:rPr lang="en-US" sz="1000">
                      <a:solidFill>
                        <a:srgbClr val="0000FF"/>
                      </a:solidFill>
                      <a:latin typeface="Arial" charset="0"/>
                      <a:cs typeface="Arial" charset="0"/>
                    </a:rPr>
                    <a:t>4L/D</a:t>
                  </a:r>
                  <a:r>
                    <a:rPr lang="en-US" sz="1000" baseline="-25000">
                      <a:solidFill>
                        <a:srgbClr val="0000FF"/>
                      </a:solidFill>
                      <a:latin typeface="Arial" charset="0"/>
                      <a:cs typeface="Arial" charset="0"/>
                    </a:rPr>
                    <a:t>min</a:t>
                  </a:r>
                </a:p>
              </p:txBody>
            </p:sp>
          </p:grpSp>
        </p:grpSp>
        <p:cxnSp>
          <p:nvCxnSpPr>
            <p:cNvPr id="32813" name="Straight Connector 3"/>
            <p:cNvCxnSpPr>
              <a:cxnSpLocks noChangeShapeType="1"/>
              <a:stCxn id="32809" idx="2"/>
              <a:endCxn id="187" idx="2"/>
            </p:cNvCxnSpPr>
            <p:nvPr/>
          </p:nvCxnSpPr>
          <p:spPr bwMode="auto">
            <a:xfrm>
              <a:off x="2627784" y="2564929"/>
              <a:ext cx="432046" cy="12342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4" name="Straight Connector 6"/>
            <p:cNvCxnSpPr>
              <a:cxnSpLocks noChangeShapeType="1"/>
              <a:stCxn id="32809" idx="6"/>
              <a:endCxn id="187" idx="6"/>
            </p:cNvCxnSpPr>
            <p:nvPr/>
          </p:nvCxnSpPr>
          <p:spPr bwMode="auto">
            <a:xfrm flipH="1">
              <a:off x="3923927" y="2564929"/>
              <a:ext cx="432049" cy="12342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5" name="Straight Connector 35852"/>
            <p:cNvCxnSpPr>
              <a:cxnSpLocks noChangeShapeType="1"/>
            </p:cNvCxnSpPr>
            <p:nvPr/>
          </p:nvCxnSpPr>
          <p:spPr bwMode="auto">
            <a:xfrm flipH="1">
              <a:off x="3490913" y="2564904"/>
              <a:ext cx="0" cy="1238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2816" name="Group 177"/>
            <p:cNvGrpSpPr>
              <a:grpSpLocks/>
            </p:cNvGrpSpPr>
            <p:nvPr/>
          </p:nvGrpSpPr>
          <p:grpSpPr bwMode="auto">
            <a:xfrm>
              <a:off x="1835696" y="2420888"/>
              <a:ext cx="648295" cy="1512167"/>
              <a:chOff x="827212" y="2564202"/>
              <a:chExt cx="648068" cy="1511542"/>
            </a:xfrm>
          </p:grpSpPr>
          <p:cxnSp>
            <p:nvCxnSpPr>
              <p:cNvPr id="32817" name="Straight Arrow Connector 2"/>
              <p:cNvCxnSpPr>
                <a:cxnSpLocks noChangeShapeType="1"/>
              </p:cNvCxnSpPr>
              <p:nvPr/>
            </p:nvCxnSpPr>
            <p:spPr bwMode="auto">
              <a:xfrm>
                <a:off x="1463177" y="2564202"/>
                <a:ext cx="11881" cy="1511542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2818" name="TextBox 4"/>
              <p:cNvSpPr txBox="1">
                <a:spLocks noChangeArrowheads="1"/>
              </p:cNvSpPr>
              <p:nvPr/>
            </p:nvSpPr>
            <p:spPr bwMode="auto">
              <a:xfrm>
                <a:off x="970190" y="2575117"/>
                <a:ext cx="505090" cy="2153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sv-SE" sz="800">
                    <a:solidFill>
                      <a:srgbClr val="00B050"/>
                    </a:solidFill>
                    <a:latin typeface="Arial" charset="0"/>
                    <a:cs typeface="Arial" charset="0"/>
                  </a:rPr>
                  <a:t>Slower</a:t>
                </a:r>
              </a:p>
            </p:txBody>
          </p:sp>
          <p:sp>
            <p:nvSpPr>
              <p:cNvPr id="32819" name="TextBox 36"/>
              <p:cNvSpPr txBox="1">
                <a:spLocks noChangeArrowheads="1"/>
              </p:cNvSpPr>
              <p:nvPr/>
            </p:nvSpPr>
            <p:spPr bwMode="auto">
              <a:xfrm>
                <a:off x="827212" y="3069014"/>
                <a:ext cx="646254" cy="338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algn="ctr" eaLnBrk="1" hangingPunct="1"/>
                <a:r>
                  <a:rPr lang="sv-SE" sz="8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Processor </a:t>
                </a:r>
              </a:p>
              <a:p>
                <a:pPr algn="ctr" eaLnBrk="1" hangingPunct="1"/>
                <a:r>
                  <a:rPr lang="sv-SE" sz="8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Speed</a:t>
                </a:r>
              </a:p>
            </p:txBody>
          </p:sp>
          <p:sp>
            <p:nvSpPr>
              <p:cNvPr id="32820" name="TextBox 37"/>
              <p:cNvSpPr txBox="1">
                <a:spLocks noChangeArrowheads="1"/>
              </p:cNvSpPr>
              <p:nvPr/>
            </p:nvSpPr>
            <p:spPr bwMode="auto">
              <a:xfrm>
                <a:off x="951906" y="3715853"/>
                <a:ext cx="479304" cy="215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algn="ctr" eaLnBrk="1" hangingPunct="1"/>
                <a:r>
                  <a:rPr lang="sv-SE" sz="80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Faster</a:t>
                </a:r>
              </a:p>
            </p:txBody>
          </p:sp>
        </p:grpSp>
      </p:grpSp>
      <p:pic>
        <p:nvPicPr>
          <p:cNvPr id="32803" name="Picture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76" b="49687"/>
          <a:stretch>
            <a:fillRect/>
          </a:stretch>
        </p:blipFill>
        <p:spPr bwMode="auto">
          <a:xfrm>
            <a:off x="395288" y="5448300"/>
            <a:ext cx="96837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2804" name="Object 97"/>
          <p:cNvGraphicFramePr>
            <a:graphicFrameLocks noChangeAspect="1"/>
          </p:cNvGraphicFramePr>
          <p:nvPr/>
        </p:nvGraphicFramePr>
        <p:xfrm>
          <a:off x="8013700" y="6092825"/>
          <a:ext cx="446088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5" name="Equation" r:id="rId5" imgW="381000" imgH="431800" progId="Equation.3">
                  <p:embed/>
                </p:oleObj>
              </mc:Choice>
              <mc:Fallback>
                <p:oleObj name="Equation" r:id="rId5" imgW="381000" imgH="431800" progId="Equation.3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13700" y="6092825"/>
                        <a:ext cx="446088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805" name="Straight Connector 2"/>
          <p:cNvCxnSpPr>
            <a:cxnSpLocks noChangeShapeType="1"/>
          </p:cNvCxnSpPr>
          <p:nvPr/>
        </p:nvCxnSpPr>
        <p:spPr bwMode="auto">
          <a:xfrm>
            <a:off x="8172450" y="5921375"/>
            <a:ext cx="0" cy="144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06" name="Straight Connector 98"/>
          <p:cNvCxnSpPr>
            <a:cxnSpLocks noChangeShapeType="1"/>
          </p:cNvCxnSpPr>
          <p:nvPr/>
        </p:nvCxnSpPr>
        <p:spPr bwMode="auto">
          <a:xfrm>
            <a:off x="1843088" y="5921375"/>
            <a:ext cx="0" cy="144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807" name="TextBox 9"/>
          <p:cNvSpPr txBox="1">
            <a:spLocks noChangeArrowheads="1"/>
          </p:cNvSpPr>
          <p:nvPr/>
        </p:nvSpPr>
        <p:spPr bwMode="auto">
          <a:xfrm>
            <a:off x="179388" y="3141663"/>
            <a:ext cx="21463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Default max. length of f-NPR</a:t>
            </a:r>
          </a:p>
        </p:txBody>
      </p:sp>
      <p:sp>
        <p:nvSpPr>
          <p:cNvPr id="32808" name="TextBox 114"/>
          <p:cNvSpPr txBox="1">
            <a:spLocks noChangeArrowheads="1"/>
          </p:cNvSpPr>
          <p:nvPr/>
        </p:nvSpPr>
        <p:spPr bwMode="auto">
          <a:xfrm>
            <a:off x="179388" y="2563813"/>
            <a:ext cx="25923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Max. length of  the </a:t>
            </a:r>
            <a:r>
              <a:rPr lang="en-US" sz="1200">
                <a:solidFill>
                  <a:srgbClr val="0000FF"/>
                </a:solidFill>
                <a:latin typeface="Arial" charset="0"/>
                <a:cs typeface="Arial" charset="0"/>
              </a:rPr>
              <a:t>desirable </a:t>
            </a:r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f-NPR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1000" fill="hold"/>
                                        <p:tgtEl>
                                          <p:spTgt spid="30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09" grpId="0" animBg="1"/>
      <p:bldP spid="109" grpId="1" animBg="1"/>
      <p:bldP spid="102" grpId="0" animBg="1"/>
      <p:bldP spid="102" grpId="1" animBg="1"/>
      <p:bldP spid="96" grpId="0" animBg="1"/>
      <p:bldP spid="96" grpId="1" animBg="1"/>
      <p:bldP spid="90" grpId="0" animBg="1"/>
      <p:bldP spid="90" grpId="1" animBg="1"/>
      <p:bldP spid="45" grpId="0" animBg="1"/>
      <p:bldP spid="46" grpId="0" animBg="1"/>
      <p:bldP spid="89" grpId="0" animBg="1"/>
      <p:bldP spid="89" grpId="1" animBg="1"/>
      <p:bldP spid="95" grpId="0" animBg="1"/>
      <p:bldP spid="95" grpId="1" animBg="1"/>
      <p:bldP spid="101" grpId="0" animBg="1"/>
      <p:bldP spid="101" grpId="1" animBg="1"/>
      <p:bldP spid="107" grpId="0" animBg="1"/>
      <p:bldP spid="107" grpId="1" animBg="1"/>
      <p:bldP spid="108" grpId="0" animBg="1"/>
      <p:bldP spid="30796" grpId="0"/>
      <p:bldP spid="30796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 bwMode="auto">
          <a:xfrm>
            <a:off x="1343025" y="549275"/>
            <a:ext cx="7693025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Tightening the Augmentation Bound</a:t>
            </a:r>
          </a:p>
        </p:txBody>
      </p:sp>
      <p:pic>
        <p:nvPicPr>
          <p:cNvPr id="34818" name="Picture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" t="1842" r="1331" b="1823"/>
          <a:stretch>
            <a:fillRect/>
          </a:stretch>
        </p:blipFill>
        <p:spPr bwMode="auto">
          <a:xfrm>
            <a:off x="1476375" y="1196975"/>
            <a:ext cx="7232650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4819" name="Object 28"/>
          <p:cNvGraphicFramePr>
            <a:graphicFrameLocks noChangeAspect="1"/>
          </p:cNvGraphicFramePr>
          <p:nvPr/>
        </p:nvGraphicFramePr>
        <p:xfrm>
          <a:off x="8316913" y="5740400"/>
          <a:ext cx="50482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46" name="Equation" r:id="rId5" imgW="444500" imgH="431800" progId="Equation.3">
                  <p:embed/>
                </p:oleObj>
              </mc:Choice>
              <mc:Fallback>
                <p:oleObj name="Equation" r:id="rId5" imgW="444500" imgH="43180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6913" y="5740400"/>
                        <a:ext cx="504825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" name="Object 30"/>
          <p:cNvGraphicFramePr>
            <a:graphicFrameLocks noChangeAspect="1"/>
          </p:cNvGraphicFramePr>
          <p:nvPr/>
        </p:nvGraphicFramePr>
        <p:xfrm>
          <a:off x="2413000" y="2079625"/>
          <a:ext cx="719138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47" name="Equation" r:id="rId7" imgW="508000" imgH="393700" progId="Equation.3">
                  <p:embed/>
                </p:oleObj>
              </mc:Choice>
              <mc:Fallback>
                <p:oleObj name="Equation" r:id="rId7" imgW="508000" imgH="3937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3000" y="2079625"/>
                        <a:ext cx="719138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" name="Object 46"/>
          <p:cNvGraphicFramePr>
            <a:graphicFrameLocks noChangeAspect="1"/>
          </p:cNvGraphicFramePr>
          <p:nvPr/>
        </p:nvGraphicFramePr>
        <p:xfrm>
          <a:off x="2411413" y="3284538"/>
          <a:ext cx="539750" cy="25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48" name="Equation" r:id="rId9" imgW="355600" imgH="165100" progId="Equation.3">
                  <p:embed/>
                </p:oleObj>
              </mc:Choice>
              <mc:Fallback>
                <p:oleObj name="Equation" r:id="rId9" imgW="355600" imgH="165100" progId="Equation.3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3284538"/>
                        <a:ext cx="539750" cy="250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2" name="TextBox 29"/>
          <p:cNvSpPr txBox="1">
            <a:spLocks noChangeArrowheads="1"/>
          </p:cNvSpPr>
          <p:nvPr/>
        </p:nvSpPr>
        <p:spPr bwMode="auto">
          <a:xfrm>
            <a:off x="2339975" y="1279525"/>
            <a:ext cx="8636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Speed (S)</a:t>
            </a:r>
          </a:p>
        </p:txBody>
      </p:sp>
      <p:grpSp>
        <p:nvGrpSpPr>
          <p:cNvPr id="34823" name="Group 99"/>
          <p:cNvGrpSpPr>
            <a:grpSpLocks/>
          </p:cNvGrpSpPr>
          <p:nvPr/>
        </p:nvGrpSpPr>
        <p:grpSpPr bwMode="auto">
          <a:xfrm>
            <a:off x="4129088" y="3492500"/>
            <a:ext cx="936625" cy="2205038"/>
            <a:chOff x="4345224" y="3348000"/>
            <a:chExt cx="936000" cy="2204992"/>
          </a:xfrm>
        </p:grpSpPr>
        <p:cxnSp>
          <p:nvCxnSpPr>
            <p:cNvPr id="101" name="Straight Connector 17"/>
            <p:cNvCxnSpPr>
              <a:cxnSpLocks noChangeShapeType="1"/>
            </p:cNvCxnSpPr>
            <p:nvPr/>
          </p:nvCxnSpPr>
          <p:spPr bwMode="auto">
            <a:xfrm>
              <a:off x="5281224" y="3348000"/>
              <a:ext cx="0" cy="2195467"/>
            </a:xfrm>
            <a:prstGeom prst="lin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" name="Straight Connector 17"/>
            <p:cNvCxnSpPr>
              <a:cxnSpLocks noChangeShapeType="1"/>
            </p:cNvCxnSpPr>
            <p:nvPr/>
          </p:nvCxnSpPr>
          <p:spPr bwMode="auto">
            <a:xfrm>
              <a:off x="4345224" y="3357525"/>
              <a:ext cx="0" cy="2195467"/>
            </a:xfrm>
            <a:prstGeom prst="lin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34824" name="Object 68"/>
          <p:cNvGraphicFramePr>
            <a:graphicFrameLocks noChangeAspect="1"/>
          </p:cNvGraphicFramePr>
          <p:nvPr/>
        </p:nvGraphicFramePr>
        <p:xfrm>
          <a:off x="2411413" y="4437063"/>
          <a:ext cx="539750" cy="25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49" name="Equation" r:id="rId11" imgW="355600" imgH="165100" progId="Equation.3">
                  <p:embed/>
                </p:oleObj>
              </mc:Choice>
              <mc:Fallback>
                <p:oleObj name="Equation" r:id="rId11" imgW="355600" imgH="165100" progId="Equation.3">
                  <p:embed/>
                  <p:pic>
                    <p:nvPicPr>
                      <p:cNvPr id="0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4437063"/>
                        <a:ext cx="539750" cy="250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825" name="Group 103"/>
          <p:cNvGrpSpPr>
            <a:grpSpLocks/>
          </p:cNvGrpSpPr>
          <p:nvPr/>
        </p:nvGrpSpPr>
        <p:grpSpPr bwMode="auto">
          <a:xfrm>
            <a:off x="3132138" y="4554538"/>
            <a:ext cx="1936750" cy="1158875"/>
            <a:chOff x="1835696" y="3410024"/>
            <a:chExt cx="1936985" cy="1159331"/>
          </a:xfrm>
        </p:grpSpPr>
        <p:cxnSp>
          <p:nvCxnSpPr>
            <p:cNvPr id="34841" name="Straight Connector 17"/>
            <p:cNvCxnSpPr>
              <a:cxnSpLocks noChangeShapeType="1"/>
            </p:cNvCxnSpPr>
            <p:nvPr/>
          </p:nvCxnSpPr>
          <p:spPr bwMode="auto">
            <a:xfrm>
              <a:off x="3772681" y="3417233"/>
              <a:ext cx="0" cy="1152122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842" name="Straight Connector 73"/>
            <p:cNvCxnSpPr>
              <a:cxnSpLocks noChangeShapeType="1"/>
            </p:cNvCxnSpPr>
            <p:nvPr/>
          </p:nvCxnSpPr>
          <p:spPr bwMode="auto">
            <a:xfrm flipH="1">
              <a:off x="1835696" y="3410024"/>
              <a:ext cx="1860574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34826" name="Straight Connector 106"/>
          <p:cNvCxnSpPr>
            <a:cxnSpLocks noChangeShapeType="1"/>
          </p:cNvCxnSpPr>
          <p:nvPr/>
        </p:nvCxnSpPr>
        <p:spPr bwMode="auto">
          <a:xfrm>
            <a:off x="5075238" y="4554538"/>
            <a:ext cx="3382962" cy="0"/>
          </a:xfrm>
          <a:prstGeom prst="line">
            <a:avLst/>
          </a:prstGeom>
          <a:noFill/>
          <a:ln w="19050">
            <a:solidFill>
              <a:srgbClr val="008000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4827" name="Group 107"/>
          <p:cNvGrpSpPr>
            <a:grpSpLocks/>
          </p:cNvGrpSpPr>
          <p:nvPr/>
        </p:nvGrpSpPr>
        <p:grpSpPr bwMode="auto">
          <a:xfrm>
            <a:off x="3203575" y="3402013"/>
            <a:ext cx="5113338" cy="3175"/>
            <a:chOff x="3421346" y="2870094"/>
            <a:chExt cx="5112568" cy="2155"/>
          </a:xfrm>
        </p:grpSpPr>
        <p:cxnSp>
          <p:nvCxnSpPr>
            <p:cNvPr id="34839" name="Straight Connector 108"/>
            <p:cNvCxnSpPr>
              <a:cxnSpLocks noChangeShapeType="1"/>
            </p:cNvCxnSpPr>
            <p:nvPr/>
          </p:nvCxnSpPr>
          <p:spPr bwMode="auto">
            <a:xfrm>
              <a:off x="3421346" y="2872249"/>
              <a:ext cx="5112568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840" name="Straight Connector 36"/>
            <p:cNvCxnSpPr>
              <a:cxnSpLocks noChangeShapeType="1"/>
            </p:cNvCxnSpPr>
            <p:nvPr/>
          </p:nvCxnSpPr>
          <p:spPr bwMode="auto">
            <a:xfrm flipV="1">
              <a:off x="4357450" y="2870094"/>
              <a:ext cx="907064" cy="0"/>
            </a:xfrm>
            <a:prstGeom prst="line">
              <a:avLst/>
            </a:prstGeom>
            <a:noFill/>
            <a:ln w="22860">
              <a:solidFill>
                <a:srgbClr val="008000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4828" name="Group 110"/>
          <p:cNvGrpSpPr>
            <a:grpSpLocks/>
          </p:cNvGrpSpPr>
          <p:nvPr/>
        </p:nvGrpSpPr>
        <p:grpSpPr bwMode="auto">
          <a:xfrm>
            <a:off x="3203575" y="2419350"/>
            <a:ext cx="5184775" cy="1588"/>
            <a:chOff x="3421346" y="2313309"/>
            <a:chExt cx="5183796" cy="1290"/>
          </a:xfrm>
        </p:grpSpPr>
        <p:cxnSp>
          <p:nvCxnSpPr>
            <p:cNvPr id="34837" name="Straight Connector 111"/>
            <p:cNvCxnSpPr>
              <a:cxnSpLocks noChangeShapeType="1"/>
            </p:cNvCxnSpPr>
            <p:nvPr/>
          </p:nvCxnSpPr>
          <p:spPr bwMode="auto">
            <a:xfrm>
              <a:off x="3492574" y="2314599"/>
              <a:ext cx="5112568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838" name="Straight Connector 44"/>
            <p:cNvCxnSpPr>
              <a:cxnSpLocks noChangeShapeType="1"/>
            </p:cNvCxnSpPr>
            <p:nvPr/>
          </p:nvCxnSpPr>
          <p:spPr bwMode="auto">
            <a:xfrm>
              <a:off x="3421346" y="2313309"/>
              <a:ext cx="936104" cy="1290"/>
            </a:xfrm>
            <a:prstGeom prst="line">
              <a:avLst/>
            </a:prstGeom>
            <a:noFill/>
            <a:ln w="22860">
              <a:solidFill>
                <a:srgbClr val="008000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14" name="Straight Connector 17"/>
          <p:cNvCxnSpPr>
            <a:cxnSpLocks noChangeShapeType="1"/>
          </p:cNvCxnSpPr>
          <p:nvPr/>
        </p:nvCxnSpPr>
        <p:spPr bwMode="auto">
          <a:xfrm>
            <a:off x="4129088" y="2420938"/>
            <a:ext cx="0" cy="3240087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00113" y="1628775"/>
            <a:ext cx="12954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Less pessimistic</a:t>
            </a:r>
          </a:p>
        </p:txBody>
      </p:sp>
      <p:graphicFrame>
        <p:nvGraphicFramePr>
          <p:cNvPr id="32799" name="Object 63"/>
          <p:cNvGraphicFramePr>
            <a:graphicFrameLocks noChangeAspect="1"/>
          </p:cNvGraphicFramePr>
          <p:nvPr/>
        </p:nvGraphicFramePr>
        <p:xfrm>
          <a:off x="1116013" y="2098675"/>
          <a:ext cx="720725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50" name="Equation" r:id="rId13" imgW="508000" imgH="393700" progId="Equation.3">
                  <p:embed/>
                </p:oleObj>
              </mc:Choice>
              <mc:Fallback>
                <p:oleObj name="Equation" r:id="rId13" imgW="508000" imgH="393700" progId="Equation.3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098675"/>
                        <a:ext cx="720725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97" name="Object 66"/>
          <p:cNvGraphicFramePr>
            <a:graphicFrameLocks noChangeAspect="1"/>
          </p:cNvGraphicFramePr>
          <p:nvPr/>
        </p:nvGraphicFramePr>
        <p:xfrm>
          <a:off x="1187450" y="3249613"/>
          <a:ext cx="539750" cy="25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51" name="Equation" r:id="rId15" imgW="355600" imgH="165100" progId="Equation.3">
                  <p:embed/>
                </p:oleObj>
              </mc:Choice>
              <mc:Fallback>
                <p:oleObj name="Equation" r:id="rId15" imgW="355600" imgH="165100" progId="Equation.3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249613"/>
                        <a:ext cx="539750" cy="250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833" name="Group 5"/>
          <p:cNvGrpSpPr>
            <a:grpSpLocks/>
          </p:cNvGrpSpPr>
          <p:nvPr/>
        </p:nvGrpSpPr>
        <p:grpSpPr bwMode="auto">
          <a:xfrm>
            <a:off x="3679825" y="6092825"/>
            <a:ext cx="1960563" cy="539750"/>
            <a:chOff x="3679536" y="6092825"/>
            <a:chExt cx="1960852" cy="539750"/>
          </a:xfrm>
        </p:grpSpPr>
        <p:sp>
          <p:nvSpPr>
            <p:cNvPr id="34835" name="TextBox 3"/>
            <p:cNvSpPr txBox="1">
              <a:spLocks noChangeArrowheads="1"/>
            </p:cNvSpPr>
            <p:nvPr/>
          </p:nvSpPr>
          <p:spPr bwMode="auto">
            <a:xfrm>
              <a:off x="3679536" y="6165304"/>
              <a:ext cx="12525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400">
                  <a:solidFill>
                    <a:srgbClr val="0000FF"/>
                  </a:solidFill>
                  <a:latin typeface="Arial" charset="0"/>
                  <a:cs typeface="Arial" charset="0"/>
                </a:rPr>
                <a:t>unified result:</a:t>
              </a:r>
            </a:p>
          </p:txBody>
        </p:sp>
        <p:graphicFrame>
          <p:nvGraphicFramePr>
            <p:cNvPr id="34836" name="Object 55"/>
            <p:cNvGraphicFramePr>
              <a:graphicFrameLocks noChangeAspect="1"/>
            </p:cNvGraphicFramePr>
            <p:nvPr/>
          </p:nvGraphicFramePr>
          <p:xfrm>
            <a:off x="4829175" y="6092825"/>
            <a:ext cx="811213" cy="539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752" name="Equation" r:id="rId17" imgW="647700" imgH="431800" progId="Equation.3">
                    <p:embed/>
                  </p:oleObj>
                </mc:Choice>
                <mc:Fallback>
                  <p:oleObj name="Equation" r:id="rId17" imgW="647700" imgH="431800" progId="Equation.3">
                    <p:embed/>
                    <p:pic>
                      <p:nvPicPr>
                        <p:cNvPr id="0" name="Object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29175" y="6092825"/>
                          <a:ext cx="811213" cy="5397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4834" name="Object 30"/>
          <p:cNvGraphicFramePr>
            <a:graphicFrameLocks noChangeAspect="1"/>
          </p:cNvGraphicFramePr>
          <p:nvPr/>
        </p:nvGraphicFramePr>
        <p:xfrm>
          <a:off x="4284663" y="1196975"/>
          <a:ext cx="431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53" name="Equation" r:id="rId19" imgW="431800" imgH="419100" progId="Equation.3">
                  <p:embed/>
                </p:oleObj>
              </mc:Choice>
              <mc:Fallback>
                <p:oleObj name="Equation" r:id="rId19" imgW="431800" imgH="4191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1196975"/>
                        <a:ext cx="4318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 bwMode="auto">
          <a:xfrm>
            <a:off x="1343025" y="549275"/>
            <a:ext cx="6397625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Summary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sz="quarter" idx="10"/>
          </p:nvPr>
        </p:nvSpPr>
        <p:spPr bwMode="auto">
          <a:xfrm>
            <a:off x="684213" y="1628775"/>
            <a:ext cx="8280400" cy="45370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85750" lvl="1" indent="-285750">
              <a:spcBef>
                <a:spcPts val="563"/>
              </a:spcBef>
              <a:buClrTx/>
              <a:defRPr/>
            </a:pPr>
            <a:r>
              <a:rPr lang="en-US" sz="1800" dirty="0" smtClean="0">
                <a:latin typeface="Arial" charset="0"/>
                <a:ea typeface="ヒラギノ角ゴ ProN W3" charset="0"/>
                <a:cs typeface="Arial" charset="0"/>
              </a:rPr>
              <a:t>Quantification of the </a:t>
            </a:r>
            <a:r>
              <a:rPr lang="en-US" sz="1800" dirty="0" smtClean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sub</a:t>
            </a:r>
            <a:r>
              <a:rPr lang="en-US" sz="1800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-optimality of non-preemptive </a:t>
            </a:r>
            <a:r>
              <a:rPr lang="en-US" sz="1800" dirty="0" smtClean="0">
                <a:latin typeface="Arial" charset="0"/>
                <a:ea typeface="ヒラギノ角ゴ ProN W3" charset="0"/>
                <a:cs typeface="Arial" charset="0"/>
              </a:rPr>
              <a:t>scheduling</a:t>
            </a:r>
            <a:endParaRPr lang="en-US" sz="1800" dirty="0">
              <a:latin typeface="Arial" charset="0"/>
              <a:ea typeface="ヒラギノ角ゴ ProN W3" charset="0"/>
              <a:cs typeface="Arial" charset="0"/>
            </a:endParaRPr>
          </a:p>
          <a:p>
            <a:pPr marL="565150" lvl="2" indent="-285750">
              <a:spcBef>
                <a:spcPts val="563"/>
              </a:spcBef>
              <a:buClrTx/>
              <a:buFont typeface="Lucida Grande"/>
              <a:buChar char="-"/>
              <a:defRPr/>
            </a:pPr>
            <a:r>
              <a:rPr lang="en-US" sz="1600" dirty="0">
                <a:latin typeface="Arial" charset="0"/>
                <a:ea typeface="ヒラギノ角ゴ ProN W3" charset="0"/>
                <a:cs typeface="Arial" charset="0"/>
              </a:rPr>
              <a:t>Non-preemptive scheduling is </a:t>
            </a:r>
            <a:r>
              <a:rPr lang="en-US" sz="1600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not uniprocessor optimal </a:t>
            </a:r>
            <a:r>
              <a:rPr lang="en-US" sz="1600" dirty="0">
                <a:latin typeface="Arial" charset="0"/>
                <a:ea typeface="ヒラギノ角ゴ ProN W3" charset="0"/>
                <a:cs typeface="Arial" charset="0"/>
              </a:rPr>
              <a:t>under the work conserving paradigm</a:t>
            </a:r>
          </a:p>
          <a:p>
            <a:pPr marL="565150" lvl="2" indent="-285750">
              <a:spcBef>
                <a:spcPts val="563"/>
              </a:spcBef>
              <a:buClrTx/>
              <a:buFont typeface="Lucida Grande"/>
              <a:buChar char="-"/>
              <a:defRPr/>
            </a:pPr>
            <a:r>
              <a:rPr lang="en-US" sz="1600" dirty="0">
                <a:latin typeface="Arial" charset="0"/>
                <a:ea typeface="ヒラギノ角ゴ ProN W3" charset="0"/>
                <a:cs typeface="Arial" charset="0"/>
              </a:rPr>
              <a:t>Optimal online non-preemptive scheduler with inserted idle times </a:t>
            </a:r>
            <a:r>
              <a:rPr lang="en-US" sz="1600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cannot </a:t>
            </a:r>
            <a:r>
              <a:rPr lang="en-US" sz="1600" dirty="0">
                <a:latin typeface="Arial" charset="0"/>
                <a:ea typeface="ヒラギノ角ゴ ProN W3" charset="0"/>
                <a:cs typeface="Arial" charset="0"/>
              </a:rPr>
              <a:t>exist</a:t>
            </a:r>
          </a:p>
          <a:p>
            <a:pPr marL="565150" lvl="2" indent="-285750">
              <a:spcBef>
                <a:spcPts val="563"/>
              </a:spcBef>
              <a:buClrTx/>
              <a:buFont typeface="Lucida Grande"/>
              <a:buChar char="-"/>
              <a:defRPr/>
            </a:pPr>
            <a:r>
              <a:rPr lang="en-US" sz="1600" dirty="0">
                <a:latin typeface="Arial" charset="0"/>
                <a:ea typeface="ヒラギノ角ゴ ProN W3" charset="0"/>
                <a:cs typeface="Arial" charset="0"/>
              </a:rPr>
              <a:t>Our contribution allows to </a:t>
            </a:r>
            <a:r>
              <a:rPr lang="en-US" sz="1600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use processor speed-up </a:t>
            </a:r>
            <a:r>
              <a:rPr lang="en-US" sz="1600" dirty="0">
                <a:latin typeface="Arial" charset="0"/>
                <a:ea typeface="ヒラギノ角ゴ ProN W3" charset="0"/>
                <a:cs typeface="Arial" charset="0"/>
              </a:rPr>
              <a:t>to </a:t>
            </a:r>
            <a:r>
              <a:rPr lang="en-US" sz="1600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enable non-preemptive </a:t>
            </a:r>
            <a:r>
              <a:rPr lang="en-US" sz="1600" dirty="0" smtClean="0">
                <a:latin typeface="Arial" charset="0"/>
                <a:ea typeface="ヒラギノ角ゴ ProN W3" charset="0"/>
                <a:cs typeface="Arial" charset="0"/>
              </a:rPr>
              <a:t>feasibility for arbitrary task sets</a:t>
            </a:r>
            <a:endParaRPr lang="en-US" sz="1600" dirty="0">
              <a:latin typeface="Arial" charset="0"/>
              <a:ea typeface="ヒラギノ角ゴ ProN W3" charset="0"/>
              <a:cs typeface="Arial" charset="0"/>
            </a:endParaRPr>
          </a:p>
          <a:p>
            <a:pPr marL="285750" lvl="1" indent="-285750">
              <a:spcBef>
                <a:spcPts val="563"/>
              </a:spcBef>
              <a:buClrTx/>
              <a:buFont typeface="Lucida Grande" charset="0"/>
              <a:buNone/>
              <a:defRPr/>
            </a:pPr>
            <a:endParaRPr lang="en-US" sz="1800" dirty="0">
              <a:latin typeface="Arial" charset="0"/>
              <a:ea typeface="ヒラギノ角ゴ ProN W3" charset="0"/>
              <a:cs typeface="Arial" charset="0"/>
            </a:endParaRPr>
          </a:p>
          <a:p>
            <a:pPr marL="285750" lvl="1" indent="-285750">
              <a:spcBef>
                <a:spcPts val="563"/>
              </a:spcBef>
              <a:buClrTx/>
              <a:defRPr/>
            </a:pPr>
            <a:r>
              <a:rPr lang="en-US" sz="1800" dirty="0" smtClean="0">
                <a:solidFill>
                  <a:srgbClr val="000000"/>
                </a:solidFill>
                <a:latin typeface="Arial" charset="0"/>
                <a:ea typeface="ヒラギノ角ゴ ProN W3" charset="0"/>
                <a:cs typeface="Arial" charset="0"/>
              </a:rPr>
              <a:t>Analysis</a:t>
            </a:r>
            <a:r>
              <a:rPr lang="en-US" sz="1800" dirty="0" smtClean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 of preemption </a:t>
            </a:r>
            <a:r>
              <a:rPr lang="en-US" sz="1800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behavior </a:t>
            </a:r>
            <a:r>
              <a:rPr lang="en-US" sz="1800" dirty="0" smtClean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vs. </a:t>
            </a:r>
            <a:r>
              <a:rPr lang="en-US" sz="1800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processor </a:t>
            </a:r>
            <a:r>
              <a:rPr lang="en-US" sz="1800" dirty="0" smtClean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speed</a:t>
            </a:r>
            <a:r>
              <a:rPr lang="en-US" sz="1800" dirty="0" smtClean="0">
                <a:latin typeface="Arial" charset="0"/>
                <a:ea typeface="ヒラギノ角ゴ ProN W3" charset="0"/>
                <a:cs typeface="Arial" charset="0"/>
              </a:rPr>
              <a:t>: </a:t>
            </a:r>
            <a:r>
              <a:rPr lang="en-US" sz="1800" dirty="0">
                <a:solidFill>
                  <a:srgbClr val="008000"/>
                </a:solidFill>
                <a:latin typeface="Arial" charset="0"/>
                <a:ea typeface="ヒラギノ角ゴ ProN W3" charset="0"/>
                <a:cs typeface="Arial" charset="0"/>
              </a:rPr>
              <a:t>the feasibility bucket</a:t>
            </a:r>
          </a:p>
          <a:p>
            <a:pPr marL="285750" lvl="1" indent="-285750">
              <a:spcBef>
                <a:spcPts val="563"/>
              </a:spcBef>
              <a:buClrTx/>
              <a:buFont typeface="Wingdings" charset="0"/>
              <a:buChar char="Ø"/>
              <a:defRPr/>
            </a:pPr>
            <a:endParaRPr lang="en-US" sz="1800" dirty="0">
              <a:latin typeface="Arial" charset="0"/>
              <a:ea typeface="ヒラギノ角ゴ ProN W3" charset="0"/>
              <a:cs typeface="Arial" charset="0"/>
            </a:endParaRPr>
          </a:p>
          <a:p>
            <a:pPr marL="285750" lvl="1" indent="-285750">
              <a:spcBef>
                <a:spcPts val="563"/>
              </a:spcBef>
              <a:buClrTx/>
              <a:defRPr/>
            </a:pPr>
            <a:r>
              <a:rPr lang="en-US" dirty="0">
                <a:latin typeface="Arial" charset="0"/>
                <a:ea typeface="ヒラギノ角ゴ ProN W3" charset="0"/>
                <a:cs typeface="ヒラギノ角ゴ ProN W3" charset="0"/>
              </a:rPr>
              <a:t>Method to </a:t>
            </a:r>
            <a:r>
              <a:rPr lang="en-US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minimize preemption overheads</a:t>
            </a:r>
          </a:p>
          <a:p>
            <a:pPr marL="887412" lvl="3" indent="-285750">
              <a:spcBef>
                <a:spcPts val="563"/>
              </a:spcBef>
              <a:buFont typeface="Lucida Grande"/>
              <a:buChar char="-"/>
              <a:defRPr/>
            </a:pPr>
            <a:r>
              <a:rPr lang="en-US" sz="1600" dirty="0">
                <a:latin typeface="Arial" charset="0"/>
                <a:ea typeface="ヒラギノ角ゴ ProN W3" charset="0"/>
                <a:cs typeface="ヒラギノ角ゴ ProN W3" charset="0"/>
              </a:rPr>
              <a:t>Derivation of non-preemption requirements</a:t>
            </a:r>
          </a:p>
          <a:p>
            <a:pPr marL="887412" lvl="3" indent="-285750">
              <a:spcBef>
                <a:spcPts val="563"/>
              </a:spcBef>
              <a:buFont typeface="Lucida Grande"/>
              <a:buChar char="-"/>
              <a:defRPr/>
            </a:pPr>
            <a:r>
              <a:rPr lang="en-US" sz="1600" dirty="0">
                <a:latin typeface="Arial" charset="0"/>
                <a:ea typeface="ヒラギノ角ゴ ProN W3" charset="0"/>
                <a:cs typeface="ヒラギノ角ゴ ProN W3" charset="0"/>
              </a:rPr>
              <a:t>Sensitivity analysis to calculate the optimal speed-</a:t>
            </a:r>
            <a:r>
              <a:rPr lang="en-US" sz="1600" dirty="0" smtClean="0">
                <a:latin typeface="Arial" charset="0"/>
                <a:ea typeface="ヒラギノ角ゴ ProN W3" charset="0"/>
                <a:cs typeface="ヒラギノ角ゴ ProN W3" charset="0"/>
              </a:rPr>
              <a:t>up</a:t>
            </a:r>
          </a:p>
          <a:p>
            <a:pPr marL="601662" lvl="3" indent="0">
              <a:spcBef>
                <a:spcPts val="563"/>
              </a:spcBef>
              <a:buFontTx/>
              <a:buNone/>
              <a:defRPr/>
            </a:pPr>
            <a:endParaRPr lang="en-US" sz="1600" dirty="0">
              <a:latin typeface="Arial" charset="0"/>
              <a:ea typeface="ヒラギノ角ゴ ProN W3" charset="0"/>
              <a:cs typeface="ヒラギノ角ゴ ProN W3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Oval 116"/>
          <p:cNvSpPr/>
          <p:nvPr/>
        </p:nvSpPr>
        <p:spPr bwMode="auto">
          <a:xfrm>
            <a:off x="2771775" y="4529138"/>
            <a:ext cx="2520950" cy="431800"/>
          </a:xfrm>
          <a:prstGeom prst="ellipse">
            <a:avLst/>
          </a:prstGeom>
          <a:solidFill>
            <a:schemeClr val="accent4">
              <a:lumMod val="50000"/>
            </a:schemeClr>
          </a:solidFill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3200" dirty="0" err="1">
              <a:latin typeface="Georgia"/>
              <a:ea typeface="ヒラギノ角ゴ ProN W3" charset="-128"/>
              <a:cs typeface="Georgia"/>
            </a:endParaRPr>
          </a:p>
        </p:txBody>
      </p:sp>
      <p:sp>
        <p:nvSpPr>
          <p:cNvPr id="115" name="Oval 114"/>
          <p:cNvSpPr/>
          <p:nvPr/>
        </p:nvSpPr>
        <p:spPr bwMode="auto">
          <a:xfrm>
            <a:off x="2178050" y="3087688"/>
            <a:ext cx="3744913" cy="504825"/>
          </a:xfrm>
          <a:prstGeom prst="ellipse">
            <a:avLst/>
          </a:prstGeom>
          <a:solidFill>
            <a:schemeClr val="bg2">
              <a:lumMod val="75000"/>
            </a:schemeClr>
          </a:solidFill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3200" dirty="0" err="1">
              <a:latin typeface="Georgia"/>
              <a:ea typeface="ヒラギノ角ゴ ProN W3" charset="-128"/>
              <a:cs typeface="Georgia"/>
            </a:endParaRPr>
          </a:p>
        </p:txBody>
      </p:sp>
      <p:sp>
        <p:nvSpPr>
          <p:cNvPr id="111" name="Oval 1"/>
          <p:cNvSpPr>
            <a:spLocks noChangeArrowheads="1"/>
          </p:cNvSpPr>
          <p:nvPr/>
        </p:nvSpPr>
        <p:spPr bwMode="auto">
          <a:xfrm>
            <a:off x="1619250" y="1719263"/>
            <a:ext cx="4897438" cy="720725"/>
          </a:xfrm>
          <a:prstGeom prst="ellipse">
            <a:avLst/>
          </a:prstGeom>
          <a:solidFill>
            <a:srgbClr val="8078FD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37892" name="Title 1"/>
          <p:cNvSpPr>
            <a:spLocks noGrp="1"/>
          </p:cNvSpPr>
          <p:nvPr>
            <p:ph type="title"/>
          </p:nvPr>
        </p:nvSpPr>
        <p:spPr bwMode="auto">
          <a:xfrm>
            <a:off x="1343025" y="655638"/>
            <a:ext cx="5894388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Future Work</a:t>
            </a:r>
          </a:p>
        </p:txBody>
      </p:sp>
      <p:sp>
        <p:nvSpPr>
          <p:cNvPr id="37893" name="Oval 1"/>
          <p:cNvSpPr>
            <a:spLocks noChangeArrowheads="1"/>
          </p:cNvSpPr>
          <p:nvPr/>
        </p:nvSpPr>
        <p:spPr bwMode="auto">
          <a:xfrm>
            <a:off x="2374900" y="1792288"/>
            <a:ext cx="3311525" cy="576262"/>
          </a:xfrm>
          <a:prstGeom prst="ellipse">
            <a:avLst/>
          </a:prstGeom>
          <a:solidFill>
            <a:srgbClr val="B782EB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grpSp>
        <p:nvGrpSpPr>
          <p:cNvPr id="37894" name="Group 85"/>
          <p:cNvGrpSpPr>
            <a:grpSpLocks/>
          </p:cNvGrpSpPr>
          <p:nvPr/>
        </p:nvGrpSpPr>
        <p:grpSpPr bwMode="auto">
          <a:xfrm>
            <a:off x="3094038" y="4168775"/>
            <a:ext cx="5730875" cy="307975"/>
            <a:chOff x="1403350" y="4488210"/>
            <a:chExt cx="5730652" cy="307975"/>
          </a:xfrm>
        </p:grpSpPr>
        <p:sp>
          <p:nvSpPr>
            <p:cNvPr id="37949" name="Oval 86"/>
            <p:cNvSpPr>
              <a:spLocks noChangeArrowheads="1"/>
            </p:cNvSpPr>
            <p:nvPr/>
          </p:nvSpPr>
          <p:spPr bwMode="auto">
            <a:xfrm>
              <a:off x="1403350" y="4489798"/>
              <a:ext cx="1800155" cy="287337"/>
            </a:xfrm>
            <a:prstGeom prst="ellipse">
              <a:avLst/>
            </a:prstGeom>
            <a:solidFill>
              <a:srgbClr val="ACFA46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 sz="3200">
                <a:latin typeface="Georgia" charset="0"/>
                <a:cs typeface="Georgia" charset="0"/>
              </a:endParaRPr>
            </a:p>
          </p:txBody>
        </p:sp>
        <p:grpSp>
          <p:nvGrpSpPr>
            <p:cNvPr id="37950" name="Group 35868"/>
            <p:cNvGrpSpPr>
              <a:grpSpLocks/>
            </p:cNvGrpSpPr>
            <p:nvPr/>
          </p:nvGrpSpPr>
          <p:grpSpPr bwMode="auto">
            <a:xfrm>
              <a:off x="2339975" y="4488210"/>
              <a:ext cx="4794027" cy="307975"/>
              <a:chOff x="2339752" y="4147841"/>
              <a:chExt cx="4794528" cy="307777"/>
            </a:xfrm>
          </p:grpSpPr>
          <p:cxnSp>
            <p:nvCxnSpPr>
              <p:cNvPr id="37951" name="Straight Arrow Connector 35864"/>
              <p:cNvCxnSpPr>
                <a:cxnSpLocks noChangeShapeType="1"/>
                <a:endCxn id="37952" idx="1"/>
              </p:cNvCxnSpPr>
              <p:nvPr/>
            </p:nvCxnSpPr>
            <p:spPr bwMode="auto">
              <a:xfrm>
                <a:off x="2339752" y="4293096"/>
                <a:ext cx="3781845" cy="8634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7952" name="TextBox 74"/>
              <p:cNvSpPr txBox="1">
                <a:spLocks noChangeArrowheads="1"/>
              </p:cNvSpPr>
              <p:nvPr/>
            </p:nvSpPr>
            <p:spPr bwMode="auto">
              <a:xfrm>
                <a:off x="6121597" y="4147841"/>
                <a:ext cx="101268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algn="dist" eaLnBrk="1" hangingPunct="1"/>
                <a:r>
                  <a:rPr 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4C</a:t>
                </a:r>
                <a:r>
                  <a:rPr lang="en-US" sz="1400" baseline="-2500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max</a:t>
                </a:r>
                <a:r>
                  <a:rPr 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/D</a:t>
                </a:r>
                <a:r>
                  <a:rPr lang="en-US" sz="1400" baseline="-2500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min</a:t>
                </a:r>
              </a:p>
            </p:txBody>
          </p:sp>
        </p:grpSp>
      </p:grpSp>
      <p:grpSp>
        <p:nvGrpSpPr>
          <p:cNvPr id="37895" name="Group 90"/>
          <p:cNvGrpSpPr>
            <a:grpSpLocks/>
          </p:cNvGrpSpPr>
          <p:nvPr/>
        </p:nvGrpSpPr>
        <p:grpSpPr bwMode="auto">
          <a:xfrm>
            <a:off x="2733675" y="2944813"/>
            <a:ext cx="5980113" cy="360362"/>
            <a:chOff x="1042988" y="3264074"/>
            <a:chExt cx="5979223" cy="361776"/>
          </a:xfrm>
        </p:grpSpPr>
        <p:sp>
          <p:nvSpPr>
            <p:cNvPr id="92" name="Oval 91"/>
            <p:cNvSpPr/>
            <p:nvPr/>
          </p:nvSpPr>
          <p:spPr bwMode="auto">
            <a:xfrm>
              <a:off x="1042988" y="3265667"/>
              <a:ext cx="2555495" cy="360183"/>
            </a:xfrm>
            <a:prstGeom prst="ellipse">
              <a:avLst/>
            </a:prstGeom>
            <a:solidFill>
              <a:schemeClr val="bg2">
                <a:lumMod val="60000"/>
                <a:lumOff val="4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3200" dirty="0" err="1">
                <a:latin typeface="Georgia"/>
                <a:ea typeface="ヒラギノ角ゴ ProN W3" charset="-128"/>
                <a:cs typeface="Georgia"/>
              </a:endParaRPr>
            </a:p>
          </p:txBody>
        </p:sp>
        <p:grpSp>
          <p:nvGrpSpPr>
            <p:cNvPr id="37946" name="Group 35867"/>
            <p:cNvGrpSpPr>
              <a:grpSpLocks/>
            </p:cNvGrpSpPr>
            <p:nvPr/>
          </p:nvGrpSpPr>
          <p:grpSpPr bwMode="auto">
            <a:xfrm>
              <a:off x="2339975" y="3264074"/>
              <a:ext cx="4682236" cy="307975"/>
              <a:chOff x="2339752" y="3571603"/>
              <a:chExt cx="4682196" cy="307777"/>
            </a:xfrm>
          </p:grpSpPr>
          <p:cxnSp>
            <p:nvCxnSpPr>
              <p:cNvPr id="37947" name="Straight Arrow Connector 70"/>
              <p:cNvCxnSpPr>
                <a:cxnSpLocks noChangeShapeType="1"/>
                <a:endCxn id="37948" idx="1"/>
              </p:cNvCxnSpPr>
              <p:nvPr/>
            </p:nvCxnSpPr>
            <p:spPr bwMode="auto">
              <a:xfrm flipV="1">
                <a:off x="2339752" y="3725492"/>
                <a:ext cx="3925434" cy="29292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7948" name="TextBox 72"/>
              <p:cNvSpPr txBox="1">
                <a:spLocks noChangeArrowheads="1"/>
              </p:cNvSpPr>
              <p:nvPr/>
            </p:nvSpPr>
            <p:spPr bwMode="auto">
              <a:xfrm>
                <a:off x="6265186" y="3571603"/>
                <a:ext cx="75676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algn="dist" eaLnBrk="1" hangingPunct="1"/>
                <a:r>
                  <a:rPr lang="en-US" sz="14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4L/D</a:t>
                </a:r>
                <a:r>
                  <a:rPr lang="en-US" sz="1400" baseline="-250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min</a:t>
                </a:r>
              </a:p>
            </p:txBody>
          </p:sp>
        </p:grpSp>
      </p:grpSp>
      <p:cxnSp>
        <p:nvCxnSpPr>
          <p:cNvPr id="37896" name="Straight Connector 3"/>
          <p:cNvCxnSpPr>
            <a:cxnSpLocks noChangeShapeType="1"/>
            <a:stCxn id="37893" idx="2"/>
            <a:endCxn id="37949" idx="2"/>
          </p:cNvCxnSpPr>
          <p:nvPr/>
        </p:nvCxnSpPr>
        <p:spPr bwMode="auto">
          <a:xfrm>
            <a:off x="2374900" y="2081213"/>
            <a:ext cx="719138" cy="2232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897" name="Straight Connector 6"/>
          <p:cNvCxnSpPr>
            <a:cxnSpLocks noChangeShapeType="1"/>
            <a:stCxn id="37893" idx="6"/>
            <a:endCxn id="37949" idx="6"/>
          </p:cNvCxnSpPr>
          <p:nvPr/>
        </p:nvCxnSpPr>
        <p:spPr bwMode="auto">
          <a:xfrm flipH="1">
            <a:off x="4894263" y="2081213"/>
            <a:ext cx="792162" cy="2232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898" name="Straight Connector 97"/>
          <p:cNvCxnSpPr>
            <a:cxnSpLocks noChangeShapeType="1"/>
          </p:cNvCxnSpPr>
          <p:nvPr/>
        </p:nvCxnSpPr>
        <p:spPr bwMode="auto">
          <a:xfrm>
            <a:off x="4030663" y="3108325"/>
            <a:ext cx="0" cy="1206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899" name="Straight Connector 35852"/>
          <p:cNvCxnSpPr>
            <a:cxnSpLocks noChangeShapeType="1"/>
          </p:cNvCxnSpPr>
          <p:nvPr/>
        </p:nvCxnSpPr>
        <p:spPr bwMode="auto">
          <a:xfrm flipH="1">
            <a:off x="4030663" y="2081213"/>
            <a:ext cx="0" cy="1044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7900" name="Group 42"/>
          <p:cNvGrpSpPr>
            <a:grpSpLocks/>
          </p:cNvGrpSpPr>
          <p:nvPr/>
        </p:nvGrpSpPr>
        <p:grpSpPr bwMode="auto">
          <a:xfrm>
            <a:off x="468313" y="5538788"/>
            <a:ext cx="2195512" cy="400050"/>
            <a:chOff x="6405231" y="2955656"/>
            <a:chExt cx="1933428" cy="402355"/>
          </a:xfrm>
        </p:grpSpPr>
        <p:sp>
          <p:nvSpPr>
            <p:cNvPr id="37943" name="Rectangle 4"/>
            <p:cNvSpPr>
              <a:spLocks noChangeArrowheads="1"/>
            </p:cNvSpPr>
            <p:nvPr/>
          </p:nvSpPr>
          <p:spPr bwMode="auto">
            <a:xfrm>
              <a:off x="6405231" y="2962526"/>
              <a:ext cx="253527" cy="288807"/>
            </a:xfrm>
            <a:prstGeom prst="rect">
              <a:avLst/>
            </a:prstGeom>
            <a:solidFill>
              <a:srgbClr val="B782EB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sv-SE" sz="1000">
                <a:latin typeface="Arial" charset="0"/>
                <a:cs typeface="Arial" charset="0"/>
              </a:endParaRPr>
            </a:p>
          </p:txBody>
        </p:sp>
        <p:sp>
          <p:nvSpPr>
            <p:cNvPr id="37944" name="TextBox 8"/>
            <p:cNvSpPr txBox="1">
              <a:spLocks noChangeArrowheads="1"/>
            </p:cNvSpPr>
            <p:nvPr/>
          </p:nvSpPr>
          <p:spPr bwMode="auto">
            <a:xfrm>
              <a:off x="6785138" y="2955656"/>
              <a:ext cx="1553521" cy="402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000">
                  <a:solidFill>
                    <a:schemeClr val="tx1"/>
                  </a:solidFill>
                  <a:latin typeface="Arial" charset="0"/>
                  <a:cs typeface="Arial" charset="0"/>
                </a:rPr>
                <a:t>Set of uniprocessor feasible task sets</a:t>
              </a:r>
            </a:p>
          </p:txBody>
        </p:sp>
      </p:grpSp>
      <p:grpSp>
        <p:nvGrpSpPr>
          <p:cNvPr id="37901" name="Group 46"/>
          <p:cNvGrpSpPr>
            <a:grpSpLocks/>
          </p:cNvGrpSpPr>
          <p:nvPr/>
        </p:nvGrpSpPr>
        <p:grpSpPr bwMode="auto">
          <a:xfrm>
            <a:off x="6659563" y="5538788"/>
            <a:ext cx="2268537" cy="554037"/>
            <a:chOff x="5995640" y="4482074"/>
            <a:chExt cx="2004783" cy="555698"/>
          </a:xfrm>
        </p:grpSpPr>
        <p:sp>
          <p:nvSpPr>
            <p:cNvPr id="37941" name="Rectangle 102"/>
            <p:cNvSpPr>
              <a:spLocks noChangeArrowheads="1"/>
            </p:cNvSpPr>
            <p:nvPr/>
          </p:nvSpPr>
          <p:spPr bwMode="auto">
            <a:xfrm>
              <a:off x="5995640" y="4512326"/>
              <a:ext cx="238498" cy="288199"/>
            </a:xfrm>
            <a:prstGeom prst="rect">
              <a:avLst/>
            </a:prstGeom>
            <a:solidFill>
              <a:srgbClr val="B1FF4B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 sz="1000">
                <a:latin typeface="Arial" charset="0"/>
                <a:cs typeface="Arial" charset="0"/>
              </a:endParaRPr>
            </a:p>
          </p:txBody>
        </p:sp>
        <p:sp>
          <p:nvSpPr>
            <p:cNvPr id="37942" name="TextBox 42"/>
            <p:cNvSpPr txBox="1">
              <a:spLocks noChangeArrowheads="1"/>
            </p:cNvSpPr>
            <p:nvPr/>
          </p:nvSpPr>
          <p:spPr bwMode="auto">
            <a:xfrm>
              <a:off x="6384696" y="4482074"/>
              <a:ext cx="1615727" cy="55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000">
                  <a:solidFill>
                    <a:schemeClr val="tx1"/>
                  </a:solidFill>
                  <a:latin typeface="Arial" charset="0"/>
                  <a:cs typeface="Arial" charset="0"/>
                </a:rPr>
                <a:t>Set of non-idling non-preemptive feasible task sets on a uniprocessor</a:t>
              </a:r>
            </a:p>
          </p:txBody>
        </p:sp>
      </p:grpSp>
      <p:grpSp>
        <p:nvGrpSpPr>
          <p:cNvPr id="37902" name="Group 50"/>
          <p:cNvGrpSpPr>
            <a:grpSpLocks/>
          </p:cNvGrpSpPr>
          <p:nvPr/>
        </p:nvGrpSpPr>
        <p:grpSpPr bwMode="auto">
          <a:xfrm>
            <a:off x="3851275" y="5538788"/>
            <a:ext cx="2197100" cy="400050"/>
            <a:chOff x="6405231" y="2955656"/>
            <a:chExt cx="1933428" cy="399341"/>
          </a:xfrm>
        </p:grpSpPr>
        <p:sp>
          <p:nvSpPr>
            <p:cNvPr id="106" name="Rectangle 4"/>
            <p:cNvSpPr>
              <a:spLocks noChangeArrowheads="1"/>
            </p:cNvSpPr>
            <p:nvPr/>
          </p:nvSpPr>
          <p:spPr bwMode="auto">
            <a:xfrm>
              <a:off x="6405231" y="2961995"/>
              <a:ext cx="252855" cy="28999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sv-SE" sz="1000">
                <a:latin typeface="Arial"/>
                <a:cs typeface="Arial"/>
              </a:endParaRPr>
            </a:p>
          </p:txBody>
        </p:sp>
        <p:sp>
          <p:nvSpPr>
            <p:cNvPr id="37940" name="TextBox 8"/>
            <p:cNvSpPr txBox="1">
              <a:spLocks noChangeArrowheads="1"/>
            </p:cNvSpPr>
            <p:nvPr/>
          </p:nvSpPr>
          <p:spPr bwMode="auto">
            <a:xfrm>
              <a:off x="6785138" y="2955656"/>
              <a:ext cx="1553521" cy="399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000">
                  <a:solidFill>
                    <a:schemeClr val="tx1"/>
                  </a:solidFill>
                  <a:latin typeface="Arial" charset="0"/>
                  <a:cs typeface="Arial" charset="0"/>
                </a:rPr>
                <a:t>Set of limited-preemption feasible task sets</a:t>
              </a:r>
            </a:p>
          </p:txBody>
        </p:sp>
      </p:grpSp>
      <p:grpSp>
        <p:nvGrpSpPr>
          <p:cNvPr id="37903" name="Group 35869"/>
          <p:cNvGrpSpPr>
            <a:grpSpLocks/>
          </p:cNvGrpSpPr>
          <p:nvPr/>
        </p:nvGrpSpPr>
        <p:grpSpPr bwMode="auto">
          <a:xfrm>
            <a:off x="4030663" y="1936750"/>
            <a:ext cx="4065587" cy="307975"/>
            <a:chOff x="2339752" y="1915370"/>
            <a:chExt cx="4066708" cy="307777"/>
          </a:xfrm>
        </p:grpSpPr>
        <p:cxnSp>
          <p:nvCxnSpPr>
            <p:cNvPr id="37937" name="Straight Arrow Connector 71"/>
            <p:cNvCxnSpPr>
              <a:cxnSpLocks noChangeShapeType="1"/>
              <a:endCxn id="37938" idx="1"/>
            </p:cNvCxnSpPr>
            <p:nvPr/>
          </p:nvCxnSpPr>
          <p:spPr bwMode="auto">
            <a:xfrm>
              <a:off x="2339752" y="2060848"/>
              <a:ext cx="3782193" cy="841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938" name="TextBox 73"/>
            <p:cNvSpPr txBox="1">
              <a:spLocks noChangeArrowheads="1"/>
            </p:cNvSpPr>
            <p:nvPr/>
          </p:nvSpPr>
          <p:spPr bwMode="auto">
            <a:xfrm>
              <a:off x="6121945" y="1915370"/>
              <a:ext cx="28451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algn="dist" eaLnBrk="1" hangingPunct="1"/>
              <a:r>
                <a:rPr lang="en-US" sz="1400">
                  <a:solidFill>
                    <a:srgbClr val="000000"/>
                  </a:solidFill>
                  <a:latin typeface="Arial" charset="0"/>
                  <a:cs typeface="Arial" charset="0"/>
                </a:rPr>
                <a:t>1</a:t>
              </a:r>
              <a:endParaRPr lang="en-US" sz="1400" baseline="-250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cxnSp>
        <p:nvCxnSpPr>
          <p:cNvPr id="122" name="Straight Connector 121"/>
          <p:cNvCxnSpPr>
            <a:cxnSpLocks noChangeShapeType="1"/>
            <a:stCxn id="111" idx="2"/>
            <a:endCxn id="117" idx="2"/>
          </p:cNvCxnSpPr>
          <p:nvPr/>
        </p:nvCxnSpPr>
        <p:spPr bwMode="auto">
          <a:xfrm>
            <a:off x="1619250" y="2079625"/>
            <a:ext cx="1152525" cy="2665413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4" name="Straight Connector 123"/>
          <p:cNvCxnSpPr>
            <a:cxnSpLocks noChangeShapeType="1"/>
            <a:stCxn id="111" idx="6"/>
            <a:endCxn id="117" idx="6"/>
          </p:cNvCxnSpPr>
          <p:nvPr/>
        </p:nvCxnSpPr>
        <p:spPr bwMode="auto">
          <a:xfrm flipH="1">
            <a:off x="5292725" y="2079625"/>
            <a:ext cx="1223963" cy="2665413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25" name="Group 42"/>
          <p:cNvGrpSpPr>
            <a:grpSpLocks/>
          </p:cNvGrpSpPr>
          <p:nvPr/>
        </p:nvGrpSpPr>
        <p:grpSpPr bwMode="auto">
          <a:xfrm>
            <a:off x="468313" y="6272213"/>
            <a:ext cx="2195512" cy="400050"/>
            <a:chOff x="6405231" y="2955656"/>
            <a:chExt cx="1933428" cy="402355"/>
          </a:xfrm>
        </p:grpSpPr>
        <p:sp>
          <p:nvSpPr>
            <p:cNvPr id="37935" name="Rectangle 4"/>
            <p:cNvSpPr>
              <a:spLocks noChangeArrowheads="1"/>
            </p:cNvSpPr>
            <p:nvPr/>
          </p:nvSpPr>
          <p:spPr bwMode="auto">
            <a:xfrm>
              <a:off x="6405231" y="2962526"/>
              <a:ext cx="253527" cy="288807"/>
            </a:xfrm>
            <a:prstGeom prst="rect">
              <a:avLst/>
            </a:prstGeom>
            <a:solidFill>
              <a:srgbClr val="8995FD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sv-SE" sz="1000">
                <a:latin typeface="Arial" charset="0"/>
                <a:cs typeface="Arial" charset="0"/>
              </a:endParaRPr>
            </a:p>
          </p:txBody>
        </p:sp>
        <p:sp>
          <p:nvSpPr>
            <p:cNvPr id="37936" name="TextBox 8"/>
            <p:cNvSpPr txBox="1">
              <a:spLocks noChangeArrowheads="1"/>
            </p:cNvSpPr>
            <p:nvPr/>
          </p:nvSpPr>
          <p:spPr bwMode="auto">
            <a:xfrm>
              <a:off x="6785138" y="2955656"/>
              <a:ext cx="1553521" cy="402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000">
                  <a:solidFill>
                    <a:schemeClr val="tx1"/>
                  </a:solidFill>
                  <a:latin typeface="Arial" charset="0"/>
                  <a:cs typeface="Arial" charset="0"/>
                </a:rPr>
                <a:t>Set of m-processor feasible task sets</a:t>
              </a:r>
            </a:p>
          </p:txBody>
        </p:sp>
      </p:grpSp>
      <p:grpSp>
        <p:nvGrpSpPr>
          <p:cNvPr id="128" name="Group 46"/>
          <p:cNvGrpSpPr>
            <a:grpSpLocks/>
          </p:cNvGrpSpPr>
          <p:nvPr/>
        </p:nvGrpSpPr>
        <p:grpSpPr bwMode="auto">
          <a:xfrm>
            <a:off x="6659563" y="6272213"/>
            <a:ext cx="2268537" cy="554037"/>
            <a:chOff x="5995640" y="4482074"/>
            <a:chExt cx="2004783" cy="555698"/>
          </a:xfrm>
        </p:grpSpPr>
        <p:sp>
          <p:nvSpPr>
            <p:cNvPr id="129" name="Rectangle 128"/>
            <p:cNvSpPr/>
            <p:nvPr/>
          </p:nvSpPr>
          <p:spPr bwMode="auto">
            <a:xfrm>
              <a:off x="5995640" y="4512326"/>
              <a:ext cx="238498" cy="288199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1000" dirty="0" err="1">
                <a:latin typeface="Arial"/>
                <a:ea typeface="ヒラギノ角ゴ ProN W3" charset="-128"/>
                <a:cs typeface="Arial"/>
              </a:endParaRPr>
            </a:p>
          </p:txBody>
        </p:sp>
        <p:sp>
          <p:nvSpPr>
            <p:cNvPr id="37934" name="TextBox 42"/>
            <p:cNvSpPr txBox="1">
              <a:spLocks noChangeArrowheads="1"/>
            </p:cNvSpPr>
            <p:nvPr/>
          </p:nvSpPr>
          <p:spPr bwMode="auto">
            <a:xfrm>
              <a:off x="6384696" y="4482074"/>
              <a:ext cx="1615727" cy="55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000">
                  <a:solidFill>
                    <a:schemeClr val="tx1"/>
                  </a:solidFill>
                  <a:latin typeface="Arial" charset="0"/>
                  <a:cs typeface="Arial" charset="0"/>
                </a:rPr>
                <a:t>Set of non-idling non-preemptive feasible task sets on multi-processors</a:t>
              </a:r>
            </a:p>
          </p:txBody>
        </p:sp>
      </p:grpSp>
      <p:grpSp>
        <p:nvGrpSpPr>
          <p:cNvPr id="131" name="Group 50"/>
          <p:cNvGrpSpPr>
            <a:grpSpLocks/>
          </p:cNvGrpSpPr>
          <p:nvPr/>
        </p:nvGrpSpPr>
        <p:grpSpPr bwMode="auto">
          <a:xfrm>
            <a:off x="3851275" y="6272213"/>
            <a:ext cx="2520950" cy="400050"/>
            <a:chOff x="6405231" y="2955656"/>
            <a:chExt cx="2217951" cy="399341"/>
          </a:xfrm>
        </p:grpSpPr>
        <p:sp>
          <p:nvSpPr>
            <p:cNvPr id="132" name="Rectangle 4"/>
            <p:cNvSpPr>
              <a:spLocks noChangeArrowheads="1"/>
            </p:cNvSpPr>
            <p:nvPr/>
          </p:nvSpPr>
          <p:spPr bwMode="auto">
            <a:xfrm>
              <a:off x="6405231" y="2961995"/>
              <a:ext cx="252802" cy="28999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sv-SE" sz="1000">
                <a:latin typeface="Arial"/>
                <a:cs typeface="Arial"/>
              </a:endParaRPr>
            </a:p>
          </p:txBody>
        </p:sp>
        <p:sp>
          <p:nvSpPr>
            <p:cNvPr id="37932" name="TextBox 8"/>
            <p:cNvSpPr txBox="1">
              <a:spLocks noChangeArrowheads="1"/>
            </p:cNvSpPr>
            <p:nvPr/>
          </p:nvSpPr>
          <p:spPr bwMode="auto">
            <a:xfrm>
              <a:off x="6785137" y="2955656"/>
              <a:ext cx="1838045" cy="399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000">
                  <a:solidFill>
                    <a:schemeClr val="tx1"/>
                  </a:solidFill>
                  <a:latin typeface="Arial" charset="0"/>
                  <a:cs typeface="Arial" charset="0"/>
                </a:rPr>
                <a:t>Set of limited-preemption feasible task sets on multi-processors</a:t>
              </a:r>
            </a:p>
          </p:txBody>
        </p:sp>
      </p:grpSp>
      <p:grpSp>
        <p:nvGrpSpPr>
          <p:cNvPr id="136" name="Group 135"/>
          <p:cNvGrpSpPr>
            <a:grpSpLocks/>
          </p:cNvGrpSpPr>
          <p:nvPr/>
        </p:nvGrpSpPr>
        <p:grpSpPr bwMode="auto">
          <a:xfrm>
            <a:off x="4067175" y="836613"/>
            <a:ext cx="2449513" cy="739775"/>
            <a:chOff x="4067944" y="1032991"/>
            <a:chExt cx="2448272" cy="739825"/>
          </a:xfrm>
        </p:grpSpPr>
        <p:sp>
          <p:nvSpPr>
            <p:cNvPr id="37929" name="Right Brace 133"/>
            <p:cNvSpPr>
              <a:spLocks/>
            </p:cNvSpPr>
            <p:nvPr/>
          </p:nvSpPr>
          <p:spPr bwMode="auto">
            <a:xfrm rot="-5400000">
              <a:off x="5076056" y="332656"/>
              <a:ext cx="432048" cy="2448272"/>
            </a:xfrm>
            <a:prstGeom prst="rightBrace">
              <a:avLst>
                <a:gd name="adj1" fmla="val 27940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7930" name="TextBox 134"/>
            <p:cNvSpPr txBox="1">
              <a:spLocks noChangeArrowheads="1"/>
            </p:cNvSpPr>
            <p:nvPr/>
          </p:nvSpPr>
          <p:spPr bwMode="auto">
            <a:xfrm>
              <a:off x="4369958" y="1032991"/>
              <a:ext cx="1929872" cy="307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400">
                  <a:solidFill>
                    <a:schemeClr val="tx1"/>
                  </a:solidFill>
                  <a:latin typeface="Arial" charset="0"/>
                  <a:cs typeface="Arial" charset="0"/>
                </a:rPr>
                <a:t>m processors feasible</a:t>
              </a:r>
            </a:p>
          </p:txBody>
        </p:sp>
      </p:grpSp>
      <p:grpSp>
        <p:nvGrpSpPr>
          <p:cNvPr id="141" name="Group 140"/>
          <p:cNvGrpSpPr>
            <a:grpSpLocks/>
          </p:cNvGrpSpPr>
          <p:nvPr/>
        </p:nvGrpSpPr>
        <p:grpSpPr bwMode="auto">
          <a:xfrm flipV="1">
            <a:off x="4038600" y="3644900"/>
            <a:ext cx="1873250" cy="647700"/>
            <a:chOff x="4039120" y="2564904"/>
            <a:chExt cx="1872208" cy="576064"/>
          </a:xfrm>
        </p:grpSpPr>
        <p:sp>
          <p:nvSpPr>
            <p:cNvPr id="37927" name="Right Brace 137"/>
            <p:cNvSpPr>
              <a:spLocks/>
            </p:cNvSpPr>
            <p:nvPr/>
          </p:nvSpPr>
          <p:spPr bwMode="auto">
            <a:xfrm rot="-5400000">
              <a:off x="4759200" y="1988840"/>
              <a:ext cx="432048" cy="1872208"/>
            </a:xfrm>
            <a:prstGeom prst="rightBrace">
              <a:avLst>
                <a:gd name="adj1" fmla="val 27926"/>
                <a:gd name="adj2" fmla="val 50000"/>
              </a:avLst>
            </a:prstGeom>
            <a:noFill/>
            <a:ln w="1270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7928" name="TextBox 139"/>
            <p:cNvSpPr txBox="1">
              <a:spLocks noChangeArrowheads="1"/>
            </p:cNvSpPr>
            <p:nvPr/>
          </p:nvSpPr>
          <p:spPr bwMode="auto">
            <a:xfrm flipV="1">
              <a:off x="5076056" y="2564904"/>
              <a:ext cx="287815" cy="328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FF0000"/>
                  </a:solidFill>
                  <a:latin typeface="Georgia" charset="0"/>
                  <a:cs typeface="Georgia" charset="0"/>
                </a:rPr>
                <a:t>?</a:t>
              </a:r>
            </a:p>
          </p:txBody>
        </p:sp>
      </p:grpSp>
      <p:grpSp>
        <p:nvGrpSpPr>
          <p:cNvPr id="142" name="Group 141"/>
          <p:cNvGrpSpPr>
            <a:grpSpLocks/>
          </p:cNvGrpSpPr>
          <p:nvPr/>
        </p:nvGrpSpPr>
        <p:grpSpPr bwMode="auto">
          <a:xfrm>
            <a:off x="4046538" y="5003800"/>
            <a:ext cx="1223962" cy="585788"/>
            <a:chOff x="4017533" y="3140987"/>
            <a:chExt cx="1224136" cy="585480"/>
          </a:xfrm>
        </p:grpSpPr>
        <p:sp>
          <p:nvSpPr>
            <p:cNvPr id="37925" name="Right Brace 142"/>
            <p:cNvSpPr>
              <a:spLocks/>
            </p:cNvSpPr>
            <p:nvPr/>
          </p:nvSpPr>
          <p:spPr bwMode="auto">
            <a:xfrm rot="16200000" flipH="1">
              <a:off x="4449353" y="2709167"/>
              <a:ext cx="360495" cy="1224136"/>
            </a:xfrm>
            <a:prstGeom prst="rightBrace">
              <a:avLst>
                <a:gd name="adj1" fmla="val 27920"/>
                <a:gd name="adj2" fmla="val 50000"/>
              </a:avLst>
            </a:prstGeom>
            <a:noFill/>
            <a:ln w="1270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7926" name="TextBox 143"/>
            <p:cNvSpPr txBox="1">
              <a:spLocks noChangeArrowheads="1"/>
            </p:cNvSpPr>
            <p:nvPr/>
          </p:nvSpPr>
          <p:spPr bwMode="auto">
            <a:xfrm>
              <a:off x="4687105" y="3357135"/>
              <a:ext cx="2951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FF0000"/>
                  </a:solidFill>
                  <a:latin typeface="Georgia" charset="0"/>
                  <a:cs typeface="Georgia" charset="0"/>
                </a:rPr>
                <a:t>?</a:t>
              </a:r>
            </a:p>
          </p:txBody>
        </p:sp>
      </p:grp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5184775" y="260350"/>
            <a:ext cx="39449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rgbClr val="0000FF"/>
                </a:solidFill>
                <a:latin typeface="Arial" charset="0"/>
                <a:cs typeface="Arial" charset="0"/>
              </a:rPr>
              <a:t>Size of the shape is not indicative of the size of the set !</a:t>
            </a:r>
          </a:p>
        </p:txBody>
      </p:sp>
      <p:grpSp>
        <p:nvGrpSpPr>
          <p:cNvPr id="37913" name="Group 53"/>
          <p:cNvGrpSpPr>
            <a:grpSpLocks/>
          </p:cNvGrpSpPr>
          <p:nvPr/>
        </p:nvGrpSpPr>
        <p:grpSpPr bwMode="auto">
          <a:xfrm>
            <a:off x="395288" y="2065338"/>
            <a:ext cx="919162" cy="2751137"/>
            <a:chOff x="412526" y="2348265"/>
            <a:chExt cx="918841" cy="2749999"/>
          </a:xfrm>
        </p:grpSpPr>
        <p:cxnSp>
          <p:nvCxnSpPr>
            <p:cNvPr id="37921" name="Straight Arrow Connector 2"/>
            <p:cNvCxnSpPr>
              <a:cxnSpLocks noChangeShapeType="1"/>
            </p:cNvCxnSpPr>
            <p:nvPr/>
          </p:nvCxnSpPr>
          <p:spPr bwMode="auto">
            <a:xfrm>
              <a:off x="1319213" y="2348265"/>
              <a:ext cx="0" cy="2749999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922" name="TextBox 4"/>
            <p:cNvSpPr txBox="1">
              <a:spLocks noChangeArrowheads="1"/>
            </p:cNvSpPr>
            <p:nvPr/>
          </p:nvSpPr>
          <p:spPr bwMode="auto">
            <a:xfrm>
              <a:off x="539552" y="2354850"/>
              <a:ext cx="65274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sv-SE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Slower</a:t>
              </a:r>
            </a:p>
          </p:txBody>
        </p:sp>
        <p:sp>
          <p:nvSpPr>
            <p:cNvPr id="37923" name="TextBox 36"/>
            <p:cNvSpPr txBox="1">
              <a:spLocks noChangeArrowheads="1"/>
            </p:cNvSpPr>
            <p:nvPr/>
          </p:nvSpPr>
          <p:spPr bwMode="auto">
            <a:xfrm>
              <a:off x="412526" y="3363525"/>
              <a:ext cx="91884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algn="ctr" eaLnBrk="1" hangingPunct="1"/>
              <a:r>
                <a:rPr lang="sv-SE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Processor </a:t>
              </a:r>
            </a:p>
            <a:p>
              <a:pPr algn="ctr" eaLnBrk="1" hangingPunct="1"/>
              <a:r>
                <a:rPr lang="sv-SE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Speed</a:t>
              </a:r>
            </a:p>
          </p:txBody>
        </p:sp>
        <p:sp>
          <p:nvSpPr>
            <p:cNvPr id="37924" name="TextBox 37"/>
            <p:cNvSpPr txBox="1">
              <a:spLocks noChangeArrowheads="1"/>
            </p:cNvSpPr>
            <p:nvPr/>
          </p:nvSpPr>
          <p:spPr bwMode="auto">
            <a:xfrm>
              <a:off x="585971" y="4592161"/>
              <a:ext cx="620566" cy="276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algn="ctr" eaLnBrk="1" hangingPunct="1"/>
              <a:r>
                <a:rPr lang="sv-SE" sz="1200">
                  <a:solidFill>
                    <a:srgbClr val="000000"/>
                  </a:solidFill>
                  <a:latin typeface="Arial" charset="0"/>
                  <a:cs typeface="Arial" charset="0"/>
                </a:rPr>
                <a:t>Faster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4027488" y="4652963"/>
            <a:ext cx="3494087" cy="307975"/>
            <a:chOff x="4026752" y="4653136"/>
            <a:chExt cx="3494059" cy="307777"/>
          </a:xfrm>
        </p:grpSpPr>
        <p:cxnSp>
          <p:nvCxnSpPr>
            <p:cNvPr id="37919" name="Straight Arrow Connector 35864"/>
            <p:cNvCxnSpPr>
              <a:cxnSpLocks noChangeShapeType="1"/>
            </p:cNvCxnSpPr>
            <p:nvPr/>
          </p:nvCxnSpPr>
          <p:spPr bwMode="auto">
            <a:xfrm flipV="1">
              <a:off x="4026752" y="4797152"/>
              <a:ext cx="3209544" cy="1"/>
            </a:xfrm>
            <a:prstGeom prst="straightConnector1">
              <a:avLst/>
            </a:prstGeom>
            <a:noFill/>
            <a:ln w="12700">
              <a:solidFill>
                <a:srgbClr val="FF0000"/>
              </a:solidFill>
              <a:prstDash val="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920" name="TextBox 74"/>
            <p:cNvSpPr txBox="1">
              <a:spLocks noChangeArrowheads="1"/>
            </p:cNvSpPr>
            <p:nvPr/>
          </p:nvSpPr>
          <p:spPr bwMode="auto">
            <a:xfrm>
              <a:off x="7236296" y="4653136"/>
              <a:ext cx="28451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algn="dist" eaLnBrk="1" hangingPunct="1"/>
              <a:r>
                <a:rPr lang="en-US" sz="1400">
                  <a:solidFill>
                    <a:srgbClr val="FF0000"/>
                  </a:solidFill>
                  <a:latin typeface="Arial" charset="0"/>
                  <a:cs typeface="Arial" charset="0"/>
                </a:rPr>
                <a:t>?</a:t>
              </a:r>
              <a:endParaRPr lang="en-US" sz="1400" baseline="-25000">
                <a:solidFill>
                  <a:srgbClr val="FF0000"/>
                </a:solidFill>
                <a:latin typeface="Arial" charset="0"/>
                <a:cs typeface="Arial" charset="0"/>
              </a:endParaRPr>
            </a:p>
          </p:txBody>
        </p:sp>
      </p:grpSp>
      <p:cxnSp>
        <p:nvCxnSpPr>
          <p:cNvPr id="61" name="Straight Connector 97"/>
          <p:cNvCxnSpPr>
            <a:cxnSpLocks noChangeShapeType="1"/>
          </p:cNvCxnSpPr>
          <p:nvPr/>
        </p:nvCxnSpPr>
        <p:spPr bwMode="auto">
          <a:xfrm>
            <a:off x="4032250" y="4292600"/>
            <a:ext cx="0" cy="5048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4067175" y="3141663"/>
            <a:ext cx="3454400" cy="306387"/>
            <a:chOff x="4067944" y="3140968"/>
            <a:chExt cx="3452867" cy="307777"/>
          </a:xfrm>
        </p:grpSpPr>
        <p:cxnSp>
          <p:nvCxnSpPr>
            <p:cNvPr id="37917" name="Straight Arrow Connector 35864"/>
            <p:cNvCxnSpPr>
              <a:cxnSpLocks noChangeShapeType="1"/>
            </p:cNvCxnSpPr>
            <p:nvPr/>
          </p:nvCxnSpPr>
          <p:spPr bwMode="auto">
            <a:xfrm>
              <a:off x="4067944" y="3356992"/>
              <a:ext cx="3168352" cy="0"/>
            </a:xfrm>
            <a:prstGeom prst="straightConnector1">
              <a:avLst/>
            </a:prstGeom>
            <a:noFill/>
            <a:ln w="12700">
              <a:solidFill>
                <a:srgbClr val="FF0000"/>
              </a:solidFill>
              <a:prstDash val="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918" name="TextBox 74"/>
            <p:cNvSpPr txBox="1">
              <a:spLocks noChangeArrowheads="1"/>
            </p:cNvSpPr>
            <p:nvPr/>
          </p:nvSpPr>
          <p:spPr bwMode="auto">
            <a:xfrm>
              <a:off x="7236296" y="3140968"/>
              <a:ext cx="28451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algn="dist" eaLnBrk="1" hangingPunct="1"/>
              <a:r>
                <a:rPr lang="en-US" sz="1400">
                  <a:solidFill>
                    <a:srgbClr val="FF0000"/>
                  </a:solidFill>
                  <a:latin typeface="Arial" charset="0"/>
                  <a:cs typeface="Arial" charset="0"/>
                </a:rPr>
                <a:t>?</a:t>
              </a:r>
              <a:endParaRPr lang="en-US" sz="1400" baseline="-25000">
                <a:solidFill>
                  <a:srgbClr val="FF0000"/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15" grpId="0" animBg="1"/>
      <p:bldP spid="111" grpId="0" animBg="1"/>
      <p:bldP spid="5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 bwMode="auto">
          <a:xfrm>
            <a:off x="1343025" y="549275"/>
            <a:ext cx="6397625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Future Work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sz="quarter" idx="10"/>
          </p:nvPr>
        </p:nvSpPr>
        <p:spPr bwMode="auto">
          <a:xfrm>
            <a:off x="684213" y="1628775"/>
            <a:ext cx="8280400" cy="4537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85750" lvl="1" indent="-285750">
              <a:spcBef>
                <a:spcPts val="563"/>
              </a:spcBef>
              <a:buClrTx/>
              <a:buFont typeface="Lucida Grande" charset="0"/>
              <a:buChar char="●"/>
            </a:pPr>
            <a:r>
              <a:rPr lang="en-US" sz="1800">
                <a:latin typeface="Arial" charset="0"/>
                <a:ea typeface="ヒラギノ角ゴ ProN W3" charset="0"/>
                <a:cs typeface="Arial" charset="0"/>
              </a:rPr>
              <a:t>Quantification of the </a:t>
            </a:r>
            <a:r>
              <a:rPr lang="en-US" sz="180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sub-optimality of non-preemptive FPS</a:t>
            </a:r>
          </a:p>
          <a:p>
            <a:pPr marL="565150" lvl="2" indent="-285750">
              <a:spcBef>
                <a:spcPts val="563"/>
              </a:spcBef>
              <a:buClrTx/>
              <a:buFont typeface="Lucida Grande" charset="0"/>
              <a:buChar char="-"/>
            </a:pPr>
            <a:r>
              <a:rPr lang="en-US" sz="1600">
                <a:latin typeface="Arial" charset="0"/>
                <a:ea typeface="ヒラギノ角ゴ ProN W3" charset="0"/>
                <a:cs typeface="Arial" charset="0"/>
              </a:rPr>
              <a:t>Bound on the speed-up required to guarantee non-preemptive FPS schedulability for all feasible task sets</a:t>
            </a:r>
          </a:p>
          <a:p>
            <a:pPr marL="565150" lvl="2" indent="-285750">
              <a:spcBef>
                <a:spcPts val="563"/>
              </a:spcBef>
              <a:buClrTx/>
              <a:buFont typeface="Lucida Grande" charset="0"/>
              <a:buChar char="-"/>
            </a:pPr>
            <a:r>
              <a:rPr lang="en-US" sz="1600">
                <a:latin typeface="Arial" charset="0"/>
                <a:ea typeface="ヒラギノ角ゴ ProN W3" charset="0"/>
                <a:cs typeface="Arial" charset="0"/>
              </a:rPr>
              <a:t>Interesting in the context of automotive systems</a:t>
            </a:r>
          </a:p>
          <a:p>
            <a:pPr marL="565150" lvl="2" indent="-285750">
              <a:spcBef>
                <a:spcPts val="563"/>
              </a:spcBef>
              <a:buClrTx/>
              <a:buFont typeface="Lucida Grande" charset="0"/>
              <a:buChar char="●"/>
            </a:pPr>
            <a:endParaRPr lang="en-US" sz="1600">
              <a:latin typeface="Arial" charset="0"/>
              <a:ea typeface="ヒラギノ角ゴ ProN W3" charset="0"/>
              <a:cs typeface="Arial" charset="0"/>
            </a:endParaRPr>
          </a:p>
          <a:p>
            <a:pPr marL="285750" lvl="1" indent="-285750">
              <a:spcBef>
                <a:spcPts val="563"/>
              </a:spcBef>
              <a:buClrTx/>
              <a:buFont typeface="Lucida Grande" charset="0"/>
              <a:buChar char="●"/>
            </a:pPr>
            <a:r>
              <a:rPr lang="en-US" sz="1800">
                <a:solidFill>
                  <a:srgbClr val="000000"/>
                </a:solidFill>
                <a:latin typeface="Arial" charset="0"/>
                <a:ea typeface="ヒラギノ角ゴ ProN W3" charset="0"/>
                <a:cs typeface="Arial" charset="0"/>
              </a:rPr>
              <a:t>Comparing preemptive FPS and non-preemptive FPS</a:t>
            </a:r>
          </a:p>
          <a:p>
            <a:pPr marL="565150" lvl="2" indent="-285750">
              <a:spcBef>
                <a:spcPts val="563"/>
              </a:spcBef>
              <a:buClrTx/>
              <a:buFont typeface="Lucida Grande" charset="0"/>
              <a:buChar char="-"/>
            </a:pPr>
            <a:r>
              <a:rPr lang="en-US" sz="1600">
                <a:solidFill>
                  <a:srgbClr val="000000"/>
                </a:solidFill>
                <a:latin typeface="Arial" charset="0"/>
                <a:ea typeface="ヒラギノ角ゴ ProN W3" charset="0"/>
                <a:cs typeface="Arial" charset="0"/>
              </a:rPr>
              <a:t>Which is</a:t>
            </a:r>
            <a:r>
              <a:rPr lang="en-US" sz="160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 better </a:t>
            </a:r>
            <a:r>
              <a:rPr lang="en-US" sz="1600">
                <a:solidFill>
                  <a:srgbClr val="000000"/>
                </a:solidFill>
                <a:latin typeface="Arial" charset="0"/>
                <a:ea typeface="ヒラギノ角ゴ ProN W3" charset="0"/>
                <a:cs typeface="Arial" charset="0"/>
              </a:rPr>
              <a:t>in terms of resource augmentation?</a:t>
            </a:r>
          </a:p>
          <a:p>
            <a:pPr marL="565150" lvl="2" indent="-285750">
              <a:spcBef>
                <a:spcPts val="563"/>
              </a:spcBef>
              <a:buClrTx/>
              <a:buFont typeface="Lucida Grande" charset="0"/>
              <a:buChar char="-"/>
            </a:pPr>
            <a:r>
              <a:rPr lang="en-US" sz="1600">
                <a:solidFill>
                  <a:srgbClr val="000000"/>
                </a:solidFill>
                <a:latin typeface="Arial" charset="0"/>
                <a:ea typeface="ヒラギノ角ゴ ProN W3" charset="0"/>
                <a:cs typeface="Arial" charset="0"/>
              </a:rPr>
              <a:t>Currently no means of comparison exists</a:t>
            </a:r>
            <a:endParaRPr lang="en-US" sz="1600">
              <a:latin typeface="Arial" charset="0"/>
              <a:ea typeface="ヒラギノ角ゴ ProN W3" charset="0"/>
              <a:cs typeface="ヒラギノ角ゴ ProN W3" charset="0"/>
            </a:endParaRPr>
          </a:p>
          <a:p>
            <a:pPr marL="600075" lvl="3" indent="0">
              <a:spcBef>
                <a:spcPts val="563"/>
              </a:spcBef>
              <a:buFontTx/>
              <a:buNone/>
            </a:pPr>
            <a:endParaRPr lang="en-US" sz="1600">
              <a:latin typeface="Arial" charset="0"/>
              <a:ea typeface="ヒラギノ角ゴ ProN W3" charset="0"/>
              <a:cs typeface="ヒラギノ角ゴ ProN W3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 bwMode="auto">
          <a:xfrm>
            <a:off x="1331913" y="598488"/>
            <a:ext cx="7800975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Overview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554163" y="2149475"/>
            <a:ext cx="5956300" cy="590550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Resource Augmentation for Real-time Systems</a:t>
            </a:r>
          </a:p>
        </p:txBody>
      </p:sp>
      <p:cxnSp>
        <p:nvCxnSpPr>
          <p:cNvPr id="23" name="Straight Connector 22"/>
          <p:cNvCxnSpPr>
            <a:stCxn id="22" idx="2"/>
          </p:cNvCxnSpPr>
          <p:nvPr/>
        </p:nvCxnSpPr>
        <p:spPr>
          <a:xfrm flipH="1">
            <a:off x="4510088" y="2740025"/>
            <a:ext cx="0" cy="4413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751013" y="3181350"/>
            <a:ext cx="5761037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579438" y="3181350"/>
            <a:ext cx="2387600" cy="1012825"/>
            <a:chOff x="65687" y="2933670"/>
            <a:chExt cx="2386581" cy="1013115"/>
          </a:xfrm>
        </p:grpSpPr>
        <p:cxnSp>
          <p:nvCxnSpPr>
            <p:cNvPr id="26" name="Straight Arrow Connector 25"/>
            <p:cNvCxnSpPr/>
            <p:nvPr/>
          </p:nvCxnSpPr>
          <p:spPr>
            <a:xfrm>
              <a:off x="1247869" y="2933670"/>
              <a:ext cx="0" cy="61295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946" name="TextBox 26"/>
            <p:cNvSpPr txBox="1">
              <a:spLocks noChangeArrowheads="1"/>
            </p:cNvSpPr>
            <p:nvPr/>
          </p:nvSpPr>
          <p:spPr bwMode="auto">
            <a:xfrm>
              <a:off x="65687" y="3546675"/>
              <a:ext cx="2386581" cy="40011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algn="ctr" eaLnBrk="1" hangingPunct="1"/>
              <a:r>
                <a:rPr lang="en-US" sz="2000">
                  <a:solidFill>
                    <a:srgbClr val="000000"/>
                  </a:solidFill>
                  <a:latin typeface="Arial" charset="0"/>
                  <a:cs typeface="Arial" charset="0"/>
                </a:rPr>
                <a:t>Preemption Control</a:t>
              </a:r>
            </a:p>
          </p:txBody>
        </p:sp>
      </p:grpSp>
      <p:grpSp>
        <p:nvGrpSpPr>
          <p:cNvPr id="39942" name="Group 27"/>
          <p:cNvGrpSpPr>
            <a:grpSpLocks/>
          </p:cNvGrpSpPr>
          <p:nvPr/>
        </p:nvGrpSpPr>
        <p:grpSpPr bwMode="auto">
          <a:xfrm>
            <a:off x="6300788" y="3159125"/>
            <a:ext cx="2386012" cy="1003300"/>
            <a:chOff x="6694329" y="2910925"/>
            <a:chExt cx="2386581" cy="1003594"/>
          </a:xfrm>
        </p:grpSpPr>
        <p:cxnSp>
          <p:nvCxnSpPr>
            <p:cNvPr id="29" name="Straight Arrow Connector 28"/>
            <p:cNvCxnSpPr/>
            <p:nvPr/>
          </p:nvCxnSpPr>
          <p:spPr>
            <a:xfrm>
              <a:off x="7904292" y="2910925"/>
              <a:ext cx="0" cy="61295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944" name="TextBox 29"/>
            <p:cNvSpPr txBox="1">
              <a:spLocks noChangeArrowheads="1"/>
            </p:cNvSpPr>
            <p:nvPr/>
          </p:nvSpPr>
          <p:spPr bwMode="auto">
            <a:xfrm>
              <a:off x="6694329" y="3514409"/>
              <a:ext cx="2386581" cy="40011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algn="ctr" eaLnBrk="1" hangingPunct="1"/>
              <a:r>
                <a:rPr lang="en-US" sz="2000">
                  <a:solidFill>
                    <a:srgbClr val="000000"/>
                  </a:solidFill>
                  <a:latin typeface="Arial" charset="0"/>
                  <a:cs typeface="Arial" charset="0"/>
                </a:rPr>
                <a:t>Fault Tolerance</a:t>
              </a:r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 bwMode="auto">
          <a:xfrm>
            <a:off x="1343025" y="598488"/>
            <a:ext cx="7550150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Fault Tolerant Real-time Scheduling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730500" y="3125788"/>
            <a:ext cx="3598863" cy="317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2336800" y="2595563"/>
            <a:ext cx="1068387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870200" y="2533650"/>
            <a:ext cx="720725" cy="595313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5590382" y="2639219"/>
            <a:ext cx="990600" cy="15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3590925" y="2532063"/>
            <a:ext cx="719138" cy="593725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310063" y="2532063"/>
            <a:ext cx="720725" cy="593725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6" descr="C:\Documents and Settings\Amma\Local Settings\Temporary Internet Files\Content.IE5\G9IRCP2Z\MCSY00547_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463" y="2493963"/>
            <a:ext cx="3175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5030788" y="2532063"/>
            <a:ext cx="720725" cy="593725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970" name="TextBox 26"/>
          <p:cNvSpPr txBox="1">
            <a:spLocks noChangeArrowheads="1"/>
          </p:cNvSpPr>
          <p:nvPr/>
        </p:nvSpPr>
        <p:spPr bwMode="auto">
          <a:xfrm>
            <a:off x="1908175" y="1403350"/>
            <a:ext cx="4822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Temporal redundancy</a:t>
            </a:r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 under 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transient faults</a:t>
            </a:r>
            <a:endParaRPr lang="en-US" sz="180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cxnSp>
        <p:nvCxnSpPr>
          <p:cNvPr id="23" name="Straight Connector 22"/>
          <p:cNvCxnSpPr>
            <a:cxnSpLocks noChangeShapeType="1"/>
          </p:cNvCxnSpPr>
          <p:nvPr/>
        </p:nvCxnSpPr>
        <p:spPr bwMode="auto">
          <a:xfrm>
            <a:off x="2881313" y="2551113"/>
            <a:ext cx="684212" cy="519112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Straight Connector 26"/>
          <p:cNvCxnSpPr>
            <a:cxnSpLocks noChangeShapeType="1"/>
          </p:cNvCxnSpPr>
          <p:nvPr/>
        </p:nvCxnSpPr>
        <p:spPr bwMode="auto">
          <a:xfrm flipV="1">
            <a:off x="2844800" y="2565400"/>
            <a:ext cx="720725" cy="560388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Straight Connector 27"/>
          <p:cNvCxnSpPr>
            <a:cxnSpLocks noChangeShapeType="1"/>
          </p:cNvCxnSpPr>
          <p:nvPr/>
        </p:nvCxnSpPr>
        <p:spPr bwMode="auto">
          <a:xfrm>
            <a:off x="3573463" y="2520950"/>
            <a:ext cx="719137" cy="56197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Connector 28"/>
          <p:cNvCxnSpPr>
            <a:cxnSpLocks noChangeShapeType="1"/>
          </p:cNvCxnSpPr>
          <p:nvPr/>
        </p:nvCxnSpPr>
        <p:spPr bwMode="auto">
          <a:xfrm flipV="1">
            <a:off x="3565525" y="2565400"/>
            <a:ext cx="719138" cy="576263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Straight Connector 29"/>
          <p:cNvCxnSpPr>
            <a:cxnSpLocks noChangeShapeType="1"/>
          </p:cNvCxnSpPr>
          <p:nvPr/>
        </p:nvCxnSpPr>
        <p:spPr bwMode="auto">
          <a:xfrm>
            <a:off x="4340225" y="2549525"/>
            <a:ext cx="647700" cy="56515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Straight Connector 30"/>
          <p:cNvCxnSpPr>
            <a:cxnSpLocks noChangeShapeType="1"/>
          </p:cNvCxnSpPr>
          <p:nvPr/>
        </p:nvCxnSpPr>
        <p:spPr bwMode="auto">
          <a:xfrm flipV="1">
            <a:off x="4284663" y="2565400"/>
            <a:ext cx="720725" cy="576263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0" name="Picture 6" descr="C:\Documents and Settings\Amma\Local Settings\Temporary Internet Files\Content.IE5\G9IRCP2Z\MCSY00547_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025" y="2498725"/>
            <a:ext cx="3175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6" descr="C:\Documents and Settings\Amma\Local Settings\Temporary Internet Files\Content.IE5\G9IRCP2Z\MCSY00547_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493963"/>
            <a:ext cx="3175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2747963" y="3213100"/>
            <a:ext cx="2400300" cy="565150"/>
            <a:chOff x="2747722" y="3212976"/>
            <a:chExt cx="2400342" cy="565031"/>
          </a:xfrm>
        </p:grpSpPr>
        <p:sp>
          <p:nvSpPr>
            <p:cNvPr id="40981" name="Left Brace 3"/>
            <p:cNvSpPr>
              <a:spLocks/>
            </p:cNvSpPr>
            <p:nvPr/>
          </p:nvSpPr>
          <p:spPr bwMode="auto">
            <a:xfrm rot="-5400000">
              <a:off x="3774317" y="2307577"/>
              <a:ext cx="360040" cy="2170838"/>
            </a:xfrm>
            <a:prstGeom prst="leftBrace">
              <a:avLst>
                <a:gd name="adj1" fmla="val 45947"/>
                <a:gd name="adj2" fmla="val 49153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sv-SE"/>
            </a:p>
          </p:txBody>
        </p:sp>
        <p:sp>
          <p:nvSpPr>
            <p:cNvPr id="40982" name="TextBox 7"/>
            <p:cNvSpPr txBox="1">
              <a:spLocks noChangeArrowheads="1"/>
            </p:cNvSpPr>
            <p:nvPr/>
          </p:nvSpPr>
          <p:spPr bwMode="auto">
            <a:xfrm>
              <a:off x="2747722" y="3501008"/>
              <a:ext cx="24003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Fault tolerance related overhead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611188" y="4149725"/>
            <a:ext cx="8281987" cy="2462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65113" indent="-265113">
              <a:buFont typeface="Wingdings" charset="2"/>
              <a:buChar char="Ø"/>
              <a:defRPr/>
            </a:pPr>
            <a:r>
              <a:rPr lang="en-US" sz="1800" dirty="0">
                <a:solidFill>
                  <a:schemeClr val="tx1"/>
                </a:solidFill>
                <a:latin typeface="Arial"/>
                <a:cs typeface="Arial"/>
              </a:rPr>
              <a:t>Fault tolerance feasibility (FT-feasibility): </a:t>
            </a:r>
            <a:r>
              <a:rPr lang="en-US" sz="1800" dirty="0">
                <a:solidFill>
                  <a:srgbClr val="0000FF"/>
                </a:solidFill>
                <a:latin typeface="Arial"/>
                <a:cs typeface="Arial"/>
              </a:rPr>
              <a:t>existence</a:t>
            </a:r>
            <a:r>
              <a:rPr lang="en-US" sz="1800" dirty="0">
                <a:solidFill>
                  <a:schemeClr val="tx1"/>
                </a:solidFill>
                <a:latin typeface="Arial"/>
                <a:cs typeface="Arial"/>
              </a:rPr>
              <a:t> of a real-time schedule that is fault tolerant under a specified fault hypothesis</a:t>
            </a:r>
          </a:p>
          <a:p>
            <a:pPr marL="927100" lvl="2" indent="-285750">
              <a:buFont typeface="Arial"/>
              <a:buChar char="•"/>
              <a:defRPr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Transient faults</a:t>
            </a:r>
          </a:p>
          <a:p>
            <a:pPr marL="927100" lvl="2" indent="-285750">
              <a:buFont typeface="Arial"/>
              <a:buChar char="•"/>
              <a:defRPr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Temporal redundancy</a:t>
            </a:r>
          </a:p>
          <a:p>
            <a:pPr marL="606425" lvl="1" indent="-285750">
              <a:buFont typeface="Arial"/>
              <a:buChar char="•"/>
              <a:defRPr/>
            </a:pPr>
            <a:endParaRPr lang="en-US" sz="18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285750" indent="-285750">
              <a:buFont typeface="Wingdings" charset="2"/>
              <a:buChar char="Ø"/>
              <a:defRPr/>
            </a:pPr>
            <a:r>
              <a:rPr lang="en-US" sz="1800" dirty="0">
                <a:solidFill>
                  <a:schemeClr val="tx1"/>
                </a:solidFill>
                <a:latin typeface="Arial"/>
                <a:cs typeface="Arial"/>
              </a:rPr>
              <a:t>Guaranteeing FT-feasibility: </a:t>
            </a:r>
            <a:r>
              <a:rPr lang="en-US" sz="1800" dirty="0">
                <a:solidFill>
                  <a:srgbClr val="0000FF"/>
                </a:solidFill>
                <a:latin typeface="Arial"/>
                <a:cs typeface="Arial"/>
              </a:rPr>
              <a:t>ensure sufficient slack</a:t>
            </a:r>
            <a:r>
              <a:rPr lang="en-US" sz="1800" dirty="0">
                <a:solidFill>
                  <a:schemeClr val="tx1"/>
                </a:solidFill>
                <a:latin typeface="Arial"/>
                <a:cs typeface="Arial"/>
              </a:rPr>
              <a:t> for at least one successful execution of all the tasks</a:t>
            </a:r>
          </a:p>
          <a:p>
            <a:pPr marL="927100" lvl="2" indent="-285750">
              <a:buFont typeface="Arial"/>
              <a:buChar char="•"/>
              <a:defRPr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Control fault tolerance related overheads</a:t>
            </a:r>
          </a:p>
          <a:p>
            <a:pPr marL="927100" lvl="2" indent="-285750">
              <a:buFont typeface="Arial"/>
              <a:buChar char="•"/>
              <a:defRPr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Control task execution times</a:t>
            </a:r>
            <a:endParaRPr lang="en-US" sz="16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1" grpId="0" animBg="1"/>
      <p:bldP spid="24" grpId="0" animBg="1"/>
      <p:bldP spid="2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 bwMode="auto">
          <a:xfrm>
            <a:off x="1343025" y="620713"/>
            <a:ext cx="7550150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Fault Tolerance Feasibility</a:t>
            </a:r>
          </a:p>
        </p:txBody>
      </p:sp>
      <p:sp>
        <p:nvSpPr>
          <p:cNvPr id="46" name="Content Placeholder 45"/>
          <p:cNvSpPr>
            <a:spLocks noGrp="1"/>
          </p:cNvSpPr>
          <p:nvPr>
            <p:ph sz="quarter" idx="10"/>
          </p:nvPr>
        </p:nvSpPr>
        <p:spPr bwMode="auto">
          <a:xfrm>
            <a:off x="754063" y="3933825"/>
            <a:ext cx="8139112" cy="27352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563"/>
              </a:spcBef>
              <a:buClr>
                <a:schemeClr val="tx1"/>
              </a:buClr>
              <a:buFont typeface="Lucida Grande" charset="0"/>
              <a:buNone/>
            </a:pPr>
            <a:r>
              <a:rPr lang="en-US">
                <a:latin typeface="Arial" charset="0"/>
                <a:ea typeface="ヒラギノ角ゴ ProN W3" charset="0"/>
                <a:cs typeface="Georgia" charset="0"/>
              </a:rPr>
              <a:t>Nature of errors</a:t>
            </a:r>
          </a:p>
          <a:p>
            <a:pPr lvl="1">
              <a:spcBef>
                <a:spcPts val="563"/>
              </a:spcBef>
              <a:buClr>
                <a:schemeClr val="tx1"/>
              </a:buClr>
              <a:buFont typeface="Lucida Grande" charset="0"/>
              <a:buChar char="-"/>
            </a:pPr>
            <a:r>
              <a:rPr lang="en-US" sz="1600">
                <a:latin typeface="Arial" charset="0"/>
                <a:ea typeface="ヒラギノ角ゴ ProN W3" charset="0"/>
                <a:cs typeface="Arial" charset="0"/>
              </a:rPr>
              <a:t>Normally </a:t>
            </a:r>
            <a:r>
              <a:rPr lang="en-US" sz="160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continuous events </a:t>
            </a:r>
            <a:r>
              <a:rPr lang="en-US" sz="1600">
                <a:latin typeface="Arial" charset="0"/>
                <a:ea typeface="ヒラギノ角ゴ ProN W3" charset="0"/>
                <a:cs typeface="Arial" charset="0"/>
              </a:rPr>
              <a:t>e.g., a vehicle passing through electromagnetic fields</a:t>
            </a:r>
          </a:p>
          <a:p>
            <a:pPr lvl="1">
              <a:spcBef>
                <a:spcPts val="563"/>
              </a:spcBef>
              <a:buClr>
                <a:schemeClr val="tx1"/>
              </a:buClr>
              <a:buFont typeface="Lucida Grande" charset="0"/>
              <a:buChar char="-"/>
            </a:pPr>
            <a:r>
              <a:rPr lang="en-US" sz="1600">
                <a:latin typeface="Arial" charset="0"/>
                <a:ea typeface="ヒラギノ角ゴ ProN W3" charset="0"/>
                <a:cs typeface="Arial" charset="0"/>
              </a:rPr>
              <a:t>Occur </a:t>
            </a:r>
            <a:r>
              <a:rPr lang="en-US" sz="160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continuously</a:t>
            </a:r>
            <a:r>
              <a:rPr lang="en-US" sz="1600">
                <a:latin typeface="Arial" charset="0"/>
                <a:ea typeface="ヒラギノ角ゴ ProN W3" charset="0"/>
                <a:cs typeface="Arial" charset="0"/>
              </a:rPr>
              <a:t> over a period of time: </a:t>
            </a:r>
            <a:r>
              <a:rPr lang="en-US" sz="160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error bursts</a:t>
            </a:r>
          </a:p>
          <a:p>
            <a:pPr lvl="1">
              <a:spcBef>
                <a:spcPts val="563"/>
              </a:spcBef>
              <a:buClr>
                <a:schemeClr val="tx1"/>
              </a:buClr>
              <a:buFont typeface="Lucida Grande" charset="0"/>
              <a:buChar char="-"/>
            </a:pPr>
            <a:endParaRPr lang="en-US" sz="500">
              <a:latin typeface="Arial" charset="0"/>
              <a:ea typeface="ヒラギノ角ゴ ProN W3" charset="0"/>
              <a:cs typeface="Arial" charset="0"/>
            </a:endParaRPr>
          </a:p>
          <a:p>
            <a:pPr marL="0" indent="0">
              <a:spcBef>
                <a:spcPts val="563"/>
              </a:spcBef>
              <a:buClr>
                <a:schemeClr val="tx1"/>
              </a:buClr>
              <a:buFont typeface="Lucida Grande" charset="0"/>
              <a:buNone/>
            </a:pPr>
            <a:r>
              <a:rPr lang="en-US">
                <a:latin typeface="Arial" charset="0"/>
                <a:ea typeface="ヒラギノ角ゴ ProN W3" charset="0"/>
                <a:cs typeface="Georgia" charset="0"/>
              </a:rPr>
              <a:t>Challenging to handle in classical FT-feasibility analysis</a:t>
            </a:r>
            <a:endParaRPr lang="en-US">
              <a:solidFill>
                <a:srgbClr val="0000FF"/>
              </a:solidFill>
              <a:latin typeface="Arial" charset="0"/>
              <a:ea typeface="ヒラギノ角ゴ ProN W3" charset="0"/>
              <a:cs typeface="Georgia" charset="0"/>
            </a:endParaRPr>
          </a:p>
          <a:p>
            <a:pPr lvl="1">
              <a:spcBef>
                <a:spcPts val="563"/>
              </a:spcBef>
              <a:buClr>
                <a:schemeClr val="tx1"/>
              </a:buClr>
              <a:buFont typeface="Lucida Grande" charset="0"/>
              <a:buChar char="-"/>
            </a:pPr>
            <a:r>
              <a:rPr lang="en-US" sz="1600">
                <a:solidFill>
                  <a:srgbClr val="0000FF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Need</a:t>
            </a:r>
            <a:r>
              <a:rPr lang="en-US" sz="1600">
                <a:latin typeface="Arial" charset="0"/>
                <a:ea typeface="ヒラギノ角ゴ ProN W3" charset="0"/>
                <a:cs typeface="ヒラギノ角ゴ ProN W3" charset="0"/>
              </a:rPr>
              <a:t> to </a:t>
            </a:r>
            <a:r>
              <a:rPr lang="en-US" sz="1600">
                <a:solidFill>
                  <a:srgbClr val="0000FF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map</a:t>
            </a:r>
            <a:r>
              <a:rPr lang="en-US" sz="1600">
                <a:latin typeface="Arial" charset="0"/>
                <a:ea typeface="ヒラギノ角ゴ ProN W3" charset="0"/>
                <a:cs typeface="ヒラギノ角ゴ ProN W3" charset="0"/>
              </a:rPr>
              <a:t> continuous events into singleton events</a:t>
            </a:r>
          </a:p>
          <a:p>
            <a:pPr lvl="1">
              <a:spcBef>
                <a:spcPts val="563"/>
              </a:spcBef>
              <a:buClr>
                <a:schemeClr val="tx1"/>
              </a:buClr>
              <a:buFont typeface="Lucida Grande" charset="0"/>
              <a:buChar char="-"/>
            </a:pPr>
            <a:endParaRPr lang="en-US" sz="500">
              <a:latin typeface="Arial" charset="0"/>
              <a:ea typeface="ヒラギノ角ゴ ProN W3" charset="0"/>
              <a:cs typeface="ヒラギノ角ゴ ProN W3" charset="0"/>
            </a:endParaRPr>
          </a:p>
          <a:p>
            <a:pPr marL="0" indent="0">
              <a:spcBef>
                <a:spcPts val="563"/>
              </a:spcBef>
              <a:buClr>
                <a:schemeClr val="tx1"/>
              </a:buClr>
              <a:buFont typeface="Lucida Grande" charset="0"/>
              <a:buNone/>
            </a:pPr>
            <a:r>
              <a:rPr lang="en-US">
                <a:latin typeface="Arial" charset="0"/>
                <a:ea typeface="ヒラギノ角ゴ ProN W3" charset="0"/>
                <a:cs typeface="Georgia" charset="0"/>
              </a:rPr>
              <a:t>How can we guarantee FT-feasibility under error bursts?</a:t>
            </a:r>
          </a:p>
          <a:p>
            <a:pPr lvl="1">
              <a:spcBef>
                <a:spcPts val="563"/>
              </a:spcBef>
              <a:buClr>
                <a:schemeClr val="tx1"/>
              </a:buClr>
              <a:buFont typeface="Lucida Grande" charset="0"/>
              <a:buChar char="-"/>
            </a:pPr>
            <a:r>
              <a:rPr lang="en-US" sz="1600">
                <a:solidFill>
                  <a:srgbClr val="0000FF"/>
                </a:solidFill>
                <a:latin typeface="Arial" charset="0"/>
                <a:ea typeface="ヒラギノ角ゴ ProN W3" charset="0"/>
                <a:cs typeface="ヒラギノ角ゴ ProN W3" charset="0"/>
              </a:rPr>
              <a:t>Hypothesis: </a:t>
            </a:r>
            <a:r>
              <a:rPr lang="en-US" sz="1600">
                <a:latin typeface="Arial" charset="0"/>
                <a:ea typeface="ヒラギノ角ゴ ProN W3" charset="0"/>
                <a:cs typeface="ヒラギノ角ゴ ProN W3" charset="0"/>
              </a:rPr>
              <a:t>use a faster processor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68313" y="3054350"/>
            <a:ext cx="3598862" cy="317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74613" y="2524125"/>
            <a:ext cx="1068388" cy="15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08013" y="2462213"/>
            <a:ext cx="720725" cy="595312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3328194" y="2567781"/>
            <a:ext cx="9906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1328738" y="2460625"/>
            <a:ext cx="719137" cy="593725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047875" y="2460625"/>
            <a:ext cx="720725" cy="593725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3017" name="Picture 6" descr="C:\Documents and Settings\Amma\Local Settings\Temporary Internet Files\Content.IE5\G9IRCP2Z\MCSY00547_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22525"/>
            <a:ext cx="3175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2768600" y="2460625"/>
            <a:ext cx="720725" cy="593725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3019" name="Group 40"/>
          <p:cNvGrpSpPr>
            <a:grpSpLocks/>
          </p:cNvGrpSpPr>
          <p:nvPr/>
        </p:nvGrpSpPr>
        <p:grpSpPr bwMode="auto">
          <a:xfrm>
            <a:off x="657225" y="2959100"/>
            <a:ext cx="2401888" cy="676275"/>
            <a:chOff x="2539893" y="3545027"/>
            <a:chExt cx="2402879" cy="967439"/>
          </a:xfrm>
        </p:grpSpPr>
        <p:sp>
          <p:nvSpPr>
            <p:cNvPr id="43045" name="TextBox 27"/>
            <p:cNvSpPr txBox="1">
              <a:spLocks noChangeArrowheads="1"/>
            </p:cNvSpPr>
            <p:nvPr/>
          </p:nvSpPr>
          <p:spPr bwMode="auto">
            <a:xfrm>
              <a:off x="2539893" y="4115722"/>
              <a:ext cx="2402879" cy="396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 faults/errors as </a:t>
              </a:r>
              <a:r>
                <a:rPr lang="en-US" sz="1200">
                  <a:solidFill>
                    <a:srgbClr val="0000FF"/>
                  </a:solidFill>
                  <a:latin typeface="Arial" charset="0"/>
                  <a:cs typeface="Arial" charset="0"/>
                </a:rPr>
                <a:t>singleton</a:t>
              </a:r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 events</a:t>
              </a:r>
            </a:p>
          </p:txBody>
        </p:sp>
        <p:cxnSp>
          <p:nvCxnSpPr>
            <p:cNvPr id="43046" name="Straight Arrow Connector 29"/>
            <p:cNvCxnSpPr>
              <a:cxnSpLocks noChangeShapeType="1"/>
              <a:stCxn id="43045" idx="0"/>
            </p:cNvCxnSpPr>
            <p:nvPr/>
          </p:nvCxnSpPr>
          <p:spPr bwMode="auto">
            <a:xfrm flipH="1" flipV="1">
              <a:off x="2998832" y="3703175"/>
              <a:ext cx="742501" cy="412547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47" name="Straight Arrow Connector 31"/>
            <p:cNvCxnSpPr>
              <a:cxnSpLocks noChangeShapeType="1"/>
              <a:stCxn id="43045" idx="0"/>
              <a:endCxn id="43017" idx="2"/>
            </p:cNvCxnSpPr>
            <p:nvPr/>
          </p:nvCxnSpPr>
          <p:spPr bwMode="auto">
            <a:xfrm flipH="1" flipV="1">
              <a:off x="3734186" y="3545027"/>
              <a:ext cx="7147" cy="57069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48" name="Straight Arrow Connector 33"/>
            <p:cNvCxnSpPr>
              <a:cxnSpLocks noChangeShapeType="1"/>
              <a:stCxn id="43045" idx="0"/>
            </p:cNvCxnSpPr>
            <p:nvPr/>
          </p:nvCxnSpPr>
          <p:spPr bwMode="auto">
            <a:xfrm flipV="1">
              <a:off x="3741333" y="3703175"/>
              <a:ext cx="769451" cy="412547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43020" name="Straight Connector 22"/>
          <p:cNvCxnSpPr>
            <a:cxnSpLocks noChangeShapeType="1"/>
          </p:cNvCxnSpPr>
          <p:nvPr/>
        </p:nvCxnSpPr>
        <p:spPr bwMode="auto">
          <a:xfrm>
            <a:off x="619125" y="2479675"/>
            <a:ext cx="684213" cy="519113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21" name="Straight Connector 26"/>
          <p:cNvCxnSpPr>
            <a:cxnSpLocks noChangeShapeType="1"/>
          </p:cNvCxnSpPr>
          <p:nvPr/>
        </p:nvCxnSpPr>
        <p:spPr bwMode="auto">
          <a:xfrm flipV="1">
            <a:off x="582613" y="2493963"/>
            <a:ext cx="720725" cy="5603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22" name="Straight Connector 27"/>
          <p:cNvCxnSpPr>
            <a:cxnSpLocks noChangeShapeType="1"/>
          </p:cNvCxnSpPr>
          <p:nvPr/>
        </p:nvCxnSpPr>
        <p:spPr bwMode="auto">
          <a:xfrm>
            <a:off x="1311275" y="2449513"/>
            <a:ext cx="719138" cy="56197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23" name="Straight Connector 28"/>
          <p:cNvCxnSpPr>
            <a:cxnSpLocks noChangeShapeType="1"/>
          </p:cNvCxnSpPr>
          <p:nvPr/>
        </p:nvCxnSpPr>
        <p:spPr bwMode="auto">
          <a:xfrm flipV="1">
            <a:off x="1303338" y="2493963"/>
            <a:ext cx="719137" cy="576262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24" name="Straight Connector 29"/>
          <p:cNvCxnSpPr>
            <a:cxnSpLocks noChangeShapeType="1"/>
          </p:cNvCxnSpPr>
          <p:nvPr/>
        </p:nvCxnSpPr>
        <p:spPr bwMode="auto">
          <a:xfrm>
            <a:off x="2078038" y="2478088"/>
            <a:ext cx="647700" cy="56515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25" name="Straight Connector 30"/>
          <p:cNvCxnSpPr>
            <a:cxnSpLocks noChangeShapeType="1"/>
          </p:cNvCxnSpPr>
          <p:nvPr/>
        </p:nvCxnSpPr>
        <p:spPr bwMode="auto">
          <a:xfrm flipV="1">
            <a:off x="2022475" y="2493963"/>
            <a:ext cx="720725" cy="576262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3026" name="Picture 6" descr="C:\Documents and Settings\Amma\Local Settings\Temporary Internet Files\Content.IE5\G9IRCP2Z\MCSY00547_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8" y="2427288"/>
            <a:ext cx="3175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7" name="Picture 6" descr="C:\Documents and Settings\Amma\Local Settings\Temporary Internet Files\Content.IE5\G9IRCP2Z\MCSY00547_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275" y="2422525"/>
            <a:ext cx="3175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" name="Rectangle 90"/>
          <p:cNvSpPr/>
          <p:nvPr/>
        </p:nvSpPr>
        <p:spPr>
          <a:xfrm>
            <a:off x="5362575" y="2465388"/>
            <a:ext cx="720725" cy="595312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285" name="Group 11284"/>
          <p:cNvGrpSpPr>
            <a:grpSpLocks/>
          </p:cNvGrpSpPr>
          <p:nvPr/>
        </p:nvGrpSpPr>
        <p:grpSpPr bwMode="auto">
          <a:xfrm>
            <a:off x="5219700" y="1993900"/>
            <a:ext cx="3600450" cy="1074738"/>
            <a:chOff x="5004048" y="2210954"/>
            <a:chExt cx="3600000" cy="1074030"/>
          </a:xfrm>
        </p:grpSpPr>
        <p:cxnSp>
          <p:nvCxnSpPr>
            <p:cNvPr id="89" name="Straight Arrow Connector 88"/>
            <p:cNvCxnSpPr/>
            <p:nvPr/>
          </p:nvCxnSpPr>
          <p:spPr>
            <a:xfrm flipV="1">
              <a:off x="5004048" y="3275465"/>
              <a:ext cx="3600000" cy="158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rot="5400000" flipH="1" flipV="1">
              <a:off x="4613857" y="2744002"/>
              <a:ext cx="1067684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 rot="5400000">
              <a:off x="7867012" y="2789216"/>
              <a:ext cx="989947" cy="158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Rectangle 95"/>
          <p:cNvSpPr/>
          <p:nvPr/>
        </p:nvSpPr>
        <p:spPr>
          <a:xfrm>
            <a:off x="7523163" y="2463800"/>
            <a:ext cx="720725" cy="593725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2" name="Straight Connector 101"/>
          <p:cNvCxnSpPr>
            <a:cxnSpLocks noChangeShapeType="1"/>
          </p:cNvCxnSpPr>
          <p:nvPr/>
        </p:nvCxnSpPr>
        <p:spPr bwMode="auto">
          <a:xfrm>
            <a:off x="5373688" y="2482850"/>
            <a:ext cx="684212" cy="519113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" name="Straight Connector 102"/>
          <p:cNvCxnSpPr>
            <a:cxnSpLocks noChangeShapeType="1"/>
          </p:cNvCxnSpPr>
          <p:nvPr/>
        </p:nvCxnSpPr>
        <p:spPr bwMode="auto">
          <a:xfrm flipV="1">
            <a:off x="5337175" y="2498725"/>
            <a:ext cx="720725" cy="558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0" name="Rectangle 109"/>
          <p:cNvSpPr>
            <a:spLocks noChangeArrowheads="1"/>
          </p:cNvSpPr>
          <p:nvPr/>
        </p:nvSpPr>
        <p:spPr bwMode="auto">
          <a:xfrm>
            <a:off x="5867400" y="2178050"/>
            <a:ext cx="1223963" cy="984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111" name="TextBox 110"/>
          <p:cNvSpPr txBox="1">
            <a:spLocks noChangeArrowheads="1"/>
          </p:cNvSpPr>
          <p:nvPr/>
        </p:nvSpPr>
        <p:spPr bwMode="auto">
          <a:xfrm>
            <a:off x="5867400" y="1889125"/>
            <a:ext cx="12477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600">
                <a:solidFill>
                  <a:schemeClr val="tx1"/>
                </a:solidFill>
                <a:latin typeface="Arial" charset="0"/>
                <a:cs typeface="Arial" charset="0"/>
              </a:rPr>
              <a:t>error burst</a:t>
            </a:r>
          </a:p>
        </p:txBody>
      </p:sp>
      <p:sp>
        <p:nvSpPr>
          <p:cNvPr id="43035" name="TextBox 11289"/>
          <p:cNvSpPr txBox="1">
            <a:spLocks noChangeArrowheads="1"/>
          </p:cNvSpPr>
          <p:nvPr/>
        </p:nvSpPr>
        <p:spPr bwMode="auto">
          <a:xfrm>
            <a:off x="611188" y="1557338"/>
            <a:ext cx="34432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traditional FT-feasibility analysis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083300" y="2463800"/>
            <a:ext cx="720725" cy="595313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9" name="Straight Connector 38"/>
          <p:cNvCxnSpPr>
            <a:cxnSpLocks noChangeShapeType="1"/>
          </p:cNvCxnSpPr>
          <p:nvPr/>
        </p:nvCxnSpPr>
        <p:spPr bwMode="auto">
          <a:xfrm>
            <a:off x="6094413" y="2482850"/>
            <a:ext cx="684212" cy="519113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Straight Connector 39"/>
          <p:cNvCxnSpPr>
            <a:cxnSpLocks noChangeShapeType="1"/>
          </p:cNvCxnSpPr>
          <p:nvPr/>
        </p:nvCxnSpPr>
        <p:spPr bwMode="auto">
          <a:xfrm flipV="1">
            <a:off x="6057900" y="2498725"/>
            <a:ext cx="720725" cy="558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2" name="Rectangle 41"/>
          <p:cNvSpPr/>
          <p:nvPr/>
        </p:nvSpPr>
        <p:spPr>
          <a:xfrm>
            <a:off x="6792913" y="2463800"/>
            <a:ext cx="720725" cy="595313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3" name="Straight Connector 42"/>
          <p:cNvCxnSpPr>
            <a:cxnSpLocks noChangeShapeType="1"/>
          </p:cNvCxnSpPr>
          <p:nvPr/>
        </p:nvCxnSpPr>
        <p:spPr bwMode="auto">
          <a:xfrm>
            <a:off x="6805613" y="2482850"/>
            <a:ext cx="682625" cy="519113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" name="Straight Connector 43"/>
          <p:cNvCxnSpPr>
            <a:cxnSpLocks noChangeShapeType="1"/>
          </p:cNvCxnSpPr>
          <p:nvPr/>
        </p:nvCxnSpPr>
        <p:spPr bwMode="auto">
          <a:xfrm flipV="1">
            <a:off x="6767513" y="2498725"/>
            <a:ext cx="720725" cy="558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6" grpId="0" animBg="1"/>
      <p:bldP spid="110" grpId="0" animBg="1"/>
      <p:bldP spid="111" grpId="0"/>
      <p:bldP spid="38" grpId="0" animBg="1"/>
      <p:bldP spid="4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 bwMode="auto">
          <a:xfrm>
            <a:off x="1343025" y="671513"/>
            <a:ext cx="6469063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sv-SE" sz="2800">
                <a:latin typeface="Arial" charset="0"/>
                <a:ea typeface="ヒラギノ角ゴ ProN W3" charset="0"/>
              </a:rPr>
              <a:t>Problem Description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11188" y="2097088"/>
            <a:ext cx="8137525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83" tIns="32142" rIns="64283" bIns="32142"/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522288" indent="-200025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>
              <a:spcBef>
                <a:spcPts val="563"/>
              </a:spcBef>
              <a:buClr>
                <a:schemeClr val="tx1"/>
              </a:buClr>
              <a:buFont typeface="Lucida Grande" charset="0"/>
              <a:buNone/>
              <a:defRPr/>
            </a:pPr>
            <a:r>
              <a:rPr lang="sv-SE" sz="1800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Questions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: </a:t>
            </a:r>
          </a:p>
          <a:p>
            <a:pPr>
              <a:spcBef>
                <a:spcPts val="563"/>
              </a:spcBef>
              <a:buClr>
                <a:schemeClr val="tx1"/>
              </a:buClr>
              <a:buFont typeface="Lucida Grande" charset="0"/>
              <a:buNone/>
              <a:defRPr/>
            </a:pPr>
            <a:endParaRPr lang="sv-SE" sz="1800" dirty="0" smtClean="0">
              <a:solidFill>
                <a:srgbClr val="0000FF"/>
              </a:solidFill>
              <a:latin typeface="Arial" charset="0"/>
              <a:cs typeface="Arial" charset="0"/>
            </a:endParaRPr>
          </a:p>
          <a:p>
            <a:pPr lvl="1">
              <a:spcBef>
                <a:spcPts val="563"/>
              </a:spcBef>
              <a:buClr>
                <a:schemeClr val="tx1"/>
              </a:buClr>
              <a:buFont typeface="Lucida Grande" charset="0"/>
              <a:buChar char="●"/>
              <a:defRPr/>
            </a:pP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How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can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we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perform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an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FT-</a:t>
            </a:r>
            <a:r>
              <a:rPr lang="sv-SE" sz="1800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feasibility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analysis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for a given set </a:t>
            </a: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of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temporally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redundant 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real-</a:t>
            </a: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time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 tasks under a </a:t>
            </a: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specified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error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burst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length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?</a:t>
            </a:r>
          </a:p>
          <a:p>
            <a:pPr marL="1200150" lvl="2" indent="-285750">
              <a:spcBef>
                <a:spcPts val="563"/>
              </a:spcBef>
              <a:buClr>
                <a:schemeClr val="tx1"/>
              </a:buClr>
              <a:buFont typeface="Lucida Grande"/>
              <a:buChar char="-"/>
              <a:defRPr/>
            </a:pPr>
            <a:endParaRPr lang="sv-SE" sz="18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>
              <a:spcBef>
                <a:spcPts val="563"/>
              </a:spcBef>
              <a:buClr>
                <a:schemeClr val="tx1"/>
              </a:buClr>
              <a:buFont typeface="Lucida Grande" charset="0"/>
              <a:buChar char="●"/>
              <a:defRPr/>
            </a:pP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If the real-</a:t>
            </a: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time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task set is 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not </a:t>
            </a:r>
            <a:r>
              <a:rPr lang="sv-SE" sz="1800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found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to</a:t>
            </a:r>
            <a:r>
              <a:rPr lang="sv-SE" sz="18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 be FT-</a:t>
            </a:r>
            <a:r>
              <a:rPr lang="sv-SE" sz="1800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feasible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, </a:t>
            </a: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what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is the </a:t>
            </a:r>
            <a:r>
              <a:rPr lang="sv-SE" sz="1800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lowest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processor speed </a:t>
            </a: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that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guarantees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its</a:t>
            </a:r>
            <a:r>
              <a:rPr lang="sv-SE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FT-</a:t>
            </a:r>
            <a:r>
              <a:rPr lang="sv-SE" sz="1800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feasibility</a:t>
            </a:r>
            <a:r>
              <a:rPr lang="sv-SE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under the </a:t>
            </a: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error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burst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?</a:t>
            </a:r>
          </a:p>
          <a:p>
            <a:pPr lvl="2">
              <a:spcBef>
                <a:spcPts val="563"/>
              </a:spcBef>
              <a:buClr>
                <a:schemeClr val="tx1"/>
              </a:buClr>
              <a:buFont typeface="Lucida Grande" charset="0"/>
              <a:buChar char="●"/>
              <a:defRPr/>
            </a:pPr>
            <a:endParaRPr lang="sv-SE" sz="1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1">
              <a:spcBef>
                <a:spcPts val="563"/>
              </a:spcBef>
              <a:buClr>
                <a:schemeClr val="tx1"/>
              </a:buClr>
              <a:buFont typeface="Lucida Grande" charset="0"/>
              <a:buChar char="●"/>
              <a:defRPr/>
            </a:pPr>
            <a:endParaRPr lang="sv-SE" sz="1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 bwMode="auto">
          <a:xfrm>
            <a:off x="1343025" y="620713"/>
            <a:ext cx="5894388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Definitions</a:t>
            </a:r>
          </a:p>
        </p:txBody>
      </p:sp>
      <p:cxnSp>
        <p:nvCxnSpPr>
          <p:cNvPr id="17" name="Straight Arrow Connector 16"/>
          <p:cNvCxnSpPr/>
          <p:nvPr/>
        </p:nvCxnSpPr>
        <p:spPr bwMode="auto">
          <a:xfrm>
            <a:off x="693738" y="4408488"/>
            <a:ext cx="7623175" cy="15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 rot="5400000" flipH="1" flipV="1">
            <a:off x="161925" y="3875088"/>
            <a:ext cx="1068387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 bwMode="auto">
          <a:xfrm>
            <a:off x="693738" y="3798888"/>
            <a:ext cx="1677987" cy="609600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4057650" y="3798888"/>
            <a:ext cx="1676400" cy="609600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 rot="5400000">
            <a:off x="7517607" y="3913981"/>
            <a:ext cx="990600" cy="15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87" name="TextBox 15"/>
          <p:cNvSpPr txBox="1">
            <a:spLocks noChangeArrowheads="1"/>
          </p:cNvSpPr>
          <p:nvPr/>
        </p:nvSpPr>
        <p:spPr bwMode="auto">
          <a:xfrm>
            <a:off x="7812088" y="4508500"/>
            <a:ext cx="36036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t </a:t>
            </a:r>
          </a:p>
        </p:txBody>
      </p: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1835150" y="2635250"/>
            <a:ext cx="2305050" cy="904875"/>
            <a:chOff x="1835144" y="2635250"/>
            <a:chExt cx="2304811" cy="904876"/>
          </a:xfrm>
        </p:grpSpPr>
        <p:sp>
          <p:nvSpPr>
            <p:cNvPr id="31" name="Right Brace 30"/>
            <p:cNvSpPr>
              <a:spLocks/>
            </p:cNvSpPr>
            <p:nvPr/>
          </p:nvSpPr>
          <p:spPr bwMode="auto">
            <a:xfrm rot="16200000">
              <a:off x="2715293" y="2115464"/>
              <a:ext cx="544513" cy="2304811"/>
            </a:xfrm>
            <a:prstGeom prst="rightBrace">
              <a:avLst>
                <a:gd name="adj1" fmla="val 34252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  <a:latin typeface="Arial"/>
                <a:ea typeface="+mn-ea"/>
                <a:cs typeface="Arial"/>
              </a:endParaRPr>
            </a:p>
          </p:txBody>
        </p:sp>
        <p:sp>
          <p:nvSpPr>
            <p:cNvPr id="46133" name="TextBox 31"/>
            <p:cNvSpPr txBox="1">
              <a:spLocks noChangeArrowheads="1"/>
            </p:cNvSpPr>
            <p:nvPr/>
          </p:nvSpPr>
          <p:spPr bwMode="auto">
            <a:xfrm>
              <a:off x="2811059" y="2635250"/>
              <a:ext cx="744851" cy="369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000000"/>
                  </a:solidFill>
                  <a:latin typeface="Arial" charset="0"/>
                  <a:cs typeface="Arial" charset="0"/>
                </a:rPr>
                <a:t>T</a:t>
              </a:r>
              <a:r>
                <a:rPr lang="en-US" sz="1800" baseline="-25000">
                  <a:solidFill>
                    <a:srgbClr val="000000"/>
                  </a:solidFill>
                  <a:latin typeface="Arial" charset="0"/>
                  <a:cs typeface="Arial" charset="0"/>
                </a:rPr>
                <a:t>length</a:t>
              </a:r>
            </a:p>
          </p:txBody>
        </p:sp>
      </p:grpSp>
      <p:grpSp>
        <p:nvGrpSpPr>
          <p:cNvPr id="17435" name="Group 24"/>
          <p:cNvGrpSpPr>
            <a:grpSpLocks/>
          </p:cNvGrpSpPr>
          <p:nvPr/>
        </p:nvGrpSpPr>
        <p:grpSpPr bwMode="auto">
          <a:xfrm>
            <a:off x="693738" y="1571625"/>
            <a:ext cx="5030787" cy="903288"/>
            <a:chOff x="1198147" y="818050"/>
            <a:chExt cx="5030124" cy="903561"/>
          </a:xfrm>
        </p:grpSpPr>
        <p:sp>
          <p:nvSpPr>
            <p:cNvPr id="26" name="Right Brace 25"/>
            <p:cNvSpPr>
              <a:spLocks/>
            </p:cNvSpPr>
            <p:nvPr/>
          </p:nvSpPr>
          <p:spPr bwMode="auto">
            <a:xfrm rot="-5400000">
              <a:off x="3440870" y="-1065790"/>
              <a:ext cx="544678" cy="5030124"/>
            </a:xfrm>
            <a:prstGeom prst="rightBrace">
              <a:avLst>
                <a:gd name="adj1" fmla="val 34247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  <a:latin typeface="Arial"/>
                <a:ea typeface="+mn-ea"/>
                <a:cs typeface="Arial"/>
              </a:endParaRPr>
            </a:p>
          </p:txBody>
        </p:sp>
        <p:sp>
          <p:nvSpPr>
            <p:cNvPr id="46131" name="TextBox 26"/>
            <p:cNvSpPr txBox="1">
              <a:spLocks noChangeArrowheads="1"/>
            </p:cNvSpPr>
            <p:nvPr/>
          </p:nvSpPr>
          <p:spPr bwMode="auto">
            <a:xfrm>
              <a:off x="2071102" y="818050"/>
              <a:ext cx="3314418" cy="369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algn="ctr" eaLnBrk="1" hangingPunct="1"/>
              <a:r>
                <a:rPr lang="en-US" sz="1800">
                  <a:solidFill>
                    <a:srgbClr val="0000FF"/>
                  </a:solidFill>
                  <a:latin typeface="Arial" charset="0"/>
                  <a:cs typeface="Arial" charset="0"/>
                </a:rPr>
                <a:t>worst case error overhead (E</a:t>
              </a:r>
              <a:r>
                <a:rPr lang="en-US" sz="1800" baseline="-25000">
                  <a:solidFill>
                    <a:srgbClr val="0000FF"/>
                  </a:solidFill>
                  <a:latin typeface="Arial" charset="0"/>
                  <a:cs typeface="Arial" charset="0"/>
                </a:rPr>
                <a:t>t</a:t>
              </a:r>
              <a:r>
                <a:rPr lang="en-US" sz="1800">
                  <a:solidFill>
                    <a:srgbClr val="0000FF"/>
                  </a:solidFill>
                  <a:latin typeface="Arial" charset="0"/>
                  <a:cs typeface="Arial" charset="0"/>
                </a:rPr>
                <a:t>)</a:t>
              </a:r>
            </a:p>
          </p:txBody>
        </p:sp>
      </p:grpSp>
      <p:sp>
        <p:nvSpPr>
          <p:cNvPr id="46090" name="TextBox 15"/>
          <p:cNvSpPr txBox="1">
            <a:spLocks noChangeArrowheads="1"/>
          </p:cNvSpPr>
          <p:nvPr/>
        </p:nvSpPr>
        <p:spPr bwMode="auto">
          <a:xfrm>
            <a:off x="6207125" y="2635250"/>
            <a:ext cx="1841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sv-SE" baseline="30000">
              <a:latin typeface="Arial" charset="0"/>
              <a:cs typeface="Arial" charset="0"/>
            </a:endParaRPr>
          </a:p>
        </p:txBody>
      </p: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3954463" y="2692400"/>
            <a:ext cx="288925" cy="1725613"/>
            <a:chOff x="3953966" y="2692400"/>
            <a:chExt cx="288925" cy="1725154"/>
          </a:xfrm>
        </p:grpSpPr>
        <p:sp>
          <p:nvSpPr>
            <p:cNvPr id="46127" name="TextBox 12"/>
            <p:cNvSpPr txBox="1">
              <a:spLocks noChangeArrowheads="1"/>
            </p:cNvSpPr>
            <p:nvPr/>
          </p:nvSpPr>
          <p:spPr bwMode="auto">
            <a:xfrm>
              <a:off x="3953966" y="2692400"/>
              <a:ext cx="288925" cy="369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000000"/>
                  </a:solidFill>
                  <a:latin typeface="Arial" charset="0"/>
                  <a:cs typeface="Arial" charset="0"/>
                </a:rPr>
                <a:t>ε</a:t>
              </a:r>
            </a:p>
          </p:txBody>
        </p:sp>
        <p:sp>
          <p:nvSpPr>
            <p:cNvPr id="14" name="Right Brace 13"/>
            <p:cNvSpPr>
              <a:spLocks/>
            </p:cNvSpPr>
            <p:nvPr/>
          </p:nvSpPr>
          <p:spPr bwMode="auto">
            <a:xfrm rot="-5400000">
              <a:off x="3940508" y="3093122"/>
              <a:ext cx="269803" cy="112713"/>
            </a:xfrm>
            <a:prstGeom prst="rightBrace">
              <a:avLst>
                <a:gd name="adj1" fmla="val 34255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7" name="Straight Connector 6"/>
            <p:cNvCxnSpPr>
              <a:cxnSpLocks noChangeShapeType="1"/>
            </p:cNvCxnSpPr>
            <p:nvPr/>
          </p:nvCxnSpPr>
          <p:spPr bwMode="auto">
            <a:xfrm flipH="1">
              <a:off x="4133353" y="3301838"/>
              <a:ext cx="0" cy="11157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414" name="Rectangle 49"/>
          <p:cNvSpPr>
            <a:spLocks noChangeArrowheads="1"/>
          </p:cNvSpPr>
          <p:nvPr/>
        </p:nvSpPr>
        <p:spPr bwMode="auto">
          <a:xfrm>
            <a:off x="1835150" y="3573463"/>
            <a:ext cx="2305050" cy="1428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684213" y="3797300"/>
            <a:ext cx="1692275" cy="611188"/>
            <a:chOff x="1115616" y="3798000"/>
            <a:chExt cx="1692000" cy="610400"/>
          </a:xfrm>
        </p:grpSpPr>
        <p:cxnSp>
          <p:nvCxnSpPr>
            <p:cNvPr id="46125" name="Straight Connector 4"/>
            <p:cNvCxnSpPr>
              <a:cxnSpLocks noChangeShapeType="1"/>
            </p:cNvCxnSpPr>
            <p:nvPr/>
          </p:nvCxnSpPr>
          <p:spPr bwMode="auto">
            <a:xfrm>
              <a:off x="1115616" y="3808800"/>
              <a:ext cx="1692000" cy="5760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126" name="Straight Connector 22"/>
            <p:cNvCxnSpPr>
              <a:cxnSpLocks noChangeShapeType="1"/>
            </p:cNvCxnSpPr>
            <p:nvPr/>
          </p:nvCxnSpPr>
          <p:spPr bwMode="auto">
            <a:xfrm flipV="1">
              <a:off x="1144800" y="3798000"/>
              <a:ext cx="1643088" cy="610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4348" name="Group 14347"/>
          <p:cNvGrpSpPr>
            <a:grpSpLocks/>
          </p:cNvGrpSpPr>
          <p:nvPr/>
        </p:nvGrpSpPr>
        <p:grpSpPr bwMode="auto">
          <a:xfrm>
            <a:off x="4040188" y="3816350"/>
            <a:ext cx="1662112" cy="576263"/>
            <a:chOff x="4471200" y="3816000"/>
            <a:chExt cx="1663384" cy="576064"/>
          </a:xfrm>
        </p:grpSpPr>
        <p:cxnSp>
          <p:nvCxnSpPr>
            <p:cNvPr id="46123" name="Straight Connector 14340"/>
            <p:cNvCxnSpPr>
              <a:cxnSpLocks noChangeShapeType="1"/>
            </p:cNvCxnSpPr>
            <p:nvPr/>
          </p:nvCxnSpPr>
          <p:spPr bwMode="auto">
            <a:xfrm flipV="1">
              <a:off x="4471200" y="3816000"/>
              <a:ext cx="1656184" cy="5760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124" name="Straight Connector 14346"/>
            <p:cNvCxnSpPr>
              <a:cxnSpLocks noChangeShapeType="1"/>
            </p:cNvCxnSpPr>
            <p:nvPr/>
          </p:nvCxnSpPr>
          <p:spPr bwMode="auto">
            <a:xfrm>
              <a:off x="4478400" y="3816000"/>
              <a:ext cx="1656184" cy="5760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5867400" y="5661025"/>
            <a:ext cx="3159125" cy="523875"/>
            <a:chOff x="5940152" y="4869160"/>
            <a:chExt cx="3159976" cy="523220"/>
          </a:xfrm>
        </p:grpSpPr>
        <p:sp>
          <p:nvSpPr>
            <p:cNvPr id="46121" name="TextBox 46"/>
            <p:cNvSpPr txBox="1">
              <a:spLocks noChangeArrowheads="1"/>
            </p:cNvSpPr>
            <p:nvPr/>
          </p:nvSpPr>
          <p:spPr bwMode="auto">
            <a:xfrm>
              <a:off x="6444208" y="4869160"/>
              <a:ext cx="26559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algn="ctr" eaLnBrk="1" hangingPunct="1"/>
              <a:r>
                <a:rPr lang="en-US" sz="1400">
                  <a:solidFill>
                    <a:srgbClr val="0000FF"/>
                  </a:solidFill>
                  <a:latin typeface="Arial" charset="0"/>
                  <a:cs typeface="Arial" charset="0"/>
                </a:rPr>
                <a:t>Worst Case Temporal Wastage </a:t>
              </a:r>
            </a:p>
            <a:p>
              <a:pPr algn="ctr" eaLnBrk="1" hangingPunct="1"/>
              <a:r>
                <a:rPr lang="en-US" sz="1400">
                  <a:solidFill>
                    <a:srgbClr val="0000FF"/>
                  </a:solidFill>
                  <a:latin typeface="Arial" charset="0"/>
                  <a:cs typeface="Arial" charset="0"/>
                </a:rPr>
                <a:t>(W</a:t>
              </a:r>
              <a:r>
                <a:rPr lang="en-US" sz="1400" baseline="-25000">
                  <a:solidFill>
                    <a:srgbClr val="0000FF"/>
                  </a:solidFill>
                  <a:latin typeface="Arial" charset="0"/>
                  <a:cs typeface="Arial" charset="0"/>
                </a:rPr>
                <a:t>err</a:t>
              </a:r>
              <a:r>
                <a:rPr lang="en-US" sz="1400">
                  <a:solidFill>
                    <a:srgbClr val="0000FF"/>
                  </a:solidFill>
                  <a:latin typeface="Arial" charset="0"/>
                  <a:cs typeface="Arial" charset="0"/>
                </a:rPr>
                <a:t>(t))</a:t>
              </a:r>
              <a:endParaRPr lang="en-US" sz="1400">
                <a:solidFill>
                  <a:schemeClr val="tx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6122" name="TextBox 4"/>
            <p:cNvSpPr txBox="1">
              <a:spLocks noChangeArrowheads="1"/>
            </p:cNvSpPr>
            <p:nvPr/>
          </p:nvSpPr>
          <p:spPr bwMode="auto">
            <a:xfrm>
              <a:off x="5940152" y="4869160"/>
              <a:ext cx="3331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tx1"/>
                  </a:solidFill>
                  <a:latin typeface="Georgia" charset="0"/>
                </a:rPr>
                <a:t>=</a:t>
              </a:r>
            </a:p>
          </p:txBody>
        </p:sp>
      </p:grpSp>
      <p:sp>
        <p:nvSpPr>
          <p:cNvPr id="42" name="Rectangle 41"/>
          <p:cNvSpPr/>
          <p:nvPr/>
        </p:nvSpPr>
        <p:spPr bwMode="auto">
          <a:xfrm>
            <a:off x="2371725" y="3797300"/>
            <a:ext cx="1677988" cy="609600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grpSp>
        <p:nvGrpSpPr>
          <p:cNvPr id="43" name="Group 42"/>
          <p:cNvGrpSpPr>
            <a:grpSpLocks/>
          </p:cNvGrpSpPr>
          <p:nvPr/>
        </p:nvGrpSpPr>
        <p:grpSpPr bwMode="auto">
          <a:xfrm>
            <a:off x="2339975" y="3795713"/>
            <a:ext cx="1692275" cy="611187"/>
            <a:chOff x="1115616" y="3798000"/>
            <a:chExt cx="1692000" cy="610400"/>
          </a:xfrm>
        </p:grpSpPr>
        <p:cxnSp>
          <p:nvCxnSpPr>
            <p:cNvPr id="46119" name="Straight Connector 4"/>
            <p:cNvCxnSpPr>
              <a:cxnSpLocks noChangeShapeType="1"/>
            </p:cNvCxnSpPr>
            <p:nvPr/>
          </p:nvCxnSpPr>
          <p:spPr bwMode="auto">
            <a:xfrm>
              <a:off x="1115616" y="3808800"/>
              <a:ext cx="1692000" cy="5760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120" name="Straight Connector 22"/>
            <p:cNvCxnSpPr>
              <a:cxnSpLocks noChangeShapeType="1"/>
            </p:cNvCxnSpPr>
            <p:nvPr/>
          </p:nvCxnSpPr>
          <p:spPr bwMode="auto">
            <a:xfrm flipV="1">
              <a:off x="1144800" y="3798000"/>
              <a:ext cx="1643088" cy="610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6" name="Rectangle 45"/>
          <p:cNvSpPr/>
          <p:nvPr/>
        </p:nvSpPr>
        <p:spPr bwMode="auto">
          <a:xfrm>
            <a:off x="5724525" y="3797300"/>
            <a:ext cx="1676400" cy="609600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3887788" y="4408488"/>
            <a:ext cx="2011362" cy="1739900"/>
            <a:chOff x="3888000" y="4408488"/>
            <a:chExt cx="2011362" cy="1739180"/>
          </a:xfrm>
        </p:grpSpPr>
        <p:sp>
          <p:nvSpPr>
            <p:cNvPr id="46117" name="TextBox 35"/>
            <p:cNvSpPr txBox="1">
              <a:spLocks noChangeArrowheads="1"/>
            </p:cNvSpPr>
            <p:nvPr/>
          </p:nvSpPr>
          <p:spPr bwMode="auto">
            <a:xfrm>
              <a:off x="3888000" y="5624027"/>
              <a:ext cx="2011362" cy="523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algn="ctr" eaLnBrk="1" hangingPunct="1"/>
              <a:r>
                <a:rPr lang="en-US" sz="1400">
                  <a:solidFill>
                    <a:srgbClr val="0000FF"/>
                  </a:solidFill>
                  <a:latin typeface="Arial" charset="0"/>
                  <a:cs typeface="Arial" charset="0"/>
                </a:rPr>
                <a:t>maximum</a:t>
              </a:r>
            </a:p>
            <a:p>
              <a:pPr algn="ctr" eaLnBrk="1" hangingPunct="1"/>
              <a:r>
                <a:rPr lang="en-US" sz="1400">
                  <a:solidFill>
                    <a:srgbClr val="0000FF"/>
                  </a:solidFill>
                  <a:latin typeface="Arial" charset="0"/>
                  <a:cs typeface="Arial" charset="0"/>
                </a:rPr>
                <a:t> wasted execution time </a:t>
              </a:r>
            </a:p>
          </p:txBody>
        </p:sp>
        <p:cxnSp>
          <p:nvCxnSpPr>
            <p:cNvPr id="46118" name="Straight Arrow Connector 4"/>
            <p:cNvCxnSpPr>
              <a:cxnSpLocks noChangeShapeType="1"/>
              <a:stCxn id="46117" idx="0"/>
              <a:endCxn id="20" idx="2"/>
            </p:cNvCxnSpPr>
            <p:nvPr/>
          </p:nvCxnSpPr>
          <p:spPr bwMode="auto">
            <a:xfrm flipV="1">
              <a:off x="4893681" y="4408488"/>
              <a:ext cx="2169" cy="1215539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556000" y="5445125"/>
            <a:ext cx="5111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sv-SE" sz="3600">
                <a:solidFill>
                  <a:schemeClr val="tx1"/>
                </a:solidFill>
                <a:latin typeface="Georgia" charset="0"/>
              </a:rPr>
              <a:t>∑</a:t>
            </a:r>
          </a:p>
        </p:txBody>
      </p:sp>
      <p:cxnSp>
        <p:nvCxnSpPr>
          <p:cNvPr id="3" name="Straight Connector 2"/>
          <p:cNvCxnSpPr>
            <a:cxnSpLocks noChangeShapeType="1"/>
            <a:stCxn id="19" idx="1"/>
            <a:endCxn id="26" idx="0"/>
          </p:cNvCxnSpPr>
          <p:nvPr/>
        </p:nvCxnSpPr>
        <p:spPr bwMode="auto">
          <a:xfrm flipV="1">
            <a:off x="693738" y="2474913"/>
            <a:ext cx="0" cy="16287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Straight Connector 46"/>
          <p:cNvCxnSpPr>
            <a:cxnSpLocks noChangeShapeType="1"/>
          </p:cNvCxnSpPr>
          <p:nvPr/>
        </p:nvCxnSpPr>
        <p:spPr bwMode="auto">
          <a:xfrm flipV="1">
            <a:off x="5724525" y="2420938"/>
            <a:ext cx="0" cy="16287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522288" y="4421188"/>
            <a:ext cx="1962150" cy="1044575"/>
            <a:chOff x="522762" y="4420800"/>
            <a:chExt cx="1961006" cy="1044169"/>
          </a:xfrm>
        </p:grpSpPr>
        <p:sp>
          <p:nvSpPr>
            <p:cNvPr id="46115" name="TextBox 9"/>
            <p:cNvSpPr txBox="1">
              <a:spLocks noChangeArrowheads="1"/>
            </p:cNvSpPr>
            <p:nvPr/>
          </p:nvSpPr>
          <p:spPr bwMode="auto">
            <a:xfrm>
              <a:off x="522762" y="5157192"/>
              <a:ext cx="19610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400">
                  <a:solidFill>
                    <a:schemeClr val="tx1"/>
                  </a:solidFill>
                  <a:latin typeface="Arial" charset="0"/>
                  <a:cs typeface="Arial" charset="0"/>
                </a:rPr>
                <a:t>wasted execution time</a:t>
              </a:r>
            </a:p>
          </p:txBody>
        </p:sp>
        <p:cxnSp>
          <p:nvCxnSpPr>
            <p:cNvPr id="46116" name="Straight Arrow Connector 4"/>
            <p:cNvCxnSpPr>
              <a:cxnSpLocks noChangeShapeType="1"/>
            </p:cNvCxnSpPr>
            <p:nvPr/>
          </p:nvCxnSpPr>
          <p:spPr bwMode="auto">
            <a:xfrm flipH="1" flipV="1">
              <a:off x="1475656" y="4420800"/>
              <a:ext cx="2669" cy="72000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58" name="Straight Connector 57"/>
          <p:cNvCxnSpPr>
            <a:cxnSpLocks noChangeShapeType="1"/>
          </p:cNvCxnSpPr>
          <p:nvPr/>
        </p:nvCxnSpPr>
        <p:spPr bwMode="auto">
          <a:xfrm>
            <a:off x="1835150" y="3500438"/>
            <a:ext cx="0" cy="922337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" name="Rectangle 49"/>
          <p:cNvSpPr>
            <a:spLocks noChangeArrowheads="1"/>
          </p:cNvSpPr>
          <p:nvPr/>
        </p:nvSpPr>
        <p:spPr bwMode="auto">
          <a:xfrm>
            <a:off x="2314575" y="3575050"/>
            <a:ext cx="1800225" cy="1428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232025" y="2635250"/>
            <a:ext cx="1909763" cy="1798638"/>
            <a:chOff x="2232000" y="2635200"/>
            <a:chExt cx="1909606" cy="1799333"/>
          </a:xfrm>
        </p:grpSpPr>
        <p:grpSp>
          <p:nvGrpSpPr>
            <p:cNvPr id="46108" name="Group 49"/>
            <p:cNvGrpSpPr>
              <a:grpSpLocks/>
            </p:cNvGrpSpPr>
            <p:nvPr/>
          </p:nvGrpSpPr>
          <p:grpSpPr bwMode="auto">
            <a:xfrm>
              <a:off x="2232000" y="2708920"/>
              <a:ext cx="288925" cy="1725613"/>
              <a:chOff x="4097089" y="2692400"/>
              <a:chExt cx="288925" cy="1725154"/>
            </a:xfrm>
          </p:grpSpPr>
          <p:sp>
            <p:nvSpPr>
              <p:cNvPr id="46112" name="TextBox 12"/>
              <p:cNvSpPr txBox="1">
                <a:spLocks noChangeArrowheads="1"/>
              </p:cNvSpPr>
              <p:nvPr/>
            </p:nvSpPr>
            <p:spPr bwMode="auto">
              <a:xfrm>
                <a:off x="4097089" y="2692400"/>
                <a:ext cx="288925" cy="3694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sz="180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ε</a:t>
                </a:r>
              </a:p>
            </p:txBody>
          </p:sp>
          <p:sp>
            <p:nvSpPr>
              <p:cNvPr id="52" name="Right Brace 51"/>
              <p:cNvSpPr>
                <a:spLocks/>
              </p:cNvSpPr>
              <p:nvPr/>
            </p:nvSpPr>
            <p:spPr bwMode="auto">
              <a:xfrm rot="16200000">
                <a:off x="4083569" y="3092638"/>
                <a:ext cx="269908" cy="112703"/>
              </a:xfrm>
              <a:prstGeom prst="rightBrace">
                <a:avLst>
                  <a:gd name="adj1" fmla="val 34255"/>
                  <a:gd name="adj2" fmla="val 50000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tx1"/>
                  </a:solidFill>
                  <a:latin typeface="Arial"/>
                  <a:ea typeface="+mn-ea"/>
                  <a:cs typeface="Arial"/>
                </a:endParaRPr>
              </a:p>
            </p:txBody>
          </p:sp>
          <p:cxnSp>
            <p:nvCxnSpPr>
              <p:cNvPr id="53" name="Straight Connector 52"/>
              <p:cNvCxnSpPr>
                <a:cxnSpLocks noChangeShapeType="1"/>
              </p:cNvCxnSpPr>
              <p:nvPr/>
            </p:nvCxnSpPr>
            <p:spPr bwMode="auto">
              <a:xfrm flipH="1">
                <a:off x="4170108" y="3301406"/>
                <a:ext cx="0" cy="11161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46109" name="Group 54"/>
            <p:cNvGrpSpPr>
              <a:grpSpLocks/>
            </p:cNvGrpSpPr>
            <p:nvPr/>
          </p:nvGrpSpPr>
          <p:grpSpPr bwMode="auto">
            <a:xfrm>
              <a:off x="2305606" y="2635200"/>
              <a:ext cx="1836000" cy="904874"/>
              <a:chOff x="2304701" y="2635250"/>
              <a:chExt cx="1835809" cy="904875"/>
            </a:xfrm>
          </p:grpSpPr>
          <p:sp>
            <p:nvSpPr>
              <p:cNvPr id="56" name="Right Brace 55"/>
              <p:cNvSpPr>
                <a:spLocks/>
              </p:cNvSpPr>
              <p:nvPr/>
            </p:nvSpPr>
            <p:spPr bwMode="auto">
              <a:xfrm rot="16200000">
                <a:off x="2949950" y="2349917"/>
                <a:ext cx="544723" cy="1836396"/>
              </a:xfrm>
              <a:prstGeom prst="rightBrace">
                <a:avLst>
                  <a:gd name="adj1" fmla="val 34252"/>
                  <a:gd name="adj2" fmla="val 50000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tx1"/>
                  </a:solidFill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46111" name="TextBox 31"/>
              <p:cNvSpPr txBox="1">
                <a:spLocks noChangeArrowheads="1"/>
              </p:cNvSpPr>
              <p:nvPr/>
            </p:nvSpPr>
            <p:spPr bwMode="auto">
              <a:xfrm>
                <a:off x="2811059" y="2635250"/>
                <a:ext cx="744851" cy="369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sz="180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T</a:t>
                </a:r>
                <a:r>
                  <a:rPr lang="en-US" sz="1800" baseline="-2500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length</a:t>
                </a:r>
              </a:p>
            </p:txBody>
          </p:sp>
        </p:grpSp>
      </p:grpSp>
      <p:cxnSp>
        <p:nvCxnSpPr>
          <p:cNvPr id="59" name="Straight Arrow Connector 4"/>
          <p:cNvCxnSpPr>
            <a:cxnSpLocks noChangeShapeType="1"/>
            <a:stCxn id="46117" idx="0"/>
            <a:endCxn id="19" idx="2"/>
          </p:cNvCxnSpPr>
          <p:nvPr/>
        </p:nvCxnSpPr>
        <p:spPr bwMode="auto">
          <a:xfrm flipH="1" flipV="1">
            <a:off x="1533525" y="4408488"/>
            <a:ext cx="3360738" cy="12160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17414" grpId="0" animBg="1"/>
      <p:bldP spid="17414" grpId="1" animBg="1"/>
      <p:bldP spid="42" grpId="0" animBg="1"/>
      <p:bldP spid="46" grpId="0" animBg="1"/>
      <p:bldP spid="8" grpId="0"/>
      <p:bldP spid="5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 bwMode="auto">
          <a:xfrm>
            <a:off x="1343025" y="620713"/>
            <a:ext cx="5894388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Assumptions</a:t>
            </a:r>
          </a:p>
        </p:txBody>
      </p:sp>
      <p:sp>
        <p:nvSpPr>
          <p:cNvPr id="50" name="Content Placeholder 49"/>
          <p:cNvSpPr>
            <a:spLocks noGrp="1"/>
          </p:cNvSpPr>
          <p:nvPr>
            <p:ph sz="quarter" idx="10"/>
          </p:nvPr>
        </p:nvSpPr>
        <p:spPr bwMode="auto">
          <a:xfrm>
            <a:off x="684213" y="4044950"/>
            <a:ext cx="7620000" cy="25527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ctr" anchorCtr="0" compatLnSpc="1">
            <a:prstTxWarp prst="textNoShape">
              <a:avLst/>
            </a:prstTxWarp>
            <a:noAutofit/>
          </a:bodyPr>
          <a:lstStyle/>
          <a:p>
            <a:pPr marL="355600" indent="-355600">
              <a:spcBef>
                <a:spcPts val="563"/>
              </a:spcBef>
              <a:buClr>
                <a:schemeClr val="tx1"/>
              </a:buClr>
              <a:buFont typeface="Lucida Grande" charset="0"/>
              <a:buChar char="●"/>
              <a:defRPr/>
            </a:pPr>
            <a:r>
              <a:rPr lang="en-US" dirty="0" smtClean="0">
                <a:solidFill>
                  <a:srgbClr val="000000"/>
                </a:solidFill>
                <a:latin typeface="Arial" charset="0"/>
                <a:cs typeface="Georgia" charset="0"/>
              </a:rPr>
              <a:t>Scheduler: Fault Tolerant Earliest Deadline First (</a:t>
            </a:r>
            <a:r>
              <a:rPr lang="en-US" dirty="0" smtClean="0">
                <a:solidFill>
                  <a:srgbClr val="0000FF"/>
                </a:solidFill>
                <a:latin typeface="Arial" charset="0"/>
                <a:cs typeface="Georgia" charset="0"/>
              </a:rPr>
              <a:t>FT-EDF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Georgia" charset="0"/>
              </a:rPr>
              <a:t>)- schedule task executions and re-execution according to their deadlines</a:t>
            </a:r>
          </a:p>
          <a:p>
            <a:pPr marL="355600" indent="-355600">
              <a:spcBef>
                <a:spcPts val="563"/>
              </a:spcBef>
              <a:buClr>
                <a:schemeClr val="tx1"/>
              </a:buClr>
              <a:buFont typeface="Lucida Grande" charset="0"/>
              <a:buChar char="●"/>
              <a:defRPr/>
            </a:pPr>
            <a:endParaRPr lang="en-US" dirty="0" smtClean="0">
              <a:solidFill>
                <a:srgbClr val="000000"/>
              </a:solidFill>
              <a:latin typeface="Arial" charset="0"/>
              <a:cs typeface="Georgia" charset="0"/>
            </a:endParaRPr>
          </a:p>
          <a:p>
            <a:pPr marL="355600" indent="-355600">
              <a:spcBef>
                <a:spcPts val="563"/>
              </a:spcBef>
              <a:buClr>
                <a:schemeClr val="tx1"/>
              </a:buClr>
              <a:buFont typeface="Lucida Grande" charset="0"/>
              <a:buChar char="●"/>
              <a:defRPr/>
            </a:pPr>
            <a:r>
              <a:rPr lang="en-US" dirty="0" smtClean="0">
                <a:solidFill>
                  <a:srgbClr val="000000"/>
                </a:solidFill>
                <a:latin typeface="Arial" charset="0"/>
                <a:cs typeface="Georgia" charset="0"/>
              </a:rPr>
              <a:t>Objective: 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Georgia" charset="0"/>
              </a:rPr>
              <a:t>f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Georgia" charset="0"/>
              </a:rPr>
              <a:t>ind the </a:t>
            </a:r>
            <a:r>
              <a:rPr lang="en-US" dirty="0">
                <a:solidFill>
                  <a:srgbClr val="0000FF"/>
                </a:solidFill>
                <a:latin typeface="Arial" charset="0"/>
                <a:cs typeface="Georgia" charset="0"/>
              </a:rPr>
              <a:t>W</a:t>
            </a:r>
            <a:r>
              <a:rPr lang="en-US" dirty="0" smtClean="0">
                <a:solidFill>
                  <a:srgbClr val="0000FF"/>
                </a:solidFill>
                <a:latin typeface="Arial" charset="0"/>
                <a:cs typeface="Georgia" charset="0"/>
              </a:rPr>
              <a:t>orst </a:t>
            </a:r>
            <a:r>
              <a:rPr lang="en-US" dirty="0">
                <a:solidFill>
                  <a:srgbClr val="0000FF"/>
                </a:solidFill>
                <a:latin typeface="Arial" charset="0"/>
                <a:cs typeface="Georgia" charset="0"/>
              </a:rPr>
              <a:t>C</a:t>
            </a:r>
            <a:r>
              <a:rPr lang="en-US" dirty="0" smtClean="0">
                <a:solidFill>
                  <a:srgbClr val="0000FF"/>
                </a:solidFill>
                <a:latin typeface="Arial" charset="0"/>
                <a:cs typeface="Georgia" charset="0"/>
              </a:rPr>
              <a:t>ase </a:t>
            </a:r>
            <a:r>
              <a:rPr lang="en-US" dirty="0">
                <a:solidFill>
                  <a:srgbClr val="0000FF"/>
                </a:solidFill>
                <a:latin typeface="Arial" charset="0"/>
                <a:cs typeface="Georgia" charset="0"/>
              </a:rPr>
              <a:t>T</a:t>
            </a:r>
            <a:r>
              <a:rPr lang="en-US" dirty="0" smtClean="0">
                <a:solidFill>
                  <a:srgbClr val="0000FF"/>
                </a:solidFill>
                <a:latin typeface="Arial" charset="0"/>
                <a:cs typeface="Georgia" charset="0"/>
              </a:rPr>
              <a:t>emporal Wastage 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Georgia" charset="0"/>
              </a:rPr>
              <a:t>at time t</a:t>
            </a:r>
          </a:p>
          <a:p>
            <a:pPr marL="638175" lvl="1" indent="-355600">
              <a:spcBef>
                <a:spcPts val="563"/>
              </a:spcBef>
              <a:buClr>
                <a:schemeClr val="tx1"/>
              </a:buClr>
              <a:buFont typeface="Lucida Grande"/>
              <a:buChar char="-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Georgia" charset="0"/>
              </a:rPr>
              <a:t>Break down into cases</a:t>
            </a:r>
          </a:p>
          <a:p>
            <a:pPr marL="0" indent="0">
              <a:spcBef>
                <a:spcPts val="563"/>
              </a:spcBef>
              <a:buClr>
                <a:schemeClr val="tx1"/>
              </a:buClr>
              <a:buFont typeface="Lucida Grande"/>
              <a:buNone/>
              <a:defRPr/>
            </a:pPr>
            <a:endParaRPr lang="en-US" dirty="0">
              <a:solidFill>
                <a:srgbClr val="000000"/>
              </a:solidFill>
              <a:latin typeface="Arial" charset="0"/>
              <a:cs typeface="Georgia" charset="0"/>
            </a:endParaRPr>
          </a:p>
          <a:p>
            <a:pPr marL="355600" indent="-355600">
              <a:spcBef>
                <a:spcPts val="563"/>
              </a:spcBef>
              <a:spcAft>
                <a:spcPts val="100"/>
              </a:spcAft>
              <a:buClr>
                <a:schemeClr val="tx1"/>
              </a:buClr>
              <a:buFont typeface="Lucida Grande" charset="0"/>
              <a:buChar char="●"/>
              <a:defRPr/>
            </a:pPr>
            <a:r>
              <a:rPr lang="en-US" dirty="0" smtClean="0">
                <a:solidFill>
                  <a:srgbClr val="000000"/>
                </a:solidFill>
                <a:latin typeface="Arial" charset="0"/>
                <a:cs typeface="Georgia" charset="0"/>
              </a:rPr>
              <a:t>Strategy: we </a:t>
            </a:r>
            <a:r>
              <a:rPr lang="en-US" dirty="0">
                <a:solidFill>
                  <a:srgbClr val="0000FF"/>
                </a:solidFill>
                <a:latin typeface="Arial" charset="0"/>
                <a:cs typeface="Georgia" charset="0"/>
              </a:rPr>
              <a:t>assume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Georgia" charset="0"/>
              </a:rPr>
              <a:t> that there are </a:t>
            </a:r>
            <a:r>
              <a:rPr lang="en-US" dirty="0">
                <a:solidFill>
                  <a:srgbClr val="0000FF"/>
                </a:solidFill>
                <a:latin typeface="Arial" charset="0"/>
                <a:cs typeface="Georgia" charset="0"/>
              </a:rPr>
              <a:t>no deadline misses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Georgia" charset="0"/>
              </a:rPr>
              <a:t> under the 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Georgia" charset="0"/>
              </a:rPr>
              <a:t>error burst 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Georgia" charset="0"/>
              </a:rPr>
              <a:t>and </a:t>
            </a:r>
            <a:r>
              <a:rPr lang="en-US" dirty="0">
                <a:solidFill>
                  <a:srgbClr val="0000FF"/>
                </a:solidFill>
                <a:latin typeface="Arial" charset="0"/>
                <a:cs typeface="Georgia" charset="0"/>
              </a:rPr>
              <a:t>derive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Georgia" charset="0"/>
              </a:rPr>
              <a:t> the </a:t>
            </a:r>
            <a:r>
              <a:rPr lang="en-US" dirty="0">
                <a:solidFill>
                  <a:srgbClr val="0000FF"/>
                </a:solidFill>
                <a:latin typeface="Arial" charset="0"/>
                <a:cs typeface="Georgia" charset="0"/>
              </a:rPr>
              <a:t>sufficient condition 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Georgia" charset="0"/>
              </a:rPr>
              <a:t>for this to be 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Georgia" charset="0"/>
              </a:rPr>
              <a:t>true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84213" y="3400425"/>
            <a:ext cx="7621587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84213" y="2790825"/>
            <a:ext cx="1676400" cy="609600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rot="5400000">
            <a:off x="7506494" y="2905919"/>
            <a:ext cx="9906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2268538" y="2636838"/>
            <a:ext cx="4032250" cy="14446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2124075" y="3635375"/>
            <a:ext cx="2905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t’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7885113" y="3500438"/>
            <a:ext cx="2476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t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7123113" y="1938338"/>
            <a:ext cx="1803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chemeClr val="tx1"/>
                </a:solidFill>
                <a:latin typeface="Arial" charset="0"/>
                <a:cs typeface="Arial" charset="0"/>
              </a:rPr>
              <a:t>abs. deadline of </a:t>
            </a:r>
            <a:r>
              <a:rPr lang="sv-SE" sz="1600">
                <a:solidFill>
                  <a:schemeClr val="tx1"/>
                </a:solidFill>
                <a:latin typeface="Arial" charset="0"/>
                <a:cs typeface="Arial" charset="0"/>
              </a:rPr>
              <a:t>τ</a:t>
            </a:r>
            <a:r>
              <a:rPr lang="sv-SE" sz="1600" baseline="-25000">
                <a:solidFill>
                  <a:schemeClr val="tx1"/>
                </a:solidFill>
                <a:latin typeface="Arial" charset="0"/>
                <a:cs typeface="Arial" charset="0"/>
              </a:rPr>
              <a:t>i</a:t>
            </a:r>
          </a:p>
        </p:txBody>
      </p:sp>
      <p:cxnSp>
        <p:nvCxnSpPr>
          <p:cNvPr id="48" name="Straight Connector 47"/>
          <p:cNvCxnSpPr>
            <a:cxnSpLocks noChangeShapeType="1"/>
            <a:stCxn id="43" idx="1"/>
            <a:endCxn id="44" idx="0"/>
          </p:cNvCxnSpPr>
          <p:nvPr/>
        </p:nvCxnSpPr>
        <p:spPr bwMode="auto">
          <a:xfrm>
            <a:off x="2268538" y="2708275"/>
            <a:ext cx="1587" cy="92710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669925" y="2789238"/>
            <a:ext cx="1692275" cy="611187"/>
            <a:chOff x="1115616" y="3798000"/>
            <a:chExt cx="1692000" cy="610400"/>
          </a:xfrm>
        </p:grpSpPr>
        <p:cxnSp>
          <p:nvCxnSpPr>
            <p:cNvPr id="48144" name="Straight Connector 13"/>
            <p:cNvCxnSpPr>
              <a:cxnSpLocks noChangeShapeType="1"/>
            </p:cNvCxnSpPr>
            <p:nvPr/>
          </p:nvCxnSpPr>
          <p:spPr bwMode="auto">
            <a:xfrm>
              <a:off x="1115616" y="3808800"/>
              <a:ext cx="1692000" cy="5760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45" name="Straight Connector 14"/>
            <p:cNvCxnSpPr>
              <a:cxnSpLocks noChangeShapeType="1"/>
            </p:cNvCxnSpPr>
            <p:nvPr/>
          </p:nvCxnSpPr>
          <p:spPr bwMode="auto">
            <a:xfrm flipV="1">
              <a:off x="1144800" y="3798000"/>
              <a:ext cx="1643088" cy="610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763713" y="1855788"/>
            <a:ext cx="1190625" cy="1239837"/>
            <a:chOff x="1691680" y="1855857"/>
            <a:chExt cx="1191352" cy="1239569"/>
          </a:xfrm>
        </p:grpSpPr>
        <p:cxnSp>
          <p:nvCxnSpPr>
            <p:cNvPr id="48142" name="Straight Arrow Connector 2"/>
            <p:cNvCxnSpPr>
              <a:cxnSpLocks noChangeShapeType="1"/>
              <a:stCxn id="48143" idx="2"/>
              <a:endCxn id="7" idx="3"/>
            </p:cNvCxnSpPr>
            <p:nvPr/>
          </p:nvCxnSpPr>
          <p:spPr bwMode="auto">
            <a:xfrm>
              <a:off x="2287356" y="2132856"/>
              <a:ext cx="1249" cy="96257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8143" name="TextBox 5"/>
            <p:cNvSpPr txBox="1">
              <a:spLocks noChangeArrowheads="1"/>
            </p:cNvSpPr>
            <p:nvPr/>
          </p:nvSpPr>
          <p:spPr bwMode="auto">
            <a:xfrm>
              <a:off x="1691680" y="1855857"/>
              <a:ext cx="119135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sv-SE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Error detection</a:t>
              </a:r>
            </a:p>
          </p:txBody>
        </p:sp>
      </p:grpSp>
      <p:sp>
        <p:nvSpPr>
          <p:cNvPr id="48141" name="TextBox 1"/>
          <p:cNvSpPr txBox="1">
            <a:spLocks noChangeArrowheads="1"/>
          </p:cNvSpPr>
          <p:nvPr/>
        </p:nvSpPr>
        <p:spPr bwMode="auto">
          <a:xfrm>
            <a:off x="230188" y="2852738"/>
            <a:ext cx="3095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sv-SE" sz="1800">
                <a:solidFill>
                  <a:schemeClr val="tx1"/>
                </a:solidFill>
                <a:latin typeface="Arial" charset="0"/>
                <a:cs typeface="Arial" charset="0"/>
              </a:rPr>
              <a:t>τ</a:t>
            </a:r>
            <a:r>
              <a:rPr lang="sv-SE" sz="1800" baseline="-25000">
                <a:solidFill>
                  <a:schemeClr val="tx1"/>
                </a:solidFill>
                <a:latin typeface="Arial" charset="0"/>
                <a:cs typeface="Arial" charset="0"/>
              </a:rPr>
              <a:t>i</a:t>
            </a:r>
            <a:endParaRPr lang="sv-SE" sz="180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build="p"/>
      <p:bldP spid="43" grpId="0" animBg="1"/>
      <p:bldP spid="44" grpId="0"/>
      <p:bldP spid="45" grpId="0"/>
      <p:bldP spid="4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/>
          <p:cNvGrpSpPr>
            <a:grpSpLocks/>
          </p:cNvGrpSpPr>
          <p:nvPr/>
        </p:nvGrpSpPr>
        <p:grpSpPr bwMode="auto">
          <a:xfrm>
            <a:off x="1727200" y="6380163"/>
            <a:ext cx="541338" cy="215900"/>
            <a:chOff x="1763688" y="4077072"/>
            <a:chExt cx="540370" cy="216024"/>
          </a:xfrm>
        </p:grpSpPr>
        <p:sp>
          <p:nvSpPr>
            <p:cNvPr id="49371" name="Rectangle 141"/>
            <p:cNvSpPr>
              <a:spLocks noChangeArrowheads="1"/>
            </p:cNvSpPr>
            <p:nvPr/>
          </p:nvSpPr>
          <p:spPr bwMode="auto">
            <a:xfrm>
              <a:off x="1763688" y="4077072"/>
              <a:ext cx="539750" cy="215900"/>
            </a:xfrm>
            <a:prstGeom prst="rect">
              <a:avLst/>
            </a:prstGeom>
            <a:solidFill>
              <a:srgbClr val="B782EB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  <p:grpSp>
          <p:nvGrpSpPr>
            <p:cNvPr id="49372" name="Group 58"/>
            <p:cNvGrpSpPr>
              <a:grpSpLocks/>
            </p:cNvGrpSpPr>
            <p:nvPr/>
          </p:nvGrpSpPr>
          <p:grpSpPr bwMode="auto">
            <a:xfrm>
              <a:off x="1763688" y="4077072"/>
              <a:ext cx="540370" cy="216024"/>
              <a:chOff x="1763688" y="4077072"/>
              <a:chExt cx="540370" cy="216024"/>
            </a:xfrm>
          </p:grpSpPr>
          <p:cxnSp>
            <p:nvCxnSpPr>
              <p:cNvPr id="49373" name="Straight Connector 48"/>
              <p:cNvCxnSpPr>
                <a:cxnSpLocks noChangeShapeType="1"/>
              </p:cNvCxnSpPr>
              <p:nvPr/>
            </p:nvCxnSpPr>
            <p:spPr bwMode="auto">
              <a:xfrm flipV="1">
                <a:off x="1763688" y="4077072"/>
                <a:ext cx="53975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374" name="Straight Connector 55"/>
              <p:cNvCxnSpPr>
                <a:cxnSpLocks noChangeShapeType="1"/>
              </p:cNvCxnSpPr>
              <p:nvPr/>
            </p:nvCxnSpPr>
            <p:spPr bwMode="auto">
              <a:xfrm>
                <a:off x="1763688" y="4077072"/>
                <a:ext cx="54037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226" name="Group 225"/>
          <p:cNvGrpSpPr>
            <a:grpSpLocks/>
          </p:cNvGrpSpPr>
          <p:nvPr/>
        </p:nvGrpSpPr>
        <p:grpSpPr bwMode="auto">
          <a:xfrm>
            <a:off x="2268538" y="6380163"/>
            <a:ext cx="539750" cy="215900"/>
            <a:chOff x="1763688" y="4077072"/>
            <a:chExt cx="540370" cy="216024"/>
          </a:xfrm>
        </p:grpSpPr>
        <p:sp>
          <p:nvSpPr>
            <p:cNvPr id="49367" name="Rectangle 141"/>
            <p:cNvSpPr>
              <a:spLocks noChangeArrowheads="1"/>
            </p:cNvSpPr>
            <p:nvPr/>
          </p:nvSpPr>
          <p:spPr bwMode="auto">
            <a:xfrm>
              <a:off x="1763688" y="4077072"/>
              <a:ext cx="539750" cy="215900"/>
            </a:xfrm>
            <a:prstGeom prst="rect">
              <a:avLst/>
            </a:prstGeom>
            <a:solidFill>
              <a:srgbClr val="B782EB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  <p:grpSp>
          <p:nvGrpSpPr>
            <p:cNvPr id="49368" name="Group 227"/>
            <p:cNvGrpSpPr>
              <a:grpSpLocks/>
            </p:cNvGrpSpPr>
            <p:nvPr/>
          </p:nvGrpSpPr>
          <p:grpSpPr bwMode="auto">
            <a:xfrm>
              <a:off x="1763688" y="4077072"/>
              <a:ext cx="540370" cy="216024"/>
              <a:chOff x="1763688" y="4077072"/>
              <a:chExt cx="540370" cy="216024"/>
            </a:xfrm>
          </p:grpSpPr>
          <p:cxnSp>
            <p:nvCxnSpPr>
              <p:cNvPr id="49369" name="Straight Connector 228"/>
              <p:cNvCxnSpPr>
                <a:cxnSpLocks noChangeShapeType="1"/>
              </p:cNvCxnSpPr>
              <p:nvPr/>
            </p:nvCxnSpPr>
            <p:spPr bwMode="auto">
              <a:xfrm flipV="1">
                <a:off x="1763688" y="4077072"/>
                <a:ext cx="53975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370" name="Straight Connector 229"/>
              <p:cNvCxnSpPr>
                <a:cxnSpLocks noChangeShapeType="1"/>
              </p:cNvCxnSpPr>
              <p:nvPr/>
            </p:nvCxnSpPr>
            <p:spPr bwMode="auto">
              <a:xfrm>
                <a:off x="1763688" y="4077072"/>
                <a:ext cx="54037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231" name="Group 230"/>
          <p:cNvGrpSpPr>
            <a:grpSpLocks/>
          </p:cNvGrpSpPr>
          <p:nvPr/>
        </p:nvGrpSpPr>
        <p:grpSpPr bwMode="auto">
          <a:xfrm>
            <a:off x="2808288" y="6380163"/>
            <a:ext cx="539750" cy="215900"/>
            <a:chOff x="1763688" y="4077072"/>
            <a:chExt cx="540370" cy="216024"/>
          </a:xfrm>
        </p:grpSpPr>
        <p:sp>
          <p:nvSpPr>
            <p:cNvPr id="49363" name="Rectangle 141"/>
            <p:cNvSpPr>
              <a:spLocks noChangeArrowheads="1"/>
            </p:cNvSpPr>
            <p:nvPr/>
          </p:nvSpPr>
          <p:spPr bwMode="auto">
            <a:xfrm>
              <a:off x="1763688" y="4077072"/>
              <a:ext cx="539750" cy="215900"/>
            </a:xfrm>
            <a:prstGeom prst="rect">
              <a:avLst/>
            </a:prstGeom>
            <a:solidFill>
              <a:srgbClr val="B782EB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  <p:grpSp>
          <p:nvGrpSpPr>
            <p:cNvPr id="49364" name="Group 232"/>
            <p:cNvGrpSpPr>
              <a:grpSpLocks/>
            </p:cNvGrpSpPr>
            <p:nvPr/>
          </p:nvGrpSpPr>
          <p:grpSpPr bwMode="auto">
            <a:xfrm>
              <a:off x="1763688" y="4077072"/>
              <a:ext cx="540370" cy="216024"/>
              <a:chOff x="1763688" y="4077072"/>
              <a:chExt cx="540370" cy="216024"/>
            </a:xfrm>
          </p:grpSpPr>
          <p:cxnSp>
            <p:nvCxnSpPr>
              <p:cNvPr id="49365" name="Straight Connector 233"/>
              <p:cNvCxnSpPr>
                <a:cxnSpLocks noChangeShapeType="1"/>
              </p:cNvCxnSpPr>
              <p:nvPr/>
            </p:nvCxnSpPr>
            <p:spPr bwMode="auto">
              <a:xfrm flipV="1">
                <a:off x="1763688" y="4077072"/>
                <a:ext cx="53975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366" name="Straight Connector 234"/>
              <p:cNvCxnSpPr>
                <a:cxnSpLocks noChangeShapeType="1"/>
              </p:cNvCxnSpPr>
              <p:nvPr/>
            </p:nvCxnSpPr>
            <p:spPr bwMode="auto">
              <a:xfrm>
                <a:off x="1763688" y="4077072"/>
                <a:ext cx="54037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236" name="Group 235"/>
          <p:cNvGrpSpPr>
            <a:grpSpLocks/>
          </p:cNvGrpSpPr>
          <p:nvPr/>
        </p:nvGrpSpPr>
        <p:grpSpPr bwMode="auto">
          <a:xfrm>
            <a:off x="3348038" y="6380163"/>
            <a:ext cx="539750" cy="215900"/>
            <a:chOff x="1763688" y="4077072"/>
            <a:chExt cx="540370" cy="216024"/>
          </a:xfrm>
        </p:grpSpPr>
        <p:sp>
          <p:nvSpPr>
            <p:cNvPr id="49359" name="Rectangle 141"/>
            <p:cNvSpPr>
              <a:spLocks noChangeArrowheads="1"/>
            </p:cNvSpPr>
            <p:nvPr/>
          </p:nvSpPr>
          <p:spPr bwMode="auto">
            <a:xfrm>
              <a:off x="1763688" y="4077072"/>
              <a:ext cx="539750" cy="215900"/>
            </a:xfrm>
            <a:prstGeom prst="rect">
              <a:avLst/>
            </a:prstGeom>
            <a:solidFill>
              <a:srgbClr val="B782EB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  <p:grpSp>
          <p:nvGrpSpPr>
            <p:cNvPr id="49360" name="Group 237"/>
            <p:cNvGrpSpPr>
              <a:grpSpLocks/>
            </p:cNvGrpSpPr>
            <p:nvPr/>
          </p:nvGrpSpPr>
          <p:grpSpPr bwMode="auto">
            <a:xfrm>
              <a:off x="1763688" y="4077072"/>
              <a:ext cx="540370" cy="216024"/>
              <a:chOff x="1763688" y="4077072"/>
              <a:chExt cx="540370" cy="216024"/>
            </a:xfrm>
          </p:grpSpPr>
          <p:cxnSp>
            <p:nvCxnSpPr>
              <p:cNvPr id="49361" name="Straight Connector 238"/>
              <p:cNvCxnSpPr>
                <a:cxnSpLocks noChangeShapeType="1"/>
              </p:cNvCxnSpPr>
              <p:nvPr/>
            </p:nvCxnSpPr>
            <p:spPr bwMode="auto">
              <a:xfrm flipV="1">
                <a:off x="1763688" y="4077072"/>
                <a:ext cx="53975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362" name="Straight Connector 239"/>
              <p:cNvCxnSpPr>
                <a:cxnSpLocks noChangeShapeType="1"/>
              </p:cNvCxnSpPr>
              <p:nvPr/>
            </p:nvCxnSpPr>
            <p:spPr bwMode="auto">
              <a:xfrm>
                <a:off x="1763688" y="4077072"/>
                <a:ext cx="54037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241" name="Group 240"/>
          <p:cNvGrpSpPr>
            <a:grpSpLocks/>
          </p:cNvGrpSpPr>
          <p:nvPr/>
        </p:nvGrpSpPr>
        <p:grpSpPr bwMode="auto">
          <a:xfrm>
            <a:off x="3887788" y="6380163"/>
            <a:ext cx="539750" cy="215900"/>
            <a:chOff x="1763688" y="4077072"/>
            <a:chExt cx="540370" cy="216024"/>
          </a:xfrm>
        </p:grpSpPr>
        <p:sp>
          <p:nvSpPr>
            <p:cNvPr id="49355" name="Rectangle 141"/>
            <p:cNvSpPr>
              <a:spLocks noChangeArrowheads="1"/>
            </p:cNvSpPr>
            <p:nvPr/>
          </p:nvSpPr>
          <p:spPr bwMode="auto">
            <a:xfrm>
              <a:off x="1763688" y="4077072"/>
              <a:ext cx="539750" cy="215900"/>
            </a:xfrm>
            <a:prstGeom prst="rect">
              <a:avLst/>
            </a:prstGeom>
            <a:solidFill>
              <a:srgbClr val="B782EB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  <p:grpSp>
          <p:nvGrpSpPr>
            <p:cNvPr id="49356" name="Group 242"/>
            <p:cNvGrpSpPr>
              <a:grpSpLocks/>
            </p:cNvGrpSpPr>
            <p:nvPr/>
          </p:nvGrpSpPr>
          <p:grpSpPr bwMode="auto">
            <a:xfrm>
              <a:off x="1763688" y="4077072"/>
              <a:ext cx="540370" cy="216024"/>
              <a:chOff x="1763688" y="4077072"/>
              <a:chExt cx="540370" cy="216024"/>
            </a:xfrm>
          </p:grpSpPr>
          <p:cxnSp>
            <p:nvCxnSpPr>
              <p:cNvPr id="49357" name="Straight Connector 243"/>
              <p:cNvCxnSpPr>
                <a:cxnSpLocks noChangeShapeType="1"/>
              </p:cNvCxnSpPr>
              <p:nvPr/>
            </p:nvCxnSpPr>
            <p:spPr bwMode="auto">
              <a:xfrm flipV="1">
                <a:off x="1763688" y="4077072"/>
                <a:ext cx="53975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358" name="Straight Connector 244"/>
              <p:cNvCxnSpPr>
                <a:cxnSpLocks noChangeShapeType="1"/>
              </p:cNvCxnSpPr>
              <p:nvPr/>
            </p:nvCxnSpPr>
            <p:spPr bwMode="auto">
              <a:xfrm>
                <a:off x="1763688" y="4077072"/>
                <a:ext cx="54037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97" name="Group 196"/>
          <p:cNvGrpSpPr>
            <a:grpSpLocks/>
          </p:cNvGrpSpPr>
          <p:nvPr/>
        </p:nvGrpSpPr>
        <p:grpSpPr bwMode="auto">
          <a:xfrm>
            <a:off x="7380288" y="4221163"/>
            <a:ext cx="360362" cy="215900"/>
            <a:chOff x="5580112" y="2420888"/>
            <a:chExt cx="360362" cy="216024"/>
          </a:xfrm>
        </p:grpSpPr>
        <p:sp>
          <p:nvSpPr>
            <p:cNvPr id="198" name="Rectangle 197"/>
            <p:cNvSpPr/>
            <p:nvPr/>
          </p:nvSpPr>
          <p:spPr bwMode="auto">
            <a:xfrm>
              <a:off x="5580112" y="2420888"/>
              <a:ext cx="360362" cy="21602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3200" dirty="0" err="1">
                <a:latin typeface="Georgia"/>
                <a:ea typeface="ヒラギノ角ゴ ProN W3" charset="-128"/>
                <a:cs typeface="Georgia"/>
              </a:endParaRPr>
            </a:p>
          </p:txBody>
        </p:sp>
        <p:grpSp>
          <p:nvGrpSpPr>
            <p:cNvPr id="49352" name="Group 198"/>
            <p:cNvGrpSpPr>
              <a:grpSpLocks/>
            </p:cNvGrpSpPr>
            <p:nvPr/>
          </p:nvGrpSpPr>
          <p:grpSpPr bwMode="auto">
            <a:xfrm>
              <a:off x="5580112" y="2420888"/>
              <a:ext cx="360040" cy="216024"/>
              <a:chOff x="5580112" y="2420888"/>
              <a:chExt cx="360040" cy="216024"/>
            </a:xfrm>
          </p:grpSpPr>
          <p:cxnSp>
            <p:nvCxnSpPr>
              <p:cNvPr id="49353" name="Straight Connector 199"/>
              <p:cNvCxnSpPr>
                <a:cxnSpLocks noChangeShapeType="1"/>
              </p:cNvCxnSpPr>
              <p:nvPr/>
            </p:nvCxnSpPr>
            <p:spPr bwMode="auto">
              <a:xfrm flipV="1">
                <a:off x="5580112" y="2420888"/>
                <a:ext cx="36004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354" name="Straight Connector 200"/>
              <p:cNvCxnSpPr>
                <a:cxnSpLocks noChangeShapeType="1"/>
              </p:cNvCxnSpPr>
              <p:nvPr/>
            </p:nvCxnSpPr>
            <p:spPr bwMode="auto">
              <a:xfrm>
                <a:off x="5580112" y="2420888"/>
                <a:ext cx="36004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89" name="Rectangle 88"/>
          <p:cNvSpPr/>
          <p:nvPr/>
        </p:nvSpPr>
        <p:spPr bwMode="auto">
          <a:xfrm>
            <a:off x="900113" y="1844675"/>
            <a:ext cx="215900" cy="2159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3200" dirty="0" err="1">
              <a:latin typeface="Georgia"/>
              <a:ea typeface="ヒラギノ角ゴ ProN W3" charset="-128"/>
              <a:cs typeface="Georgia"/>
            </a:endParaRPr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900113" y="1844675"/>
            <a:ext cx="215900" cy="215900"/>
            <a:chOff x="4283968" y="1484784"/>
            <a:chExt cx="216024" cy="216024"/>
          </a:xfrm>
        </p:grpSpPr>
        <p:cxnSp>
          <p:nvCxnSpPr>
            <p:cNvPr id="49349" name="Straight Connector 8"/>
            <p:cNvCxnSpPr>
              <a:cxnSpLocks noChangeShapeType="1"/>
            </p:cNvCxnSpPr>
            <p:nvPr/>
          </p:nvCxnSpPr>
          <p:spPr bwMode="auto">
            <a:xfrm>
              <a:off x="4283968" y="1484784"/>
              <a:ext cx="216024" cy="2160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350" name="Straight Connector 93"/>
            <p:cNvCxnSpPr>
              <a:cxnSpLocks noChangeShapeType="1"/>
            </p:cNvCxnSpPr>
            <p:nvPr/>
          </p:nvCxnSpPr>
          <p:spPr bwMode="auto">
            <a:xfrm flipV="1">
              <a:off x="4283968" y="1484784"/>
              <a:ext cx="216024" cy="2160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9161" name="Title 1"/>
          <p:cNvSpPr>
            <a:spLocks noGrp="1"/>
          </p:cNvSpPr>
          <p:nvPr>
            <p:ph type="title"/>
          </p:nvPr>
        </p:nvSpPr>
        <p:spPr bwMode="auto">
          <a:xfrm>
            <a:off x="1343025" y="655638"/>
            <a:ext cx="5894388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Case 1</a:t>
            </a:r>
          </a:p>
        </p:txBody>
      </p:sp>
      <p:cxnSp>
        <p:nvCxnSpPr>
          <p:cNvPr id="49162" name="Straight Arrow Connector 4"/>
          <p:cNvCxnSpPr>
            <a:cxnSpLocks noChangeShapeType="1"/>
          </p:cNvCxnSpPr>
          <p:nvPr/>
        </p:nvCxnSpPr>
        <p:spPr bwMode="auto">
          <a:xfrm>
            <a:off x="468313" y="2062163"/>
            <a:ext cx="467995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63" name="Straight Arrow Connector 5"/>
          <p:cNvCxnSpPr>
            <a:cxnSpLocks noChangeShapeType="1"/>
          </p:cNvCxnSpPr>
          <p:nvPr/>
        </p:nvCxnSpPr>
        <p:spPr bwMode="auto">
          <a:xfrm>
            <a:off x="468313" y="2565400"/>
            <a:ext cx="467995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64" name="Straight Arrow Connector 6"/>
          <p:cNvCxnSpPr>
            <a:cxnSpLocks noChangeShapeType="1"/>
          </p:cNvCxnSpPr>
          <p:nvPr/>
        </p:nvCxnSpPr>
        <p:spPr bwMode="auto">
          <a:xfrm>
            <a:off x="468313" y="3141663"/>
            <a:ext cx="467995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65" name="Straight Arrow Connector 10"/>
          <p:cNvCxnSpPr>
            <a:cxnSpLocks noChangeShapeType="1"/>
          </p:cNvCxnSpPr>
          <p:nvPr/>
        </p:nvCxnSpPr>
        <p:spPr bwMode="auto">
          <a:xfrm flipV="1">
            <a:off x="468313" y="2709863"/>
            <a:ext cx="0" cy="4318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04" name="Rectangle 11"/>
          <p:cNvSpPr>
            <a:spLocks noChangeArrowheads="1"/>
          </p:cNvSpPr>
          <p:nvPr/>
        </p:nvSpPr>
        <p:spPr bwMode="auto">
          <a:xfrm>
            <a:off x="468313" y="2925763"/>
            <a:ext cx="288925" cy="215900"/>
          </a:xfrm>
          <a:prstGeom prst="rect">
            <a:avLst/>
          </a:prstGeom>
          <a:solidFill>
            <a:srgbClr val="B782EB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cxnSp>
        <p:nvCxnSpPr>
          <p:cNvPr id="29705" name="Straight Arrow Connector 13"/>
          <p:cNvCxnSpPr>
            <a:cxnSpLocks noChangeShapeType="1"/>
          </p:cNvCxnSpPr>
          <p:nvPr/>
        </p:nvCxnSpPr>
        <p:spPr bwMode="auto">
          <a:xfrm flipV="1">
            <a:off x="757238" y="2133600"/>
            <a:ext cx="0" cy="4318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Rectangle 14"/>
          <p:cNvSpPr/>
          <p:nvPr/>
        </p:nvSpPr>
        <p:spPr bwMode="auto">
          <a:xfrm>
            <a:off x="757238" y="2349500"/>
            <a:ext cx="142875" cy="2159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3200" dirty="0" err="1">
              <a:latin typeface="Georgia"/>
              <a:ea typeface="ヒラギノ角ゴ ProN W3" charset="-128"/>
              <a:cs typeface="Georgia"/>
            </a:endParaRPr>
          </a:p>
        </p:txBody>
      </p:sp>
      <p:cxnSp>
        <p:nvCxnSpPr>
          <p:cNvPr id="29708" name="Straight Arrow Connector 16"/>
          <p:cNvCxnSpPr>
            <a:cxnSpLocks noChangeShapeType="1"/>
          </p:cNvCxnSpPr>
          <p:nvPr/>
        </p:nvCxnSpPr>
        <p:spPr bwMode="auto">
          <a:xfrm flipV="1">
            <a:off x="900113" y="1628775"/>
            <a:ext cx="0" cy="4333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Rectangle 20"/>
          <p:cNvSpPr/>
          <p:nvPr/>
        </p:nvSpPr>
        <p:spPr bwMode="auto">
          <a:xfrm>
            <a:off x="3708400" y="2349500"/>
            <a:ext cx="215900" cy="2159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3200" dirty="0" err="1">
              <a:latin typeface="Georgia"/>
              <a:ea typeface="ヒラギノ角ゴ ProN W3" charset="-128"/>
              <a:cs typeface="Georgia"/>
            </a:endParaRPr>
          </a:p>
        </p:txBody>
      </p:sp>
      <p:sp>
        <p:nvSpPr>
          <p:cNvPr id="29712" name="Rectangle 21"/>
          <p:cNvSpPr>
            <a:spLocks noChangeArrowheads="1"/>
          </p:cNvSpPr>
          <p:nvPr/>
        </p:nvSpPr>
        <p:spPr bwMode="auto">
          <a:xfrm>
            <a:off x="3924300" y="2925763"/>
            <a:ext cx="252413" cy="215900"/>
          </a:xfrm>
          <a:prstGeom prst="rect">
            <a:avLst/>
          </a:prstGeom>
          <a:solidFill>
            <a:srgbClr val="B782EB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cxnSp>
        <p:nvCxnSpPr>
          <p:cNvPr id="29713" name="Straight Arrow Connector 23"/>
          <p:cNvCxnSpPr>
            <a:cxnSpLocks noChangeShapeType="1"/>
          </p:cNvCxnSpPr>
          <p:nvPr/>
        </p:nvCxnSpPr>
        <p:spPr bwMode="auto">
          <a:xfrm>
            <a:off x="3781425" y="1628775"/>
            <a:ext cx="0" cy="4333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" name="Rectangle 39"/>
          <p:cNvSpPr/>
          <p:nvPr/>
        </p:nvSpPr>
        <p:spPr bwMode="auto">
          <a:xfrm>
            <a:off x="3492500" y="1846263"/>
            <a:ext cx="215900" cy="2159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3200" dirty="0" err="1">
              <a:latin typeface="Georgia"/>
              <a:ea typeface="ヒラギノ角ゴ ProN W3" charset="-128"/>
              <a:cs typeface="Georgia"/>
            </a:endParaRPr>
          </a:p>
        </p:txBody>
      </p:sp>
      <p:cxnSp>
        <p:nvCxnSpPr>
          <p:cNvPr id="29727" name="Straight Arrow Connector 42"/>
          <p:cNvCxnSpPr>
            <a:cxnSpLocks noChangeShapeType="1"/>
          </p:cNvCxnSpPr>
          <p:nvPr/>
        </p:nvCxnSpPr>
        <p:spPr bwMode="auto">
          <a:xfrm>
            <a:off x="4284663" y="2133600"/>
            <a:ext cx="0" cy="4318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5" name="Straight Arrow Connector 43"/>
          <p:cNvCxnSpPr>
            <a:cxnSpLocks noChangeShapeType="1"/>
          </p:cNvCxnSpPr>
          <p:nvPr/>
        </p:nvCxnSpPr>
        <p:spPr bwMode="auto">
          <a:xfrm>
            <a:off x="4932363" y="2709863"/>
            <a:ext cx="0" cy="4318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29" name="Straight Arrow Connector 76"/>
          <p:cNvCxnSpPr>
            <a:cxnSpLocks noChangeShapeType="1"/>
          </p:cNvCxnSpPr>
          <p:nvPr/>
        </p:nvCxnSpPr>
        <p:spPr bwMode="auto">
          <a:xfrm>
            <a:off x="4356100" y="3932238"/>
            <a:ext cx="467995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30" name="Straight Arrow Connector 77"/>
          <p:cNvCxnSpPr>
            <a:cxnSpLocks noChangeShapeType="1"/>
          </p:cNvCxnSpPr>
          <p:nvPr/>
        </p:nvCxnSpPr>
        <p:spPr bwMode="auto">
          <a:xfrm>
            <a:off x="4356100" y="4437063"/>
            <a:ext cx="467995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31" name="Straight Arrow Connector 78"/>
          <p:cNvCxnSpPr>
            <a:cxnSpLocks noChangeShapeType="1"/>
          </p:cNvCxnSpPr>
          <p:nvPr/>
        </p:nvCxnSpPr>
        <p:spPr bwMode="auto">
          <a:xfrm>
            <a:off x="4356100" y="5013325"/>
            <a:ext cx="467995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32" name="Straight Arrow Connector 79"/>
          <p:cNvCxnSpPr>
            <a:cxnSpLocks noChangeShapeType="1"/>
          </p:cNvCxnSpPr>
          <p:nvPr/>
        </p:nvCxnSpPr>
        <p:spPr bwMode="auto">
          <a:xfrm flipV="1">
            <a:off x="4356100" y="4581525"/>
            <a:ext cx="0" cy="4318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33" name="Rectangle 80"/>
          <p:cNvSpPr>
            <a:spLocks noChangeArrowheads="1"/>
          </p:cNvSpPr>
          <p:nvPr/>
        </p:nvSpPr>
        <p:spPr bwMode="auto">
          <a:xfrm>
            <a:off x="4356100" y="4797425"/>
            <a:ext cx="287338" cy="215900"/>
          </a:xfrm>
          <a:prstGeom prst="rect">
            <a:avLst/>
          </a:prstGeom>
          <a:solidFill>
            <a:srgbClr val="B782EB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cxnSp>
        <p:nvCxnSpPr>
          <p:cNvPr id="29734" name="Straight Arrow Connector 81"/>
          <p:cNvCxnSpPr>
            <a:cxnSpLocks noChangeShapeType="1"/>
          </p:cNvCxnSpPr>
          <p:nvPr/>
        </p:nvCxnSpPr>
        <p:spPr bwMode="auto">
          <a:xfrm flipV="1">
            <a:off x="4643438" y="4005263"/>
            <a:ext cx="0" cy="4318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3" name="Rectangle 82"/>
          <p:cNvSpPr/>
          <p:nvPr/>
        </p:nvSpPr>
        <p:spPr bwMode="auto">
          <a:xfrm>
            <a:off x="4643438" y="4221163"/>
            <a:ext cx="144462" cy="2159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3200" dirty="0" err="1">
              <a:latin typeface="Georgia"/>
              <a:ea typeface="ヒラギノ角ゴ ProN W3" charset="-128"/>
              <a:cs typeface="Georgia"/>
            </a:endParaRPr>
          </a:p>
        </p:txBody>
      </p:sp>
      <p:sp>
        <p:nvSpPr>
          <p:cNvPr id="84" name="Rectangle 83"/>
          <p:cNvSpPr/>
          <p:nvPr/>
        </p:nvSpPr>
        <p:spPr bwMode="auto">
          <a:xfrm>
            <a:off x="4787900" y="3716338"/>
            <a:ext cx="215900" cy="2159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3200" dirty="0" err="1">
              <a:latin typeface="Georgia"/>
              <a:ea typeface="ヒラギノ角ゴ ProN W3" charset="-128"/>
              <a:cs typeface="Georgia"/>
            </a:endParaRPr>
          </a:p>
        </p:txBody>
      </p:sp>
      <p:cxnSp>
        <p:nvCxnSpPr>
          <p:cNvPr id="29737" name="Straight Arrow Connector 84"/>
          <p:cNvCxnSpPr>
            <a:cxnSpLocks noChangeShapeType="1"/>
          </p:cNvCxnSpPr>
          <p:nvPr/>
        </p:nvCxnSpPr>
        <p:spPr bwMode="auto">
          <a:xfrm flipV="1">
            <a:off x="4787900" y="3500438"/>
            <a:ext cx="0" cy="4318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8" name="Rectangle 87"/>
          <p:cNvSpPr/>
          <p:nvPr/>
        </p:nvSpPr>
        <p:spPr bwMode="auto">
          <a:xfrm>
            <a:off x="5003800" y="4221163"/>
            <a:ext cx="215900" cy="2159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3200" dirty="0" err="1">
              <a:latin typeface="Georgia"/>
              <a:ea typeface="ヒラギノ角ゴ ProN W3" charset="-128"/>
              <a:cs typeface="Georgia"/>
            </a:endParaRPr>
          </a:p>
        </p:txBody>
      </p:sp>
      <p:sp>
        <p:nvSpPr>
          <p:cNvPr id="29739" name="Rectangle 88"/>
          <p:cNvSpPr>
            <a:spLocks noChangeArrowheads="1"/>
          </p:cNvSpPr>
          <p:nvPr/>
        </p:nvSpPr>
        <p:spPr bwMode="auto">
          <a:xfrm>
            <a:off x="8101013" y="4797425"/>
            <a:ext cx="252412" cy="215900"/>
          </a:xfrm>
          <a:prstGeom prst="rect">
            <a:avLst/>
          </a:prstGeom>
          <a:solidFill>
            <a:srgbClr val="B782EB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cxnSp>
        <p:nvCxnSpPr>
          <p:cNvPr id="29740" name="Straight Arrow Connector 89"/>
          <p:cNvCxnSpPr>
            <a:cxnSpLocks noChangeShapeType="1"/>
          </p:cNvCxnSpPr>
          <p:nvPr/>
        </p:nvCxnSpPr>
        <p:spPr bwMode="auto">
          <a:xfrm>
            <a:off x="7667625" y="3500438"/>
            <a:ext cx="0" cy="4318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9741" name="Group 105"/>
          <p:cNvGrpSpPr>
            <a:grpSpLocks/>
          </p:cNvGrpSpPr>
          <p:nvPr/>
        </p:nvGrpSpPr>
        <p:grpSpPr bwMode="auto">
          <a:xfrm>
            <a:off x="5183188" y="3429000"/>
            <a:ext cx="2246312" cy="990600"/>
            <a:chOff x="5321264" y="1844824"/>
            <a:chExt cx="2246400" cy="990004"/>
          </a:xfrm>
        </p:grpSpPr>
        <p:sp>
          <p:nvSpPr>
            <p:cNvPr id="49346" name="Rectangle 85"/>
            <p:cNvSpPr>
              <a:spLocks noChangeArrowheads="1"/>
            </p:cNvSpPr>
            <p:nvPr/>
          </p:nvSpPr>
          <p:spPr bwMode="auto">
            <a:xfrm>
              <a:off x="5321264" y="1844824"/>
              <a:ext cx="2232000" cy="7200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  <p:cxnSp>
          <p:nvCxnSpPr>
            <p:cNvPr id="49347" name="Straight Connector 86"/>
            <p:cNvCxnSpPr>
              <a:cxnSpLocks noChangeShapeType="1"/>
              <a:stCxn id="49346" idx="1"/>
            </p:cNvCxnSpPr>
            <p:nvPr/>
          </p:nvCxnSpPr>
          <p:spPr bwMode="auto">
            <a:xfrm>
              <a:off x="5321264" y="1880828"/>
              <a:ext cx="0" cy="954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348" name="Straight Connector 102"/>
            <p:cNvCxnSpPr>
              <a:cxnSpLocks noChangeShapeType="1"/>
            </p:cNvCxnSpPr>
            <p:nvPr/>
          </p:nvCxnSpPr>
          <p:spPr bwMode="auto">
            <a:xfrm>
              <a:off x="7567664" y="1880828"/>
              <a:ext cx="0" cy="954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9742" name="Straight Arrow Connector 103"/>
          <p:cNvCxnSpPr>
            <a:cxnSpLocks noChangeShapeType="1"/>
          </p:cNvCxnSpPr>
          <p:nvPr/>
        </p:nvCxnSpPr>
        <p:spPr bwMode="auto">
          <a:xfrm>
            <a:off x="8172450" y="4005263"/>
            <a:ext cx="0" cy="4318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43" name="Straight Arrow Connector 104"/>
          <p:cNvCxnSpPr>
            <a:cxnSpLocks noChangeShapeType="1"/>
          </p:cNvCxnSpPr>
          <p:nvPr/>
        </p:nvCxnSpPr>
        <p:spPr bwMode="auto">
          <a:xfrm>
            <a:off x="8820150" y="4581525"/>
            <a:ext cx="0" cy="4318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5" name="Rectangle 114"/>
          <p:cNvSpPr/>
          <p:nvPr/>
        </p:nvSpPr>
        <p:spPr bwMode="auto">
          <a:xfrm>
            <a:off x="7740650" y="4221163"/>
            <a:ext cx="360363" cy="2159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3200" dirty="0" err="1">
              <a:latin typeface="Georgia"/>
              <a:ea typeface="ヒラギノ角ゴ ProN W3" charset="-128"/>
              <a:cs typeface="Georgia"/>
            </a:endParaRPr>
          </a:p>
        </p:txBody>
      </p:sp>
      <p:cxnSp>
        <p:nvCxnSpPr>
          <p:cNvPr id="29751" name="Straight Arrow Connector 116"/>
          <p:cNvCxnSpPr>
            <a:cxnSpLocks noChangeShapeType="1"/>
          </p:cNvCxnSpPr>
          <p:nvPr/>
        </p:nvCxnSpPr>
        <p:spPr bwMode="auto">
          <a:xfrm>
            <a:off x="612775" y="5516563"/>
            <a:ext cx="467995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52" name="Straight Arrow Connector 117"/>
          <p:cNvCxnSpPr>
            <a:cxnSpLocks noChangeShapeType="1"/>
          </p:cNvCxnSpPr>
          <p:nvPr/>
        </p:nvCxnSpPr>
        <p:spPr bwMode="auto">
          <a:xfrm>
            <a:off x="612775" y="6021388"/>
            <a:ext cx="467995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53" name="Straight Arrow Connector 118"/>
          <p:cNvCxnSpPr>
            <a:cxnSpLocks noChangeShapeType="1"/>
          </p:cNvCxnSpPr>
          <p:nvPr/>
        </p:nvCxnSpPr>
        <p:spPr bwMode="auto">
          <a:xfrm>
            <a:off x="612775" y="6596063"/>
            <a:ext cx="467995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54" name="Straight Arrow Connector 119"/>
          <p:cNvCxnSpPr>
            <a:cxnSpLocks noChangeShapeType="1"/>
          </p:cNvCxnSpPr>
          <p:nvPr/>
        </p:nvCxnSpPr>
        <p:spPr bwMode="auto">
          <a:xfrm flipV="1">
            <a:off x="612775" y="6164263"/>
            <a:ext cx="0" cy="4318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55" name="Rectangle 120"/>
          <p:cNvSpPr>
            <a:spLocks noChangeArrowheads="1"/>
          </p:cNvSpPr>
          <p:nvPr/>
        </p:nvSpPr>
        <p:spPr bwMode="auto">
          <a:xfrm>
            <a:off x="612775" y="6380163"/>
            <a:ext cx="287338" cy="215900"/>
          </a:xfrm>
          <a:prstGeom prst="rect">
            <a:avLst/>
          </a:prstGeom>
          <a:solidFill>
            <a:srgbClr val="B782EB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cxnSp>
        <p:nvCxnSpPr>
          <p:cNvPr id="29756" name="Straight Arrow Connector 121"/>
          <p:cNvCxnSpPr>
            <a:cxnSpLocks noChangeShapeType="1"/>
          </p:cNvCxnSpPr>
          <p:nvPr/>
        </p:nvCxnSpPr>
        <p:spPr bwMode="auto">
          <a:xfrm flipV="1">
            <a:off x="900113" y="5588000"/>
            <a:ext cx="0" cy="4333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" name="Rectangle 122"/>
          <p:cNvSpPr/>
          <p:nvPr/>
        </p:nvSpPr>
        <p:spPr bwMode="auto">
          <a:xfrm>
            <a:off x="900113" y="5803900"/>
            <a:ext cx="144462" cy="217488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3200" dirty="0" err="1">
              <a:latin typeface="Georgia"/>
              <a:ea typeface="ヒラギノ角ゴ ProN W3" charset="-128"/>
              <a:cs typeface="Georgia"/>
            </a:endParaRPr>
          </a:p>
        </p:txBody>
      </p:sp>
      <p:sp>
        <p:nvSpPr>
          <p:cNvPr id="124" name="Rectangle 123"/>
          <p:cNvSpPr/>
          <p:nvPr/>
        </p:nvSpPr>
        <p:spPr bwMode="auto">
          <a:xfrm>
            <a:off x="1044575" y="5300663"/>
            <a:ext cx="215900" cy="2159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3200" dirty="0" err="1">
              <a:latin typeface="Georgia"/>
              <a:ea typeface="ヒラギノ角ゴ ProN W3" charset="-128"/>
              <a:cs typeface="Georgia"/>
            </a:endParaRPr>
          </a:p>
        </p:txBody>
      </p:sp>
      <p:cxnSp>
        <p:nvCxnSpPr>
          <p:cNvPr id="29759" name="Straight Arrow Connector 124"/>
          <p:cNvCxnSpPr>
            <a:cxnSpLocks noChangeShapeType="1"/>
          </p:cNvCxnSpPr>
          <p:nvPr/>
        </p:nvCxnSpPr>
        <p:spPr bwMode="auto">
          <a:xfrm flipV="1">
            <a:off x="1044575" y="5084763"/>
            <a:ext cx="0" cy="4318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6" name="Rectangle 125"/>
          <p:cNvSpPr/>
          <p:nvPr/>
        </p:nvSpPr>
        <p:spPr bwMode="auto">
          <a:xfrm>
            <a:off x="1260475" y="5803900"/>
            <a:ext cx="215900" cy="217488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3200" dirty="0" err="1">
              <a:latin typeface="Georgia"/>
              <a:ea typeface="ヒラギノ角ゴ ProN W3" charset="-128"/>
              <a:cs typeface="Georgia"/>
            </a:endParaRPr>
          </a:p>
        </p:txBody>
      </p:sp>
      <p:sp>
        <p:nvSpPr>
          <p:cNvPr id="29761" name="Rectangle 126"/>
          <p:cNvSpPr>
            <a:spLocks noChangeArrowheads="1"/>
          </p:cNvSpPr>
          <p:nvPr/>
        </p:nvSpPr>
        <p:spPr bwMode="auto">
          <a:xfrm>
            <a:off x="1476375" y="6380163"/>
            <a:ext cx="252413" cy="215900"/>
          </a:xfrm>
          <a:prstGeom prst="rect">
            <a:avLst/>
          </a:prstGeom>
          <a:solidFill>
            <a:srgbClr val="B782EB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cxnSp>
        <p:nvCxnSpPr>
          <p:cNvPr id="29762" name="Straight Arrow Connector 127"/>
          <p:cNvCxnSpPr>
            <a:cxnSpLocks noChangeShapeType="1"/>
          </p:cNvCxnSpPr>
          <p:nvPr/>
        </p:nvCxnSpPr>
        <p:spPr bwMode="auto">
          <a:xfrm>
            <a:off x="3924300" y="5084763"/>
            <a:ext cx="0" cy="4318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9763" name="Group 128"/>
          <p:cNvGrpSpPr>
            <a:grpSpLocks/>
          </p:cNvGrpSpPr>
          <p:nvPr/>
        </p:nvGrpSpPr>
        <p:grpSpPr bwMode="auto">
          <a:xfrm>
            <a:off x="1692275" y="5013325"/>
            <a:ext cx="2246313" cy="1562100"/>
            <a:chOff x="5321264" y="1844824"/>
            <a:chExt cx="2246400" cy="1562701"/>
          </a:xfrm>
        </p:grpSpPr>
        <p:sp>
          <p:nvSpPr>
            <p:cNvPr id="49343" name="Rectangle 129"/>
            <p:cNvSpPr>
              <a:spLocks noChangeArrowheads="1"/>
            </p:cNvSpPr>
            <p:nvPr/>
          </p:nvSpPr>
          <p:spPr bwMode="auto">
            <a:xfrm>
              <a:off x="5321264" y="1844824"/>
              <a:ext cx="2232000" cy="7200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  <p:cxnSp>
          <p:nvCxnSpPr>
            <p:cNvPr id="49344" name="Straight Connector 130"/>
            <p:cNvCxnSpPr>
              <a:cxnSpLocks noChangeShapeType="1"/>
              <a:stCxn id="49343" idx="1"/>
            </p:cNvCxnSpPr>
            <p:nvPr/>
          </p:nvCxnSpPr>
          <p:spPr bwMode="auto">
            <a:xfrm>
              <a:off x="5321264" y="1880828"/>
              <a:ext cx="0" cy="1526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345" name="Straight Connector 131"/>
            <p:cNvCxnSpPr>
              <a:cxnSpLocks noChangeShapeType="1"/>
            </p:cNvCxnSpPr>
            <p:nvPr/>
          </p:nvCxnSpPr>
          <p:spPr bwMode="auto">
            <a:xfrm>
              <a:off x="7567664" y="1880828"/>
              <a:ext cx="0" cy="15266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9764" name="Straight Arrow Connector 132"/>
          <p:cNvCxnSpPr>
            <a:cxnSpLocks noChangeShapeType="1"/>
          </p:cNvCxnSpPr>
          <p:nvPr/>
        </p:nvCxnSpPr>
        <p:spPr bwMode="auto">
          <a:xfrm>
            <a:off x="4429125" y="5588000"/>
            <a:ext cx="0" cy="4333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65" name="Straight Arrow Connector 133"/>
          <p:cNvCxnSpPr>
            <a:cxnSpLocks noChangeShapeType="1"/>
          </p:cNvCxnSpPr>
          <p:nvPr/>
        </p:nvCxnSpPr>
        <p:spPr bwMode="auto">
          <a:xfrm>
            <a:off x="5076825" y="6164263"/>
            <a:ext cx="0" cy="4318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71" name="Rectangle 147"/>
          <p:cNvSpPr>
            <a:spLocks noChangeArrowheads="1"/>
          </p:cNvSpPr>
          <p:nvPr/>
        </p:nvSpPr>
        <p:spPr bwMode="auto">
          <a:xfrm>
            <a:off x="4429125" y="6380163"/>
            <a:ext cx="539750" cy="215900"/>
          </a:xfrm>
          <a:prstGeom prst="rect">
            <a:avLst/>
          </a:prstGeom>
          <a:solidFill>
            <a:srgbClr val="B782EB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grpSp>
        <p:nvGrpSpPr>
          <p:cNvPr id="99" name="Group 98"/>
          <p:cNvGrpSpPr>
            <a:grpSpLocks/>
          </p:cNvGrpSpPr>
          <p:nvPr/>
        </p:nvGrpSpPr>
        <p:grpSpPr bwMode="auto">
          <a:xfrm>
            <a:off x="1116013" y="1844675"/>
            <a:ext cx="215900" cy="215900"/>
            <a:chOff x="4283968" y="1484784"/>
            <a:chExt cx="216024" cy="216024"/>
          </a:xfrm>
        </p:grpSpPr>
        <p:sp>
          <p:nvSpPr>
            <p:cNvPr id="100" name="Rectangle 99"/>
            <p:cNvSpPr/>
            <p:nvPr/>
          </p:nvSpPr>
          <p:spPr bwMode="auto">
            <a:xfrm>
              <a:off x="4283968" y="1484784"/>
              <a:ext cx="216024" cy="21602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3200" dirty="0" err="1">
                <a:latin typeface="Georgia"/>
                <a:ea typeface="ヒラギノ角ゴ ProN W3" charset="-128"/>
                <a:cs typeface="Georgia"/>
              </a:endParaRPr>
            </a:p>
          </p:txBody>
        </p:sp>
        <p:grpSp>
          <p:nvGrpSpPr>
            <p:cNvPr id="49340" name="Group 100"/>
            <p:cNvGrpSpPr>
              <a:grpSpLocks/>
            </p:cNvGrpSpPr>
            <p:nvPr/>
          </p:nvGrpSpPr>
          <p:grpSpPr bwMode="auto">
            <a:xfrm>
              <a:off x="4283968" y="1484784"/>
              <a:ext cx="216024" cy="216024"/>
              <a:chOff x="4283968" y="1484784"/>
              <a:chExt cx="216024" cy="216024"/>
            </a:xfrm>
          </p:grpSpPr>
          <p:cxnSp>
            <p:nvCxnSpPr>
              <p:cNvPr id="49341" name="Straight Connector 101"/>
              <p:cNvCxnSpPr>
                <a:cxnSpLocks noChangeShapeType="1"/>
              </p:cNvCxnSpPr>
              <p:nvPr/>
            </p:nvCxnSpPr>
            <p:spPr bwMode="auto">
              <a:xfrm>
                <a:off x="4283968" y="1484784"/>
                <a:ext cx="216024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342" name="Straight Connector 102"/>
              <p:cNvCxnSpPr>
                <a:cxnSpLocks noChangeShapeType="1"/>
              </p:cNvCxnSpPr>
              <p:nvPr/>
            </p:nvCxnSpPr>
            <p:spPr bwMode="auto">
              <a:xfrm flipV="1">
                <a:off x="4283968" y="1484784"/>
                <a:ext cx="216024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04" name="Group 103"/>
          <p:cNvGrpSpPr>
            <a:grpSpLocks/>
          </p:cNvGrpSpPr>
          <p:nvPr/>
        </p:nvGrpSpPr>
        <p:grpSpPr bwMode="auto">
          <a:xfrm>
            <a:off x="1331913" y="1844675"/>
            <a:ext cx="215900" cy="215900"/>
            <a:chOff x="4283968" y="1484784"/>
            <a:chExt cx="216024" cy="216024"/>
          </a:xfrm>
        </p:grpSpPr>
        <p:sp>
          <p:nvSpPr>
            <p:cNvPr id="105" name="Rectangle 104"/>
            <p:cNvSpPr/>
            <p:nvPr/>
          </p:nvSpPr>
          <p:spPr bwMode="auto">
            <a:xfrm>
              <a:off x="4283968" y="1484784"/>
              <a:ext cx="216024" cy="21602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3200" dirty="0" err="1">
                <a:latin typeface="Georgia"/>
                <a:ea typeface="ヒラギノ角ゴ ProN W3" charset="-128"/>
                <a:cs typeface="Georgia"/>
              </a:endParaRPr>
            </a:p>
          </p:txBody>
        </p:sp>
        <p:grpSp>
          <p:nvGrpSpPr>
            <p:cNvPr id="49336" name="Group 105"/>
            <p:cNvGrpSpPr>
              <a:grpSpLocks/>
            </p:cNvGrpSpPr>
            <p:nvPr/>
          </p:nvGrpSpPr>
          <p:grpSpPr bwMode="auto">
            <a:xfrm>
              <a:off x="4283968" y="1484784"/>
              <a:ext cx="216024" cy="216024"/>
              <a:chOff x="4283968" y="1484784"/>
              <a:chExt cx="216024" cy="216024"/>
            </a:xfrm>
          </p:grpSpPr>
          <p:cxnSp>
            <p:nvCxnSpPr>
              <p:cNvPr id="49337" name="Straight Connector 107"/>
              <p:cNvCxnSpPr>
                <a:cxnSpLocks noChangeShapeType="1"/>
              </p:cNvCxnSpPr>
              <p:nvPr/>
            </p:nvCxnSpPr>
            <p:spPr bwMode="auto">
              <a:xfrm>
                <a:off x="4283968" y="1484784"/>
                <a:ext cx="216024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338" name="Straight Connector 115"/>
              <p:cNvCxnSpPr>
                <a:cxnSpLocks noChangeShapeType="1"/>
              </p:cNvCxnSpPr>
              <p:nvPr/>
            </p:nvCxnSpPr>
            <p:spPr bwMode="auto">
              <a:xfrm flipV="1">
                <a:off x="4283968" y="1484784"/>
                <a:ext cx="216024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17" name="Group 116"/>
          <p:cNvGrpSpPr>
            <a:grpSpLocks/>
          </p:cNvGrpSpPr>
          <p:nvPr/>
        </p:nvGrpSpPr>
        <p:grpSpPr bwMode="auto">
          <a:xfrm>
            <a:off x="1547813" y="1844675"/>
            <a:ext cx="215900" cy="215900"/>
            <a:chOff x="4283968" y="1484784"/>
            <a:chExt cx="216024" cy="216024"/>
          </a:xfrm>
        </p:grpSpPr>
        <p:sp>
          <p:nvSpPr>
            <p:cNvPr id="118" name="Rectangle 117"/>
            <p:cNvSpPr/>
            <p:nvPr/>
          </p:nvSpPr>
          <p:spPr bwMode="auto">
            <a:xfrm>
              <a:off x="4283968" y="1484784"/>
              <a:ext cx="216024" cy="21602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3200" dirty="0" err="1">
                <a:latin typeface="Georgia"/>
                <a:ea typeface="ヒラギノ角ゴ ProN W3" charset="-128"/>
                <a:cs typeface="Georgia"/>
              </a:endParaRPr>
            </a:p>
          </p:txBody>
        </p:sp>
        <p:grpSp>
          <p:nvGrpSpPr>
            <p:cNvPr id="49332" name="Group 118"/>
            <p:cNvGrpSpPr>
              <a:grpSpLocks/>
            </p:cNvGrpSpPr>
            <p:nvPr/>
          </p:nvGrpSpPr>
          <p:grpSpPr bwMode="auto">
            <a:xfrm>
              <a:off x="4283968" y="1484784"/>
              <a:ext cx="216024" cy="216024"/>
              <a:chOff x="4283968" y="1484784"/>
              <a:chExt cx="216024" cy="216024"/>
            </a:xfrm>
          </p:grpSpPr>
          <p:cxnSp>
            <p:nvCxnSpPr>
              <p:cNvPr id="49333" name="Straight Connector 119"/>
              <p:cNvCxnSpPr>
                <a:cxnSpLocks noChangeShapeType="1"/>
              </p:cNvCxnSpPr>
              <p:nvPr/>
            </p:nvCxnSpPr>
            <p:spPr bwMode="auto">
              <a:xfrm>
                <a:off x="4283968" y="1484784"/>
                <a:ext cx="216024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334" name="Straight Connector 120"/>
              <p:cNvCxnSpPr>
                <a:cxnSpLocks noChangeShapeType="1"/>
              </p:cNvCxnSpPr>
              <p:nvPr/>
            </p:nvCxnSpPr>
            <p:spPr bwMode="auto">
              <a:xfrm flipV="1">
                <a:off x="4283968" y="1484784"/>
                <a:ext cx="216024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22" name="Group 121"/>
          <p:cNvGrpSpPr>
            <a:grpSpLocks/>
          </p:cNvGrpSpPr>
          <p:nvPr/>
        </p:nvGrpSpPr>
        <p:grpSpPr bwMode="auto">
          <a:xfrm>
            <a:off x="1763713" y="1844675"/>
            <a:ext cx="215900" cy="215900"/>
            <a:chOff x="4283968" y="1484784"/>
            <a:chExt cx="216024" cy="216024"/>
          </a:xfrm>
        </p:grpSpPr>
        <p:sp>
          <p:nvSpPr>
            <p:cNvPr id="125" name="Rectangle 124"/>
            <p:cNvSpPr/>
            <p:nvPr/>
          </p:nvSpPr>
          <p:spPr bwMode="auto">
            <a:xfrm>
              <a:off x="4283968" y="1484784"/>
              <a:ext cx="216024" cy="21602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3200" dirty="0" err="1">
                <a:latin typeface="Georgia"/>
                <a:ea typeface="ヒラギノ角ゴ ProN W3" charset="-128"/>
                <a:cs typeface="Georgia"/>
              </a:endParaRPr>
            </a:p>
          </p:txBody>
        </p:sp>
        <p:grpSp>
          <p:nvGrpSpPr>
            <p:cNvPr id="49328" name="Group 126"/>
            <p:cNvGrpSpPr>
              <a:grpSpLocks/>
            </p:cNvGrpSpPr>
            <p:nvPr/>
          </p:nvGrpSpPr>
          <p:grpSpPr bwMode="auto">
            <a:xfrm>
              <a:off x="4283968" y="1484784"/>
              <a:ext cx="216024" cy="216024"/>
              <a:chOff x="4283968" y="1484784"/>
              <a:chExt cx="216024" cy="216024"/>
            </a:xfrm>
          </p:grpSpPr>
          <p:cxnSp>
            <p:nvCxnSpPr>
              <p:cNvPr id="49329" name="Straight Connector 127"/>
              <p:cNvCxnSpPr>
                <a:cxnSpLocks noChangeShapeType="1"/>
              </p:cNvCxnSpPr>
              <p:nvPr/>
            </p:nvCxnSpPr>
            <p:spPr bwMode="auto">
              <a:xfrm>
                <a:off x="4283968" y="1484784"/>
                <a:ext cx="216024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330" name="Straight Connector 128"/>
              <p:cNvCxnSpPr>
                <a:cxnSpLocks noChangeShapeType="1"/>
              </p:cNvCxnSpPr>
              <p:nvPr/>
            </p:nvCxnSpPr>
            <p:spPr bwMode="auto">
              <a:xfrm flipV="1">
                <a:off x="4283968" y="1484784"/>
                <a:ext cx="216024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30" name="Group 129"/>
          <p:cNvGrpSpPr>
            <a:grpSpLocks/>
          </p:cNvGrpSpPr>
          <p:nvPr/>
        </p:nvGrpSpPr>
        <p:grpSpPr bwMode="auto">
          <a:xfrm>
            <a:off x="1979613" y="1844675"/>
            <a:ext cx="215900" cy="215900"/>
            <a:chOff x="4283968" y="1484784"/>
            <a:chExt cx="216024" cy="216024"/>
          </a:xfrm>
        </p:grpSpPr>
        <p:sp>
          <p:nvSpPr>
            <p:cNvPr id="131" name="Rectangle 130"/>
            <p:cNvSpPr/>
            <p:nvPr/>
          </p:nvSpPr>
          <p:spPr bwMode="auto">
            <a:xfrm>
              <a:off x="4283968" y="1484784"/>
              <a:ext cx="216024" cy="21602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3200" dirty="0" err="1">
                <a:latin typeface="Georgia"/>
                <a:ea typeface="ヒラギノ角ゴ ProN W3" charset="-128"/>
                <a:cs typeface="Georgia"/>
              </a:endParaRPr>
            </a:p>
          </p:txBody>
        </p:sp>
        <p:grpSp>
          <p:nvGrpSpPr>
            <p:cNvPr id="49324" name="Group 131"/>
            <p:cNvGrpSpPr>
              <a:grpSpLocks/>
            </p:cNvGrpSpPr>
            <p:nvPr/>
          </p:nvGrpSpPr>
          <p:grpSpPr bwMode="auto">
            <a:xfrm>
              <a:off x="4283968" y="1484784"/>
              <a:ext cx="216024" cy="216024"/>
              <a:chOff x="4283968" y="1484784"/>
              <a:chExt cx="216024" cy="216024"/>
            </a:xfrm>
          </p:grpSpPr>
          <p:cxnSp>
            <p:nvCxnSpPr>
              <p:cNvPr id="49325" name="Straight Connector 132"/>
              <p:cNvCxnSpPr>
                <a:cxnSpLocks noChangeShapeType="1"/>
              </p:cNvCxnSpPr>
              <p:nvPr/>
            </p:nvCxnSpPr>
            <p:spPr bwMode="auto">
              <a:xfrm>
                <a:off x="4283968" y="1484784"/>
                <a:ext cx="216024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326" name="Straight Connector 133"/>
              <p:cNvCxnSpPr>
                <a:cxnSpLocks noChangeShapeType="1"/>
              </p:cNvCxnSpPr>
              <p:nvPr/>
            </p:nvCxnSpPr>
            <p:spPr bwMode="auto">
              <a:xfrm flipV="1">
                <a:off x="4283968" y="1484784"/>
                <a:ext cx="216024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35" name="Group 134"/>
          <p:cNvGrpSpPr>
            <a:grpSpLocks/>
          </p:cNvGrpSpPr>
          <p:nvPr/>
        </p:nvGrpSpPr>
        <p:grpSpPr bwMode="auto">
          <a:xfrm>
            <a:off x="2195513" y="1844675"/>
            <a:ext cx="217487" cy="215900"/>
            <a:chOff x="4283968" y="1484784"/>
            <a:chExt cx="216024" cy="216024"/>
          </a:xfrm>
        </p:grpSpPr>
        <p:sp>
          <p:nvSpPr>
            <p:cNvPr id="136" name="Rectangle 135"/>
            <p:cNvSpPr/>
            <p:nvPr/>
          </p:nvSpPr>
          <p:spPr bwMode="auto">
            <a:xfrm>
              <a:off x="4283968" y="1484784"/>
              <a:ext cx="216024" cy="21602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3200" dirty="0" err="1">
                <a:latin typeface="Georgia"/>
                <a:ea typeface="ヒラギノ角ゴ ProN W3" charset="-128"/>
                <a:cs typeface="Georgia"/>
              </a:endParaRPr>
            </a:p>
          </p:txBody>
        </p:sp>
        <p:grpSp>
          <p:nvGrpSpPr>
            <p:cNvPr id="49320" name="Group 136"/>
            <p:cNvGrpSpPr>
              <a:grpSpLocks/>
            </p:cNvGrpSpPr>
            <p:nvPr/>
          </p:nvGrpSpPr>
          <p:grpSpPr bwMode="auto">
            <a:xfrm>
              <a:off x="4283968" y="1484784"/>
              <a:ext cx="216024" cy="216024"/>
              <a:chOff x="4283968" y="1484784"/>
              <a:chExt cx="216024" cy="216024"/>
            </a:xfrm>
          </p:grpSpPr>
          <p:cxnSp>
            <p:nvCxnSpPr>
              <p:cNvPr id="49321" name="Straight Connector 137"/>
              <p:cNvCxnSpPr>
                <a:cxnSpLocks noChangeShapeType="1"/>
              </p:cNvCxnSpPr>
              <p:nvPr/>
            </p:nvCxnSpPr>
            <p:spPr bwMode="auto">
              <a:xfrm>
                <a:off x="4283968" y="1484784"/>
                <a:ext cx="216024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322" name="Straight Connector 138"/>
              <p:cNvCxnSpPr>
                <a:cxnSpLocks noChangeShapeType="1"/>
              </p:cNvCxnSpPr>
              <p:nvPr/>
            </p:nvCxnSpPr>
            <p:spPr bwMode="auto">
              <a:xfrm flipV="1">
                <a:off x="4283968" y="1484784"/>
                <a:ext cx="216024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40" name="Group 139"/>
          <p:cNvGrpSpPr>
            <a:grpSpLocks/>
          </p:cNvGrpSpPr>
          <p:nvPr/>
        </p:nvGrpSpPr>
        <p:grpSpPr bwMode="auto">
          <a:xfrm>
            <a:off x="2413000" y="1844675"/>
            <a:ext cx="215900" cy="215900"/>
            <a:chOff x="4283968" y="1484784"/>
            <a:chExt cx="216024" cy="216024"/>
          </a:xfrm>
        </p:grpSpPr>
        <p:sp>
          <p:nvSpPr>
            <p:cNvPr id="141" name="Rectangle 140"/>
            <p:cNvSpPr/>
            <p:nvPr/>
          </p:nvSpPr>
          <p:spPr bwMode="auto">
            <a:xfrm>
              <a:off x="4283968" y="1484784"/>
              <a:ext cx="216024" cy="21602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3200" dirty="0" err="1">
                <a:latin typeface="Georgia"/>
                <a:ea typeface="ヒラギノ角ゴ ProN W3" charset="-128"/>
                <a:cs typeface="Georgia"/>
              </a:endParaRPr>
            </a:p>
          </p:txBody>
        </p:sp>
        <p:grpSp>
          <p:nvGrpSpPr>
            <p:cNvPr id="49316" name="Group 141"/>
            <p:cNvGrpSpPr>
              <a:grpSpLocks/>
            </p:cNvGrpSpPr>
            <p:nvPr/>
          </p:nvGrpSpPr>
          <p:grpSpPr bwMode="auto">
            <a:xfrm>
              <a:off x="4283968" y="1484784"/>
              <a:ext cx="216024" cy="216024"/>
              <a:chOff x="4283968" y="1484784"/>
              <a:chExt cx="216024" cy="216024"/>
            </a:xfrm>
          </p:grpSpPr>
          <p:cxnSp>
            <p:nvCxnSpPr>
              <p:cNvPr id="49317" name="Straight Connector 142"/>
              <p:cNvCxnSpPr>
                <a:cxnSpLocks noChangeShapeType="1"/>
              </p:cNvCxnSpPr>
              <p:nvPr/>
            </p:nvCxnSpPr>
            <p:spPr bwMode="auto">
              <a:xfrm>
                <a:off x="4283968" y="1484784"/>
                <a:ext cx="216024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318" name="Straight Connector 143"/>
              <p:cNvCxnSpPr>
                <a:cxnSpLocks noChangeShapeType="1"/>
              </p:cNvCxnSpPr>
              <p:nvPr/>
            </p:nvCxnSpPr>
            <p:spPr bwMode="auto">
              <a:xfrm flipV="1">
                <a:off x="4283968" y="1484784"/>
                <a:ext cx="216024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45" name="Group 144"/>
          <p:cNvGrpSpPr>
            <a:grpSpLocks/>
          </p:cNvGrpSpPr>
          <p:nvPr/>
        </p:nvGrpSpPr>
        <p:grpSpPr bwMode="auto">
          <a:xfrm>
            <a:off x="2628900" y="1844675"/>
            <a:ext cx="215900" cy="215900"/>
            <a:chOff x="4283968" y="1484784"/>
            <a:chExt cx="216024" cy="216024"/>
          </a:xfrm>
        </p:grpSpPr>
        <p:sp>
          <p:nvSpPr>
            <p:cNvPr id="146" name="Rectangle 145"/>
            <p:cNvSpPr/>
            <p:nvPr/>
          </p:nvSpPr>
          <p:spPr bwMode="auto">
            <a:xfrm>
              <a:off x="4283968" y="1484784"/>
              <a:ext cx="216024" cy="21602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3200" dirty="0" err="1">
                <a:latin typeface="Georgia"/>
                <a:ea typeface="ヒラギノ角ゴ ProN W3" charset="-128"/>
                <a:cs typeface="Georgia"/>
              </a:endParaRPr>
            </a:p>
          </p:txBody>
        </p:sp>
        <p:grpSp>
          <p:nvGrpSpPr>
            <p:cNvPr id="49312" name="Group 146"/>
            <p:cNvGrpSpPr>
              <a:grpSpLocks/>
            </p:cNvGrpSpPr>
            <p:nvPr/>
          </p:nvGrpSpPr>
          <p:grpSpPr bwMode="auto">
            <a:xfrm>
              <a:off x="4283968" y="1484784"/>
              <a:ext cx="216024" cy="216024"/>
              <a:chOff x="4283968" y="1484784"/>
              <a:chExt cx="216024" cy="216024"/>
            </a:xfrm>
          </p:grpSpPr>
          <p:cxnSp>
            <p:nvCxnSpPr>
              <p:cNvPr id="49313" name="Straight Connector 147"/>
              <p:cNvCxnSpPr>
                <a:cxnSpLocks noChangeShapeType="1"/>
              </p:cNvCxnSpPr>
              <p:nvPr/>
            </p:nvCxnSpPr>
            <p:spPr bwMode="auto">
              <a:xfrm>
                <a:off x="4283968" y="1484784"/>
                <a:ext cx="216024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314" name="Straight Connector 148"/>
              <p:cNvCxnSpPr>
                <a:cxnSpLocks noChangeShapeType="1"/>
              </p:cNvCxnSpPr>
              <p:nvPr/>
            </p:nvCxnSpPr>
            <p:spPr bwMode="auto">
              <a:xfrm flipV="1">
                <a:off x="4283968" y="1484784"/>
                <a:ext cx="216024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50" name="Group 149"/>
          <p:cNvGrpSpPr>
            <a:grpSpLocks/>
          </p:cNvGrpSpPr>
          <p:nvPr/>
        </p:nvGrpSpPr>
        <p:grpSpPr bwMode="auto">
          <a:xfrm>
            <a:off x="2844800" y="1844675"/>
            <a:ext cx="215900" cy="215900"/>
            <a:chOff x="4283968" y="1484784"/>
            <a:chExt cx="216024" cy="216024"/>
          </a:xfrm>
        </p:grpSpPr>
        <p:sp>
          <p:nvSpPr>
            <p:cNvPr id="151" name="Rectangle 150"/>
            <p:cNvSpPr/>
            <p:nvPr/>
          </p:nvSpPr>
          <p:spPr bwMode="auto">
            <a:xfrm>
              <a:off x="4283968" y="1484784"/>
              <a:ext cx="216024" cy="21602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3200" dirty="0" err="1">
                <a:latin typeface="Georgia"/>
                <a:ea typeface="ヒラギノ角ゴ ProN W3" charset="-128"/>
                <a:cs typeface="Georgia"/>
              </a:endParaRPr>
            </a:p>
          </p:txBody>
        </p:sp>
        <p:grpSp>
          <p:nvGrpSpPr>
            <p:cNvPr id="49308" name="Group 151"/>
            <p:cNvGrpSpPr>
              <a:grpSpLocks/>
            </p:cNvGrpSpPr>
            <p:nvPr/>
          </p:nvGrpSpPr>
          <p:grpSpPr bwMode="auto">
            <a:xfrm>
              <a:off x="4283968" y="1484784"/>
              <a:ext cx="216024" cy="216024"/>
              <a:chOff x="4283968" y="1484784"/>
              <a:chExt cx="216024" cy="216024"/>
            </a:xfrm>
          </p:grpSpPr>
          <p:cxnSp>
            <p:nvCxnSpPr>
              <p:cNvPr id="49309" name="Straight Connector 152"/>
              <p:cNvCxnSpPr>
                <a:cxnSpLocks noChangeShapeType="1"/>
              </p:cNvCxnSpPr>
              <p:nvPr/>
            </p:nvCxnSpPr>
            <p:spPr bwMode="auto">
              <a:xfrm>
                <a:off x="4283968" y="1484784"/>
                <a:ext cx="216024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310" name="Straight Connector 153"/>
              <p:cNvCxnSpPr>
                <a:cxnSpLocks noChangeShapeType="1"/>
              </p:cNvCxnSpPr>
              <p:nvPr/>
            </p:nvCxnSpPr>
            <p:spPr bwMode="auto">
              <a:xfrm flipV="1">
                <a:off x="4283968" y="1484784"/>
                <a:ext cx="216024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55" name="Group 154"/>
          <p:cNvGrpSpPr>
            <a:grpSpLocks/>
          </p:cNvGrpSpPr>
          <p:nvPr/>
        </p:nvGrpSpPr>
        <p:grpSpPr bwMode="auto">
          <a:xfrm>
            <a:off x="3060700" y="1844675"/>
            <a:ext cx="215900" cy="215900"/>
            <a:chOff x="4283968" y="1484784"/>
            <a:chExt cx="216024" cy="216024"/>
          </a:xfrm>
        </p:grpSpPr>
        <p:sp>
          <p:nvSpPr>
            <p:cNvPr id="156" name="Rectangle 155"/>
            <p:cNvSpPr/>
            <p:nvPr/>
          </p:nvSpPr>
          <p:spPr bwMode="auto">
            <a:xfrm>
              <a:off x="4283968" y="1484784"/>
              <a:ext cx="216024" cy="21602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3200" dirty="0" err="1">
                <a:latin typeface="Georgia"/>
                <a:ea typeface="ヒラギノ角ゴ ProN W3" charset="-128"/>
                <a:cs typeface="Georgia"/>
              </a:endParaRPr>
            </a:p>
          </p:txBody>
        </p:sp>
        <p:grpSp>
          <p:nvGrpSpPr>
            <p:cNvPr id="49304" name="Group 156"/>
            <p:cNvGrpSpPr>
              <a:grpSpLocks/>
            </p:cNvGrpSpPr>
            <p:nvPr/>
          </p:nvGrpSpPr>
          <p:grpSpPr bwMode="auto">
            <a:xfrm>
              <a:off x="4283968" y="1484784"/>
              <a:ext cx="216024" cy="216024"/>
              <a:chOff x="4283968" y="1484784"/>
              <a:chExt cx="216024" cy="216024"/>
            </a:xfrm>
          </p:grpSpPr>
          <p:cxnSp>
            <p:nvCxnSpPr>
              <p:cNvPr id="49305" name="Straight Connector 157"/>
              <p:cNvCxnSpPr>
                <a:cxnSpLocks noChangeShapeType="1"/>
              </p:cNvCxnSpPr>
              <p:nvPr/>
            </p:nvCxnSpPr>
            <p:spPr bwMode="auto">
              <a:xfrm>
                <a:off x="4283968" y="1484784"/>
                <a:ext cx="216024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306" name="Straight Connector 158"/>
              <p:cNvCxnSpPr>
                <a:cxnSpLocks noChangeShapeType="1"/>
              </p:cNvCxnSpPr>
              <p:nvPr/>
            </p:nvCxnSpPr>
            <p:spPr bwMode="auto">
              <a:xfrm flipV="1">
                <a:off x="4283968" y="1484784"/>
                <a:ext cx="216024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60" name="Group 159"/>
          <p:cNvGrpSpPr>
            <a:grpSpLocks/>
          </p:cNvGrpSpPr>
          <p:nvPr/>
        </p:nvGrpSpPr>
        <p:grpSpPr bwMode="auto">
          <a:xfrm>
            <a:off x="3276600" y="1844675"/>
            <a:ext cx="215900" cy="215900"/>
            <a:chOff x="4283968" y="1484784"/>
            <a:chExt cx="216024" cy="216024"/>
          </a:xfrm>
        </p:grpSpPr>
        <p:sp>
          <p:nvSpPr>
            <p:cNvPr id="161" name="Rectangle 160"/>
            <p:cNvSpPr/>
            <p:nvPr/>
          </p:nvSpPr>
          <p:spPr bwMode="auto">
            <a:xfrm>
              <a:off x="4283968" y="1484784"/>
              <a:ext cx="216024" cy="21602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3200" dirty="0" err="1">
                <a:latin typeface="Georgia"/>
                <a:ea typeface="ヒラギノ角ゴ ProN W3" charset="-128"/>
                <a:cs typeface="Georgia"/>
              </a:endParaRPr>
            </a:p>
          </p:txBody>
        </p:sp>
        <p:grpSp>
          <p:nvGrpSpPr>
            <p:cNvPr id="49300" name="Group 161"/>
            <p:cNvGrpSpPr>
              <a:grpSpLocks/>
            </p:cNvGrpSpPr>
            <p:nvPr/>
          </p:nvGrpSpPr>
          <p:grpSpPr bwMode="auto">
            <a:xfrm>
              <a:off x="4283968" y="1484784"/>
              <a:ext cx="216024" cy="216024"/>
              <a:chOff x="4283968" y="1484784"/>
              <a:chExt cx="216024" cy="216024"/>
            </a:xfrm>
          </p:grpSpPr>
          <p:cxnSp>
            <p:nvCxnSpPr>
              <p:cNvPr id="49301" name="Straight Connector 162"/>
              <p:cNvCxnSpPr>
                <a:cxnSpLocks noChangeShapeType="1"/>
              </p:cNvCxnSpPr>
              <p:nvPr/>
            </p:nvCxnSpPr>
            <p:spPr bwMode="auto">
              <a:xfrm>
                <a:off x="4283968" y="1484784"/>
                <a:ext cx="216024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302" name="Straight Connector 163"/>
              <p:cNvCxnSpPr>
                <a:cxnSpLocks noChangeShapeType="1"/>
              </p:cNvCxnSpPr>
              <p:nvPr/>
            </p:nvCxnSpPr>
            <p:spPr bwMode="auto">
              <a:xfrm flipV="1">
                <a:off x="4283968" y="1484784"/>
                <a:ext cx="216024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5219700" y="4221163"/>
            <a:ext cx="360363" cy="215900"/>
            <a:chOff x="5580112" y="2420888"/>
            <a:chExt cx="360362" cy="216024"/>
          </a:xfrm>
        </p:grpSpPr>
        <p:sp>
          <p:nvSpPr>
            <p:cNvPr id="170" name="Rectangle 169"/>
            <p:cNvSpPr/>
            <p:nvPr/>
          </p:nvSpPr>
          <p:spPr bwMode="auto">
            <a:xfrm>
              <a:off x="5580112" y="2420888"/>
              <a:ext cx="360362" cy="21602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3200" dirty="0" err="1">
                <a:latin typeface="Georgia"/>
                <a:ea typeface="ヒラギノ角ゴ ProN W3" charset="-128"/>
                <a:cs typeface="Georgia"/>
              </a:endParaRPr>
            </a:p>
          </p:txBody>
        </p:sp>
        <p:grpSp>
          <p:nvGrpSpPr>
            <p:cNvPr id="49296" name="Group 22"/>
            <p:cNvGrpSpPr>
              <a:grpSpLocks/>
            </p:cNvGrpSpPr>
            <p:nvPr/>
          </p:nvGrpSpPr>
          <p:grpSpPr bwMode="auto">
            <a:xfrm>
              <a:off x="5580112" y="2420888"/>
              <a:ext cx="360040" cy="216024"/>
              <a:chOff x="5580112" y="2420888"/>
              <a:chExt cx="360040" cy="216024"/>
            </a:xfrm>
          </p:grpSpPr>
          <p:cxnSp>
            <p:nvCxnSpPr>
              <p:cNvPr id="49297" name="Straight Connector 18"/>
              <p:cNvCxnSpPr>
                <a:cxnSpLocks noChangeShapeType="1"/>
              </p:cNvCxnSpPr>
              <p:nvPr/>
            </p:nvCxnSpPr>
            <p:spPr bwMode="auto">
              <a:xfrm flipV="1">
                <a:off x="5580112" y="2420888"/>
                <a:ext cx="36004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298" name="Straight Connector 170"/>
              <p:cNvCxnSpPr>
                <a:cxnSpLocks noChangeShapeType="1"/>
              </p:cNvCxnSpPr>
              <p:nvPr/>
            </p:nvCxnSpPr>
            <p:spPr bwMode="auto">
              <a:xfrm>
                <a:off x="5580112" y="2420888"/>
                <a:ext cx="36004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72" name="Group 171"/>
          <p:cNvGrpSpPr>
            <a:grpSpLocks/>
          </p:cNvGrpSpPr>
          <p:nvPr/>
        </p:nvGrpSpPr>
        <p:grpSpPr bwMode="auto">
          <a:xfrm>
            <a:off x="5580063" y="4221163"/>
            <a:ext cx="360362" cy="215900"/>
            <a:chOff x="5580112" y="2420888"/>
            <a:chExt cx="360362" cy="216024"/>
          </a:xfrm>
        </p:grpSpPr>
        <p:sp>
          <p:nvSpPr>
            <p:cNvPr id="173" name="Rectangle 172"/>
            <p:cNvSpPr/>
            <p:nvPr/>
          </p:nvSpPr>
          <p:spPr bwMode="auto">
            <a:xfrm>
              <a:off x="5580112" y="2420888"/>
              <a:ext cx="360362" cy="21602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3200" dirty="0" err="1">
                <a:latin typeface="Georgia"/>
                <a:ea typeface="ヒラギノ角ゴ ProN W3" charset="-128"/>
                <a:cs typeface="Georgia"/>
              </a:endParaRPr>
            </a:p>
          </p:txBody>
        </p:sp>
        <p:grpSp>
          <p:nvGrpSpPr>
            <p:cNvPr id="49292" name="Group 173"/>
            <p:cNvGrpSpPr>
              <a:grpSpLocks/>
            </p:cNvGrpSpPr>
            <p:nvPr/>
          </p:nvGrpSpPr>
          <p:grpSpPr bwMode="auto">
            <a:xfrm>
              <a:off x="5580112" y="2420888"/>
              <a:ext cx="360040" cy="216024"/>
              <a:chOff x="5580112" y="2420888"/>
              <a:chExt cx="360040" cy="216024"/>
            </a:xfrm>
          </p:grpSpPr>
          <p:cxnSp>
            <p:nvCxnSpPr>
              <p:cNvPr id="49293" name="Straight Connector 174"/>
              <p:cNvCxnSpPr>
                <a:cxnSpLocks noChangeShapeType="1"/>
              </p:cNvCxnSpPr>
              <p:nvPr/>
            </p:nvCxnSpPr>
            <p:spPr bwMode="auto">
              <a:xfrm flipV="1">
                <a:off x="5580112" y="2420888"/>
                <a:ext cx="36004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294" name="Straight Connector 175"/>
              <p:cNvCxnSpPr>
                <a:cxnSpLocks noChangeShapeType="1"/>
              </p:cNvCxnSpPr>
              <p:nvPr/>
            </p:nvCxnSpPr>
            <p:spPr bwMode="auto">
              <a:xfrm>
                <a:off x="5580112" y="2420888"/>
                <a:ext cx="36004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77" name="Group 176"/>
          <p:cNvGrpSpPr>
            <a:grpSpLocks/>
          </p:cNvGrpSpPr>
          <p:nvPr/>
        </p:nvGrpSpPr>
        <p:grpSpPr bwMode="auto">
          <a:xfrm>
            <a:off x="5940425" y="4221163"/>
            <a:ext cx="360363" cy="215900"/>
            <a:chOff x="5580112" y="2420888"/>
            <a:chExt cx="360362" cy="216024"/>
          </a:xfrm>
        </p:grpSpPr>
        <p:sp>
          <p:nvSpPr>
            <p:cNvPr id="178" name="Rectangle 177"/>
            <p:cNvSpPr/>
            <p:nvPr/>
          </p:nvSpPr>
          <p:spPr bwMode="auto">
            <a:xfrm>
              <a:off x="5580112" y="2420888"/>
              <a:ext cx="360362" cy="21602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3200" dirty="0" err="1">
                <a:latin typeface="Georgia"/>
                <a:ea typeface="ヒラギノ角ゴ ProN W3" charset="-128"/>
                <a:cs typeface="Georgia"/>
              </a:endParaRPr>
            </a:p>
          </p:txBody>
        </p:sp>
        <p:grpSp>
          <p:nvGrpSpPr>
            <p:cNvPr id="49288" name="Group 178"/>
            <p:cNvGrpSpPr>
              <a:grpSpLocks/>
            </p:cNvGrpSpPr>
            <p:nvPr/>
          </p:nvGrpSpPr>
          <p:grpSpPr bwMode="auto">
            <a:xfrm>
              <a:off x="5580112" y="2420888"/>
              <a:ext cx="360040" cy="216024"/>
              <a:chOff x="5580112" y="2420888"/>
              <a:chExt cx="360040" cy="216024"/>
            </a:xfrm>
          </p:grpSpPr>
          <p:cxnSp>
            <p:nvCxnSpPr>
              <p:cNvPr id="49289" name="Straight Connector 179"/>
              <p:cNvCxnSpPr>
                <a:cxnSpLocks noChangeShapeType="1"/>
              </p:cNvCxnSpPr>
              <p:nvPr/>
            </p:nvCxnSpPr>
            <p:spPr bwMode="auto">
              <a:xfrm flipV="1">
                <a:off x="5580112" y="2420888"/>
                <a:ext cx="36004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290" name="Straight Connector 180"/>
              <p:cNvCxnSpPr>
                <a:cxnSpLocks noChangeShapeType="1"/>
              </p:cNvCxnSpPr>
              <p:nvPr/>
            </p:nvCxnSpPr>
            <p:spPr bwMode="auto">
              <a:xfrm>
                <a:off x="5580112" y="2420888"/>
                <a:ext cx="36004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82" name="Group 181"/>
          <p:cNvGrpSpPr>
            <a:grpSpLocks/>
          </p:cNvGrpSpPr>
          <p:nvPr/>
        </p:nvGrpSpPr>
        <p:grpSpPr bwMode="auto">
          <a:xfrm>
            <a:off x="6300788" y="4221163"/>
            <a:ext cx="360362" cy="215900"/>
            <a:chOff x="5580112" y="2420888"/>
            <a:chExt cx="360362" cy="216024"/>
          </a:xfrm>
        </p:grpSpPr>
        <p:sp>
          <p:nvSpPr>
            <p:cNvPr id="183" name="Rectangle 182"/>
            <p:cNvSpPr/>
            <p:nvPr/>
          </p:nvSpPr>
          <p:spPr bwMode="auto">
            <a:xfrm>
              <a:off x="5580112" y="2420888"/>
              <a:ext cx="360362" cy="21602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3200" dirty="0" err="1">
                <a:latin typeface="Georgia"/>
                <a:ea typeface="ヒラギノ角ゴ ProN W3" charset="-128"/>
                <a:cs typeface="Georgia"/>
              </a:endParaRPr>
            </a:p>
          </p:txBody>
        </p:sp>
        <p:grpSp>
          <p:nvGrpSpPr>
            <p:cNvPr id="49284" name="Group 183"/>
            <p:cNvGrpSpPr>
              <a:grpSpLocks/>
            </p:cNvGrpSpPr>
            <p:nvPr/>
          </p:nvGrpSpPr>
          <p:grpSpPr bwMode="auto">
            <a:xfrm>
              <a:off x="5580112" y="2420888"/>
              <a:ext cx="360040" cy="216024"/>
              <a:chOff x="5580112" y="2420888"/>
              <a:chExt cx="360040" cy="216024"/>
            </a:xfrm>
          </p:grpSpPr>
          <p:cxnSp>
            <p:nvCxnSpPr>
              <p:cNvPr id="49285" name="Straight Connector 184"/>
              <p:cNvCxnSpPr>
                <a:cxnSpLocks noChangeShapeType="1"/>
              </p:cNvCxnSpPr>
              <p:nvPr/>
            </p:nvCxnSpPr>
            <p:spPr bwMode="auto">
              <a:xfrm flipV="1">
                <a:off x="5580112" y="2420888"/>
                <a:ext cx="36004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286" name="Straight Connector 185"/>
              <p:cNvCxnSpPr>
                <a:cxnSpLocks noChangeShapeType="1"/>
              </p:cNvCxnSpPr>
              <p:nvPr/>
            </p:nvCxnSpPr>
            <p:spPr bwMode="auto">
              <a:xfrm>
                <a:off x="5580112" y="2420888"/>
                <a:ext cx="36004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87" name="Group 186"/>
          <p:cNvGrpSpPr>
            <a:grpSpLocks/>
          </p:cNvGrpSpPr>
          <p:nvPr/>
        </p:nvGrpSpPr>
        <p:grpSpPr bwMode="auto">
          <a:xfrm>
            <a:off x="6659563" y="4221163"/>
            <a:ext cx="360362" cy="215900"/>
            <a:chOff x="5580112" y="2420888"/>
            <a:chExt cx="360362" cy="216024"/>
          </a:xfrm>
        </p:grpSpPr>
        <p:sp>
          <p:nvSpPr>
            <p:cNvPr id="188" name="Rectangle 187"/>
            <p:cNvSpPr/>
            <p:nvPr/>
          </p:nvSpPr>
          <p:spPr bwMode="auto">
            <a:xfrm>
              <a:off x="5580112" y="2420888"/>
              <a:ext cx="360362" cy="21602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3200" dirty="0" err="1">
                <a:latin typeface="Georgia"/>
                <a:ea typeface="ヒラギノ角ゴ ProN W3" charset="-128"/>
                <a:cs typeface="Georgia"/>
              </a:endParaRPr>
            </a:p>
          </p:txBody>
        </p:sp>
        <p:grpSp>
          <p:nvGrpSpPr>
            <p:cNvPr id="49280" name="Group 188"/>
            <p:cNvGrpSpPr>
              <a:grpSpLocks/>
            </p:cNvGrpSpPr>
            <p:nvPr/>
          </p:nvGrpSpPr>
          <p:grpSpPr bwMode="auto">
            <a:xfrm>
              <a:off x="5580112" y="2420888"/>
              <a:ext cx="360040" cy="216024"/>
              <a:chOff x="5580112" y="2420888"/>
              <a:chExt cx="360040" cy="216024"/>
            </a:xfrm>
          </p:grpSpPr>
          <p:cxnSp>
            <p:nvCxnSpPr>
              <p:cNvPr id="49281" name="Straight Connector 189"/>
              <p:cNvCxnSpPr>
                <a:cxnSpLocks noChangeShapeType="1"/>
              </p:cNvCxnSpPr>
              <p:nvPr/>
            </p:nvCxnSpPr>
            <p:spPr bwMode="auto">
              <a:xfrm flipV="1">
                <a:off x="5580112" y="2420888"/>
                <a:ext cx="36004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282" name="Straight Connector 190"/>
              <p:cNvCxnSpPr>
                <a:cxnSpLocks noChangeShapeType="1"/>
              </p:cNvCxnSpPr>
              <p:nvPr/>
            </p:nvCxnSpPr>
            <p:spPr bwMode="auto">
              <a:xfrm>
                <a:off x="5580112" y="2420888"/>
                <a:ext cx="36004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92" name="Group 191"/>
          <p:cNvGrpSpPr>
            <a:grpSpLocks/>
          </p:cNvGrpSpPr>
          <p:nvPr/>
        </p:nvGrpSpPr>
        <p:grpSpPr bwMode="auto">
          <a:xfrm>
            <a:off x="7019925" y="4221163"/>
            <a:ext cx="360363" cy="215900"/>
            <a:chOff x="5580112" y="2420888"/>
            <a:chExt cx="360362" cy="216024"/>
          </a:xfrm>
        </p:grpSpPr>
        <p:sp>
          <p:nvSpPr>
            <p:cNvPr id="193" name="Rectangle 192"/>
            <p:cNvSpPr/>
            <p:nvPr/>
          </p:nvSpPr>
          <p:spPr bwMode="auto">
            <a:xfrm>
              <a:off x="5580112" y="2420888"/>
              <a:ext cx="360362" cy="21602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 sz="3200" dirty="0" err="1">
                <a:latin typeface="Georgia"/>
                <a:ea typeface="ヒラギノ角ゴ ProN W3" charset="-128"/>
                <a:cs typeface="Georgia"/>
              </a:endParaRPr>
            </a:p>
          </p:txBody>
        </p:sp>
        <p:grpSp>
          <p:nvGrpSpPr>
            <p:cNvPr id="49276" name="Group 193"/>
            <p:cNvGrpSpPr>
              <a:grpSpLocks/>
            </p:cNvGrpSpPr>
            <p:nvPr/>
          </p:nvGrpSpPr>
          <p:grpSpPr bwMode="auto">
            <a:xfrm>
              <a:off x="5580112" y="2420888"/>
              <a:ext cx="360040" cy="216024"/>
              <a:chOff x="5580112" y="2420888"/>
              <a:chExt cx="360040" cy="216024"/>
            </a:xfrm>
          </p:grpSpPr>
          <p:cxnSp>
            <p:nvCxnSpPr>
              <p:cNvPr id="49277" name="Straight Connector 194"/>
              <p:cNvCxnSpPr>
                <a:cxnSpLocks noChangeShapeType="1"/>
              </p:cNvCxnSpPr>
              <p:nvPr/>
            </p:nvCxnSpPr>
            <p:spPr bwMode="auto">
              <a:xfrm flipV="1">
                <a:off x="5580112" y="2420888"/>
                <a:ext cx="36004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278" name="Straight Connector 195"/>
              <p:cNvCxnSpPr>
                <a:cxnSpLocks noChangeShapeType="1"/>
              </p:cNvCxnSpPr>
              <p:nvPr/>
            </p:nvCxnSpPr>
            <p:spPr bwMode="auto">
              <a:xfrm>
                <a:off x="5580112" y="2420888"/>
                <a:ext cx="360040" cy="2160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255" name="Group 254"/>
          <p:cNvGrpSpPr>
            <a:grpSpLocks/>
          </p:cNvGrpSpPr>
          <p:nvPr/>
        </p:nvGrpSpPr>
        <p:grpSpPr bwMode="auto">
          <a:xfrm>
            <a:off x="5003800" y="4221163"/>
            <a:ext cx="215900" cy="215900"/>
            <a:chOff x="5004047" y="4221088"/>
            <a:chExt cx="216025" cy="216222"/>
          </a:xfrm>
        </p:grpSpPr>
        <p:cxnSp>
          <p:nvCxnSpPr>
            <p:cNvPr id="49273" name="Straight Connector 28"/>
            <p:cNvCxnSpPr>
              <a:cxnSpLocks noChangeShapeType="1"/>
            </p:cNvCxnSpPr>
            <p:nvPr/>
          </p:nvCxnSpPr>
          <p:spPr bwMode="auto">
            <a:xfrm flipH="1" flipV="1">
              <a:off x="5004049" y="4221088"/>
              <a:ext cx="216023" cy="2160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274" name="Straight Connector 201"/>
            <p:cNvCxnSpPr>
              <a:cxnSpLocks noChangeShapeType="1"/>
            </p:cNvCxnSpPr>
            <p:nvPr/>
          </p:nvCxnSpPr>
          <p:spPr bwMode="auto">
            <a:xfrm flipH="1">
              <a:off x="5004047" y="4221088"/>
              <a:ext cx="216025" cy="2162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56" name="Group 255"/>
          <p:cNvGrpSpPr>
            <a:grpSpLocks/>
          </p:cNvGrpSpPr>
          <p:nvPr/>
        </p:nvGrpSpPr>
        <p:grpSpPr bwMode="auto">
          <a:xfrm>
            <a:off x="4643438" y="4221163"/>
            <a:ext cx="144462" cy="215900"/>
            <a:chOff x="4644008" y="4221088"/>
            <a:chExt cx="144017" cy="216024"/>
          </a:xfrm>
        </p:grpSpPr>
        <p:cxnSp>
          <p:nvCxnSpPr>
            <p:cNvPr id="49271" name="Straight Connector 205"/>
            <p:cNvCxnSpPr>
              <a:cxnSpLocks noChangeShapeType="1"/>
            </p:cNvCxnSpPr>
            <p:nvPr/>
          </p:nvCxnSpPr>
          <p:spPr bwMode="auto">
            <a:xfrm flipH="1" flipV="1">
              <a:off x="4644008" y="4221088"/>
              <a:ext cx="144015" cy="2160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272" name="Straight Connector 208"/>
            <p:cNvCxnSpPr>
              <a:cxnSpLocks noChangeShapeType="1"/>
            </p:cNvCxnSpPr>
            <p:nvPr/>
          </p:nvCxnSpPr>
          <p:spPr bwMode="auto">
            <a:xfrm flipV="1">
              <a:off x="4644008" y="4221088"/>
              <a:ext cx="144017" cy="2160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8" name="Group 247"/>
          <p:cNvGrpSpPr>
            <a:grpSpLocks/>
          </p:cNvGrpSpPr>
          <p:nvPr/>
        </p:nvGrpSpPr>
        <p:grpSpPr bwMode="auto">
          <a:xfrm>
            <a:off x="1476375" y="6380163"/>
            <a:ext cx="250825" cy="215900"/>
            <a:chOff x="1475656" y="6525344"/>
            <a:chExt cx="252000" cy="216024"/>
          </a:xfrm>
        </p:grpSpPr>
        <p:cxnSp>
          <p:nvCxnSpPr>
            <p:cNvPr id="49269" name="Straight Connector 61"/>
            <p:cNvCxnSpPr>
              <a:cxnSpLocks noChangeShapeType="1"/>
            </p:cNvCxnSpPr>
            <p:nvPr/>
          </p:nvCxnSpPr>
          <p:spPr bwMode="auto">
            <a:xfrm flipH="1" flipV="1">
              <a:off x="1475656" y="6525468"/>
              <a:ext cx="233760" cy="2159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270" name="Straight Connector 250"/>
            <p:cNvCxnSpPr>
              <a:cxnSpLocks noChangeShapeType="1"/>
            </p:cNvCxnSpPr>
            <p:nvPr/>
          </p:nvCxnSpPr>
          <p:spPr bwMode="auto">
            <a:xfrm flipH="1">
              <a:off x="1475656" y="6525344"/>
              <a:ext cx="252000" cy="2160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54" name="Group 253"/>
          <p:cNvGrpSpPr>
            <a:grpSpLocks/>
          </p:cNvGrpSpPr>
          <p:nvPr/>
        </p:nvGrpSpPr>
        <p:grpSpPr bwMode="auto">
          <a:xfrm>
            <a:off x="611188" y="6380163"/>
            <a:ext cx="288925" cy="215900"/>
            <a:chOff x="611560" y="6525368"/>
            <a:chExt cx="288000" cy="216000"/>
          </a:xfrm>
        </p:grpSpPr>
        <p:cxnSp>
          <p:nvCxnSpPr>
            <p:cNvPr id="49267" name="Straight Connector 249"/>
            <p:cNvCxnSpPr>
              <a:cxnSpLocks noChangeShapeType="1"/>
            </p:cNvCxnSpPr>
            <p:nvPr/>
          </p:nvCxnSpPr>
          <p:spPr bwMode="auto">
            <a:xfrm flipV="1">
              <a:off x="611560" y="6525368"/>
              <a:ext cx="288000" cy="216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268" name="Straight Connector 257"/>
            <p:cNvCxnSpPr>
              <a:cxnSpLocks noChangeShapeType="1"/>
            </p:cNvCxnSpPr>
            <p:nvPr/>
          </p:nvCxnSpPr>
          <p:spPr bwMode="auto">
            <a:xfrm>
              <a:off x="611560" y="6525368"/>
              <a:ext cx="288000" cy="216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57" name="Group 256"/>
          <p:cNvGrpSpPr>
            <a:grpSpLocks/>
          </p:cNvGrpSpPr>
          <p:nvPr/>
        </p:nvGrpSpPr>
        <p:grpSpPr bwMode="auto">
          <a:xfrm>
            <a:off x="1073150" y="1557338"/>
            <a:ext cx="2246313" cy="504825"/>
            <a:chOff x="712341" y="1556643"/>
            <a:chExt cx="2246313" cy="504825"/>
          </a:xfrm>
        </p:grpSpPr>
        <p:sp>
          <p:nvSpPr>
            <p:cNvPr id="49264" name="Rectangle 17"/>
            <p:cNvSpPr>
              <a:spLocks noChangeArrowheads="1"/>
            </p:cNvSpPr>
            <p:nvPr/>
          </p:nvSpPr>
          <p:spPr bwMode="auto">
            <a:xfrm>
              <a:off x="712341" y="1556643"/>
              <a:ext cx="2232025" cy="71438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  <p:cxnSp>
          <p:nvCxnSpPr>
            <p:cNvPr id="49265" name="Straight Connector 19"/>
            <p:cNvCxnSpPr>
              <a:cxnSpLocks noChangeShapeType="1"/>
              <a:stCxn id="49264" idx="1"/>
            </p:cNvCxnSpPr>
            <p:nvPr/>
          </p:nvCxnSpPr>
          <p:spPr bwMode="auto">
            <a:xfrm>
              <a:off x="712341" y="1593156"/>
              <a:ext cx="0" cy="4683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266" name="Straight Connector 28"/>
            <p:cNvCxnSpPr>
              <a:cxnSpLocks noChangeShapeType="1"/>
            </p:cNvCxnSpPr>
            <p:nvPr/>
          </p:nvCxnSpPr>
          <p:spPr bwMode="auto">
            <a:xfrm>
              <a:off x="2958654" y="1593156"/>
              <a:ext cx="0" cy="4683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9230" name="Group 2"/>
          <p:cNvGrpSpPr>
            <a:grpSpLocks/>
          </p:cNvGrpSpPr>
          <p:nvPr/>
        </p:nvGrpSpPr>
        <p:grpSpPr bwMode="auto">
          <a:xfrm>
            <a:off x="114300" y="1700213"/>
            <a:ext cx="354013" cy="1449387"/>
            <a:chOff x="178942" y="4941629"/>
            <a:chExt cx="354508" cy="1448986"/>
          </a:xfrm>
        </p:grpSpPr>
        <p:sp>
          <p:nvSpPr>
            <p:cNvPr id="49261" name="TextBox 73"/>
            <p:cNvSpPr txBox="1">
              <a:spLocks noChangeArrowheads="1"/>
            </p:cNvSpPr>
            <p:nvPr/>
          </p:nvSpPr>
          <p:spPr bwMode="auto">
            <a:xfrm>
              <a:off x="178942" y="6021388"/>
              <a:ext cx="311153" cy="369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tx1"/>
                  </a:solidFill>
                  <a:latin typeface="Arial" charset="0"/>
                  <a:cs typeface="Arial" charset="0"/>
                </a:rPr>
                <a:t>τ</a:t>
              </a:r>
              <a:r>
                <a:rPr lang="en-US" sz="1800" baseline="-25000">
                  <a:solidFill>
                    <a:schemeClr val="tx1"/>
                  </a:solidFill>
                  <a:latin typeface="Arial" charset="0"/>
                  <a:cs typeface="Arial" charset="0"/>
                </a:rPr>
                <a:t>i</a:t>
              </a:r>
            </a:p>
          </p:txBody>
        </p:sp>
        <p:sp>
          <p:nvSpPr>
            <p:cNvPr id="49262" name="TextBox 74"/>
            <p:cNvSpPr txBox="1">
              <a:spLocks noChangeArrowheads="1"/>
            </p:cNvSpPr>
            <p:nvPr/>
          </p:nvSpPr>
          <p:spPr bwMode="auto">
            <a:xfrm>
              <a:off x="179388" y="5445519"/>
              <a:ext cx="311153" cy="369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tx1"/>
                  </a:solidFill>
                  <a:latin typeface="Arial" charset="0"/>
                  <a:cs typeface="Arial" charset="0"/>
                </a:rPr>
                <a:t>τ</a:t>
              </a:r>
              <a:r>
                <a:rPr lang="en-US" sz="1800" baseline="-25000">
                  <a:solidFill>
                    <a:schemeClr val="tx1"/>
                  </a:solidFill>
                  <a:latin typeface="Arial" charset="0"/>
                  <a:cs typeface="Arial" charset="0"/>
                </a:rPr>
                <a:t>j</a:t>
              </a:r>
            </a:p>
          </p:txBody>
        </p:sp>
        <p:sp>
          <p:nvSpPr>
            <p:cNvPr id="49263" name="TextBox 75"/>
            <p:cNvSpPr txBox="1">
              <a:spLocks noChangeArrowheads="1"/>
            </p:cNvSpPr>
            <p:nvPr/>
          </p:nvSpPr>
          <p:spPr bwMode="auto">
            <a:xfrm>
              <a:off x="179388" y="4941629"/>
              <a:ext cx="354062" cy="369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tx1"/>
                  </a:solidFill>
                  <a:latin typeface="Arial" charset="0"/>
                  <a:cs typeface="Arial" charset="0"/>
                </a:rPr>
                <a:t>τ</a:t>
              </a:r>
              <a:r>
                <a:rPr lang="en-US" sz="1800" baseline="-25000">
                  <a:solidFill>
                    <a:schemeClr val="tx1"/>
                  </a:solidFill>
                  <a:latin typeface="Arial" charset="0"/>
                  <a:cs typeface="Arial" charset="0"/>
                </a:rPr>
                <a:t>k</a:t>
              </a:r>
            </a:p>
          </p:txBody>
        </p:sp>
      </p:grpSp>
      <p:grpSp>
        <p:nvGrpSpPr>
          <p:cNvPr id="49231" name="Group 260"/>
          <p:cNvGrpSpPr>
            <a:grpSpLocks/>
          </p:cNvGrpSpPr>
          <p:nvPr/>
        </p:nvGrpSpPr>
        <p:grpSpPr bwMode="auto">
          <a:xfrm>
            <a:off x="323850" y="3141663"/>
            <a:ext cx="4752975" cy="276225"/>
            <a:chOff x="323528" y="3140968"/>
            <a:chExt cx="4752528" cy="276999"/>
          </a:xfrm>
        </p:grpSpPr>
        <p:sp>
          <p:nvSpPr>
            <p:cNvPr id="49259" name="TextBox 259"/>
            <p:cNvSpPr txBox="1">
              <a:spLocks noChangeArrowheads="1"/>
            </p:cNvSpPr>
            <p:nvPr/>
          </p:nvSpPr>
          <p:spPr bwMode="auto">
            <a:xfrm>
              <a:off x="323528" y="3140968"/>
              <a:ext cx="25589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t’</a:t>
              </a:r>
            </a:p>
          </p:txBody>
        </p:sp>
        <p:sp>
          <p:nvSpPr>
            <p:cNvPr id="49260" name="TextBox 277"/>
            <p:cNvSpPr txBox="1">
              <a:spLocks noChangeArrowheads="1"/>
            </p:cNvSpPr>
            <p:nvPr/>
          </p:nvSpPr>
          <p:spPr bwMode="auto">
            <a:xfrm>
              <a:off x="4848635" y="3140968"/>
              <a:ext cx="2274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t</a:t>
              </a:r>
            </a:p>
          </p:txBody>
        </p:sp>
      </p:grpSp>
      <p:grpSp>
        <p:nvGrpSpPr>
          <p:cNvPr id="262" name="Group 261"/>
          <p:cNvGrpSpPr>
            <a:grpSpLocks/>
          </p:cNvGrpSpPr>
          <p:nvPr/>
        </p:nvGrpSpPr>
        <p:grpSpPr bwMode="auto">
          <a:xfrm>
            <a:off x="3930650" y="3500438"/>
            <a:ext cx="5105400" cy="1789112"/>
            <a:chOff x="3929955" y="3501008"/>
            <a:chExt cx="5106541" cy="1789167"/>
          </a:xfrm>
        </p:grpSpPr>
        <p:grpSp>
          <p:nvGrpSpPr>
            <p:cNvPr id="49253" name="Group 2"/>
            <p:cNvGrpSpPr>
              <a:grpSpLocks/>
            </p:cNvGrpSpPr>
            <p:nvPr/>
          </p:nvGrpSpPr>
          <p:grpSpPr bwMode="auto">
            <a:xfrm>
              <a:off x="3929955" y="3501008"/>
              <a:ext cx="354013" cy="1449478"/>
              <a:chOff x="178942" y="4941629"/>
              <a:chExt cx="354508" cy="1448986"/>
            </a:xfrm>
          </p:grpSpPr>
          <p:sp>
            <p:nvSpPr>
              <p:cNvPr id="49256" name="TextBox 73"/>
              <p:cNvSpPr txBox="1">
                <a:spLocks noChangeArrowheads="1"/>
              </p:cNvSpPr>
              <p:nvPr/>
            </p:nvSpPr>
            <p:spPr bwMode="auto">
              <a:xfrm>
                <a:off x="178942" y="6021388"/>
                <a:ext cx="311153" cy="369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sz="18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τ</a:t>
                </a:r>
                <a:r>
                  <a:rPr lang="en-US" sz="1800" baseline="-250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</a:t>
                </a:r>
              </a:p>
            </p:txBody>
          </p:sp>
          <p:sp>
            <p:nvSpPr>
              <p:cNvPr id="49257" name="TextBox 74"/>
              <p:cNvSpPr txBox="1">
                <a:spLocks noChangeArrowheads="1"/>
              </p:cNvSpPr>
              <p:nvPr/>
            </p:nvSpPr>
            <p:spPr bwMode="auto">
              <a:xfrm>
                <a:off x="179388" y="5445519"/>
                <a:ext cx="311153" cy="369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sz="18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τ</a:t>
                </a:r>
                <a:r>
                  <a:rPr lang="en-US" sz="1800" baseline="-250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j</a:t>
                </a:r>
              </a:p>
            </p:txBody>
          </p:sp>
          <p:sp>
            <p:nvSpPr>
              <p:cNvPr id="49258" name="TextBox 75"/>
              <p:cNvSpPr txBox="1">
                <a:spLocks noChangeArrowheads="1"/>
              </p:cNvSpPr>
              <p:nvPr/>
            </p:nvSpPr>
            <p:spPr bwMode="auto">
              <a:xfrm>
                <a:off x="179388" y="4941629"/>
                <a:ext cx="354062" cy="369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sz="18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τ</a:t>
                </a:r>
                <a:r>
                  <a:rPr lang="en-US" sz="1800" baseline="-250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k</a:t>
                </a:r>
              </a:p>
            </p:txBody>
          </p:sp>
        </p:grpSp>
        <p:sp>
          <p:nvSpPr>
            <p:cNvPr id="49254" name="TextBox 278"/>
            <p:cNvSpPr txBox="1">
              <a:spLocks noChangeArrowheads="1"/>
            </p:cNvSpPr>
            <p:nvPr/>
          </p:nvSpPr>
          <p:spPr bwMode="auto">
            <a:xfrm>
              <a:off x="4283968" y="5013176"/>
              <a:ext cx="25589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t’</a:t>
              </a:r>
            </a:p>
          </p:txBody>
        </p:sp>
        <p:sp>
          <p:nvSpPr>
            <p:cNvPr id="49255" name="TextBox 279"/>
            <p:cNvSpPr txBox="1">
              <a:spLocks noChangeArrowheads="1"/>
            </p:cNvSpPr>
            <p:nvPr/>
          </p:nvSpPr>
          <p:spPr bwMode="auto">
            <a:xfrm>
              <a:off x="8809075" y="5013176"/>
              <a:ext cx="2274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t</a:t>
              </a:r>
            </a:p>
          </p:txBody>
        </p:sp>
      </p:grpSp>
      <p:grpSp>
        <p:nvGrpSpPr>
          <p:cNvPr id="263" name="Group 262"/>
          <p:cNvGrpSpPr>
            <a:grpSpLocks/>
          </p:cNvGrpSpPr>
          <p:nvPr/>
        </p:nvGrpSpPr>
        <p:grpSpPr bwMode="auto">
          <a:xfrm>
            <a:off x="107950" y="5146675"/>
            <a:ext cx="5111750" cy="1719263"/>
            <a:chOff x="107950" y="5146443"/>
            <a:chExt cx="5112122" cy="1718773"/>
          </a:xfrm>
        </p:grpSpPr>
        <p:grpSp>
          <p:nvGrpSpPr>
            <p:cNvPr id="49247" name="Group 2"/>
            <p:cNvGrpSpPr>
              <a:grpSpLocks/>
            </p:cNvGrpSpPr>
            <p:nvPr/>
          </p:nvGrpSpPr>
          <p:grpSpPr bwMode="auto">
            <a:xfrm>
              <a:off x="107950" y="5146443"/>
              <a:ext cx="354013" cy="1449478"/>
              <a:chOff x="178942" y="4941629"/>
              <a:chExt cx="354508" cy="1448986"/>
            </a:xfrm>
          </p:grpSpPr>
          <p:sp>
            <p:nvSpPr>
              <p:cNvPr id="49250" name="TextBox 73"/>
              <p:cNvSpPr txBox="1">
                <a:spLocks noChangeArrowheads="1"/>
              </p:cNvSpPr>
              <p:nvPr/>
            </p:nvSpPr>
            <p:spPr bwMode="auto">
              <a:xfrm>
                <a:off x="178942" y="6021388"/>
                <a:ext cx="311153" cy="369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sz="18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τ</a:t>
                </a:r>
                <a:r>
                  <a:rPr lang="en-US" sz="1800" baseline="-250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</a:t>
                </a:r>
              </a:p>
            </p:txBody>
          </p:sp>
          <p:sp>
            <p:nvSpPr>
              <p:cNvPr id="49251" name="TextBox 74"/>
              <p:cNvSpPr txBox="1">
                <a:spLocks noChangeArrowheads="1"/>
              </p:cNvSpPr>
              <p:nvPr/>
            </p:nvSpPr>
            <p:spPr bwMode="auto">
              <a:xfrm>
                <a:off x="179388" y="5445519"/>
                <a:ext cx="311153" cy="369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sz="18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τ</a:t>
                </a:r>
                <a:r>
                  <a:rPr lang="en-US" sz="1800" baseline="-250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j</a:t>
                </a:r>
              </a:p>
            </p:txBody>
          </p:sp>
          <p:sp>
            <p:nvSpPr>
              <p:cNvPr id="49252" name="TextBox 75"/>
              <p:cNvSpPr txBox="1">
                <a:spLocks noChangeArrowheads="1"/>
              </p:cNvSpPr>
              <p:nvPr/>
            </p:nvSpPr>
            <p:spPr bwMode="auto">
              <a:xfrm>
                <a:off x="179388" y="4941629"/>
                <a:ext cx="354062" cy="369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sz="18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τ</a:t>
                </a:r>
                <a:r>
                  <a:rPr lang="en-US" sz="1800" baseline="-250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k</a:t>
                </a:r>
              </a:p>
            </p:txBody>
          </p:sp>
        </p:grpSp>
        <p:sp>
          <p:nvSpPr>
            <p:cNvPr id="49248" name="TextBox 280"/>
            <p:cNvSpPr txBox="1">
              <a:spLocks noChangeArrowheads="1"/>
            </p:cNvSpPr>
            <p:nvPr/>
          </p:nvSpPr>
          <p:spPr bwMode="auto">
            <a:xfrm>
              <a:off x="467544" y="6588217"/>
              <a:ext cx="25589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t’</a:t>
              </a:r>
            </a:p>
          </p:txBody>
        </p:sp>
        <p:sp>
          <p:nvSpPr>
            <p:cNvPr id="49249" name="TextBox 281"/>
            <p:cNvSpPr txBox="1">
              <a:spLocks noChangeArrowheads="1"/>
            </p:cNvSpPr>
            <p:nvPr/>
          </p:nvSpPr>
          <p:spPr bwMode="auto">
            <a:xfrm>
              <a:off x="4992651" y="6588217"/>
              <a:ext cx="2274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t</a:t>
              </a:r>
            </a:p>
          </p:txBody>
        </p:sp>
      </p:grpSp>
      <p:sp>
        <p:nvSpPr>
          <p:cNvPr id="49234" name="TextBox 2"/>
          <p:cNvSpPr txBox="1">
            <a:spLocks noChangeArrowheads="1"/>
          </p:cNvSpPr>
          <p:nvPr/>
        </p:nvSpPr>
        <p:spPr bwMode="auto">
          <a:xfrm>
            <a:off x="2987675" y="765175"/>
            <a:ext cx="59070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sv-SE" sz="1800">
                <a:solidFill>
                  <a:schemeClr val="tx1"/>
                </a:solidFill>
                <a:latin typeface="Arial" charset="0"/>
                <a:cs typeface="Arial" charset="0"/>
              </a:rPr>
              <a:t>Worst Case Temporal Wastage at t when the error burst </a:t>
            </a:r>
          </a:p>
          <a:p>
            <a:pPr algn="ctr" eaLnBrk="1" hangingPunct="1"/>
            <a:r>
              <a:rPr lang="sv-SE" sz="1800">
                <a:solidFill>
                  <a:schemeClr val="tx1"/>
                </a:solidFill>
                <a:latin typeface="Arial" charset="0"/>
                <a:cs typeface="Arial" charset="0"/>
              </a:rPr>
              <a:t>hits only a </a:t>
            </a:r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single </a:t>
            </a:r>
            <a:r>
              <a:rPr lang="sv-SE" sz="1800">
                <a:solidFill>
                  <a:schemeClr val="tx1"/>
                </a:solidFill>
                <a:latin typeface="Arial" charset="0"/>
                <a:cs typeface="Arial" charset="0"/>
              </a:rPr>
              <a:t>job</a:t>
            </a:r>
          </a:p>
        </p:txBody>
      </p:sp>
      <p:sp>
        <p:nvSpPr>
          <p:cNvPr id="213" name="Rectangle 212"/>
          <p:cNvSpPr>
            <a:spLocks noChangeArrowheads="1"/>
          </p:cNvSpPr>
          <p:nvPr/>
        </p:nvSpPr>
        <p:spPr bwMode="auto">
          <a:xfrm>
            <a:off x="4052888" y="1593850"/>
            <a:ext cx="3022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scenario A: 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W</a:t>
            </a:r>
            <a:r>
              <a:rPr lang="en-US" sz="1800" baseline="-25000">
                <a:solidFill>
                  <a:srgbClr val="0000FF"/>
                </a:solidFill>
                <a:latin typeface="Arial" charset="0"/>
                <a:cs typeface="Arial" charset="0"/>
              </a:rPr>
              <a:t>err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(t)=</a:t>
            </a:r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2(C</a:t>
            </a:r>
            <a:r>
              <a:rPr lang="sv-SE" sz="1000">
                <a:solidFill>
                  <a:srgbClr val="0000FF"/>
                </a:solidFill>
                <a:latin typeface="Arial" charset="0"/>
                <a:cs typeface="Arial" charset="0"/>
              </a:rPr>
              <a:t>k</a:t>
            </a:r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 – 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ε) </a:t>
            </a:r>
            <a:endParaRPr lang="sv-SE" sz="1800">
              <a:solidFill>
                <a:srgbClr val="0000FF"/>
              </a:solidFill>
            </a:endParaRPr>
          </a:p>
        </p:txBody>
      </p:sp>
      <p:sp>
        <p:nvSpPr>
          <p:cNvPr id="214" name="Rectangle 213"/>
          <p:cNvSpPr>
            <a:spLocks noChangeArrowheads="1"/>
          </p:cNvSpPr>
          <p:nvPr/>
        </p:nvSpPr>
        <p:spPr bwMode="auto">
          <a:xfrm>
            <a:off x="5964238" y="3059113"/>
            <a:ext cx="3063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scenario B: 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W</a:t>
            </a:r>
            <a:r>
              <a:rPr lang="en-US" sz="1800" baseline="-25000">
                <a:solidFill>
                  <a:srgbClr val="0000FF"/>
                </a:solidFill>
                <a:latin typeface="Arial" charset="0"/>
                <a:cs typeface="Arial" charset="0"/>
              </a:rPr>
              <a:t>err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(t)=</a:t>
            </a:r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 2(C</a:t>
            </a:r>
            <a:r>
              <a:rPr lang="sv-SE" sz="1000">
                <a:solidFill>
                  <a:srgbClr val="0000FF"/>
                </a:solidFill>
                <a:latin typeface="Arial" charset="0"/>
                <a:cs typeface="Arial" charset="0"/>
              </a:rPr>
              <a:t>j</a:t>
            </a:r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 – 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ε) </a:t>
            </a:r>
            <a:endParaRPr lang="sv-SE" sz="1800">
              <a:solidFill>
                <a:srgbClr val="0000FF"/>
              </a:solidFill>
            </a:endParaRPr>
          </a:p>
        </p:txBody>
      </p:sp>
      <p:sp>
        <p:nvSpPr>
          <p:cNvPr id="215" name="Rectangle 214"/>
          <p:cNvSpPr>
            <a:spLocks noChangeArrowheads="1"/>
          </p:cNvSpPr>
          <p:nvPr/>
        </p:nvSpPr>
        <p:spPr bwMode="auto">
          <a:xfrm>
            <a:off x="5378450" y="5837238"/>
            <a:ext cx="3076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scenario C: 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W</a:t>
            </a:r>
            <a:r>
              <a:rPr lang="en-US" sz="1800" baseline="-25000">
                <a:solidFill>
                  <a:srgbClr val="0000FF"/>
                </a:solidFill>
                <a:latin typeface="Arial" charset="0"/>
                <a:cs typeface="Arial" charset="0"/>
              </a:rPr>
              <a:t>err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(t)=</a:t>
            </a:r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 2(C</a:t>
            </a:r>
            <a:r>
              <a:rPr lang="sv-SE" sz="1000">
                <a:solidFill>
                  <a:srgbClr val="0000FF"/>
                </a:solidFill>
                <a:latin typeface="Arial" charset="0"/>
                <a:cs typeface="Arial" charset="0"/>
              </a:rPr>
              <a:t>i</a:t>
            </a:r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 – 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ε) </a:t>
            </a:r>
            <a:endParaRPr lang="sv-SE" sz="1800">
              <a:solidFill>
                <a:srgbClr val="0000FF"/>
              </a:solidFill>
            </a:endParaRPr>
          </a:p>
        </p:txBody>
      </p:sp>
      <p:sp>
        <p:nvSpPr>
          <p:cNvPr id="49238" name="Rectangle 1"/>
          <p:cNvSpPr>
            <a:spLocks noChangeArrowheads="1"/>
          </p:cNvSpPr>
          <p:nvPr/>
        </p:nvSpPr>
        <p:spPr bwMode="auto">
          <a:xfrm>
            <a:off x="757238" y="2898775"/>
            <a:ext cx="215900" cy="215900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49239" name="Rectangle 216"/>
          <p:cNvSpPr>
            <a:spLocks noChangeArrowheads="1"/>
          </p:cNvSpPr>
          <p:nvPr/>
        </p:nvSpPr>
        <p:spPr bwMode="auto">
          <a:xfrm>
            <a:off x="3721100" y="2898775"/>
            <a:ext cx="215900" cy="215900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49240" name="Rectangle 217"/>
          <p:cNvSpPr>
            <a:spLocks noChangeArrowheads="1"/>
          </p:cNvSpPr>
          <p:nvPr/>
        </p:nvSpPr>
        <p:spPr bwMode="auto">
          <a:xfrm>
            <a:off x="900113" y="2322513"/>
            <a:ext cx="215900" cy="215900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49241" name="Rectangle 218"/>
          <p:cNvSpPr>
            <a:spLocks noChangeArrowheads="1"/>
          </p:cNvSpPr>
          <p:nvPr/>
        </p:nvSpPr>
        <p:spPr bwMode="auto">
          <a:xfrm>
            <a:off x="3489325" y="2322513"/>
            <a:ext cx="231775" cy="215900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49242" name="Rectangle 219"/>
          <p:cNvSpPr>
            <a:spLocks noChangeArrowheads="1"/>
          </p:cNvSpPr>
          <p:nvPr/>
        </p:nvSpPr>
        <p:spPr bwMode="auto">
          <a:xfrm>
            <a:off x="4775200" y="4197350"/>
            <a:ext cx="228600" cy="215900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49243" name="Rectangle 220"/>
          <p:cNvSpPr>
            <a:spLocks noChangeArrowheads="1"/>
          </p:cNvSpPr>
          <p:nvPr/>
        </p:nvSpPr>
        <p:spPr bwMode="auto">
          <a:xfrm>
            <a:off x="4643438" y="4770438"/>
            <a:ext cx="230187" cy="215900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49244" name="Rectangle 221"/>
          <p:cNvSpPr>
            <a:spLocks noChangeArrowheads="1"/>
          </p:cNvSpPr>
          <p:nvPr/>
        </p:nvSpPr>
        <p:spPr bwMode="auto">
          <a:xfrm>
            <a:off x="7870825" y="4770438"/>
            <a:ext cx="230188" cy="215900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49245" name="Rectangle 222"/>
          <p:cNvSpPr>
            <a:spLocks noChangeArrowheads="1"/>
          </p:cNvSpPr>
          <p:nvPr/>
        </p:nvSpPr>
        <p:spPr bwMode="auto">
          <a:xfrm>
            <a:off x="1044575" y="5778500"/>
            <a:ext cx="215900" cy="215900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49246" name="Rectangle 223"/>
          <p:cNvSpPr>
            <a:spLocks noChangeArrowheads="1"/>
          </p:cNvSpPr>
          <p:nvPr/>
        </p:nvSpPr>
        <p:spPr bwMode="auto">
          <a:xfrm>
            <a:off x="893763" y="6359525"/>
            <a:ext cx="582612" cy="215900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9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29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 nodeType="clickPar">
                      <p:stCondLst>
                        <p:cond delay="indefinite"/>
                      </p:stCondLst>
                      <p:childTnLst>
                        <p:par>
                          <p:cTn id="1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29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1" dur="500"/>
                                        <p:tgtEl>
                                          <p:spTgt spid="29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 nodeType="clickPar">
                      <p:stCondLst>
                        <p:cond delay="indefinite"/>
                      </p:stCondLst>
                      <p:childTnLst>
                        <p:par>
                          <p:cTn id="2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 nodeType="clickPar">
                      <p:stCondLst>
                        <p:cond delay="indefinite"/>
                      </p:stCondLst>
                      <p:childTnLst>
                        <p:par>
                          <p:cTn id="2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3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5" dur="500"/>
                                        <p:tgtEl>
                                          <p:spTgt spid="29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 nodeType="clickPar">
                      <p:stCondLst>
                        <p:cond delay="indefinite"/>
                      </p:stCondLst>
                      <p:childTnLst>
                        <p:par>
                          <p:cTn id="2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 nodeType="clickPar">
                      <p:stCondLst>
                        <p:cond delay="indefinite"/>
                      </p:stCondLst>
                      <p:childTnLst>
                        <p:par>
                          <p:cTn id="2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 nodeType="clickPar">
                      <p:stCondLst>
                        <p:cond delay="indefinite"/>
                      </p:stCondLst>
                      <p:childTnLst>
                        <p:par>
                          <p:cTn id="3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29704" grpId="0" animBg="1"/>
      <p:bldP spid="29704" grpId="1" animBg="1"/>
      <p:bldP spid="15" grpId="0" animBg="1"/>
      <p:bldP spid="15" grpId="1" animBg="1"/>
      <p:bldP spid="21" grpId="0" animBg="1"/>
      <p:bldP spid="21" grpId="1" animBg="1"/>
      <p:bldP spid="29712" grpId="0" animBg="1"/>
      <p:bldP spid="29712" grpId="1" animBg="1"/>
      <p:bldP spid="40" grpId="0" animBg="1"/>
      <p:bldP spid="40" grpId="1" animBg="1"/>
      <p:bldP spid="29733" grpId="0" animBg="1"/>
      <p:bldP spid="29733" grpId="1" animBg="1"/>
      <p:bldP spid="83" grpId="0" animBg="1"/>
      <p:bldP spid="84" grpId="0" animBg="1"/>
      <p:bldP spid="84" grpId="1" animBg="1"/>
      <p:bldP spid="88" grpId="0" animBg="1"/>
      <p:bldP spid="29739" grpId="0" animBg="1"/>
      <p:bldP spid="29739" grpId="1" animBg="1"/>
      <p:bldP spid="115" grpId="0" animBg="1"/>
      <p:bldP spid="115" grpId="1" animBg="1"/>
      <p:bldP spid="29755" grpId="0" animBg="1"/>
      <p:bldP spid="123" grpId="0" animBg="1"/>
      <p:bldP spid="123" grpId="1" animBg="1"/>
      <p:bldP spid="124" grpId="0" animBg="1"/>
      <p:bldP spid="124" grpId="1" animBg="1"/>
      <p:bldP spid="126" grpId="0" animBg="1"/>
      <p:bldP spid="126" grpId="1" animBg="1"/>
      <p:bldP spid="29761" grpId="0" animBg="1"/>
      <p:bldP spid="29771" grpId="0" animBg="1"/>
      <p:bldP spid="29771" grpId="1" animBg="1"/>
      <p:bldP spid="213" grpId="0"/>
      <p:bldP spid="214" grpId="0"/>
      <p:bldP spid="2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21" name="Group 116"/>
          <p:cNvGrpSpPr>
            <a:grpSpLocks/>
          </p:cNvGrpSpPr>
          <p:nvPr/>
        </p:nvGrpSpPr>
        <p:grpSpPr bwMode="auto">
          <a:xfrm>
            <a:off x="1533525" y="4832350"/>
            <a:ext cx="287338" cy="415925"/>
            <a:chOff x="2731992" y="2340652"/>
            <a:chExt cx="287571" cy="591990"/>
          </a:xfrm>
        </p:grpSpPr>
        <p:sp>
          <p:nvSpPr>
            <p:cNvPr id="50274" name="TextBox 123"/>
            <p:cNvSpPr txBox="1">
              <a:spLocks noChangeArrowheads="1"/>
            </p:cNvSpPr>
            <p:nvPr/>
          </p:nvSpPr>
          <p:spPr bwMode="auto">
            <a:xfrm>
              <a:off x="2731992" y="2340652"/>
              <a:ext cx="287571" cy="52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000000"/>
                  </a:solidFill>
                  <a:latin typeface="Arial" charset="0"/>
                  <a:cs typeface="Arial" charset="0"/>
                </a:rPr>
                <a:t>ε</a:t>
              </a:r>
            </a:p>
          </p:txBody>
        </p:sp>
        <p:sp>
          <p:nvSpPr>
            <p:cNvPr id="125" name="Right Brace 124"/>
            <p:cNvSpPr/>
            <p:nvPr/>
          </p:nvSpPr>
          <p:spPr>
            <a:xfrm rot="16200000">
              <a:off x="2683806" y="2741464"/>
              <a:ext cx="271140" cy="111215"/>
            </a:xfrm>
            <a:prstGeom prst="rightBrace">
              <a:avLst>
                <a:gd name="adj1" fmla="val 34256"/>
                <a:gd name="adj2" fmla="val 50000"/>
              </a:avLst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50178" name="Title 1"/>
          <p:cNvSpPr>
            <a:spLocks noGrp="1"/>
          </p:cNvSpPr>
          <p:nvPr>
            <p:ph type="title"/>
          </p:nvPr>
        </p:nvSpPr>
        <p:spPr bwMode="auto">
          <a:xfrm>
            <a:off x="1343025" y="655638"/>
            <a:ext cx="5894388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sv-SE" sz="2800">
                <a:latin typeface="Arial" charset="0"/>
                <a:ea typeface="ヒラギノ角ゴ ProN W3" charset="0"/>
              </a:rPr>
              <a:t>Case 2</a:t>
            </a:r>
          </a:p>
        </p:txBody>
      </p:sp>
      <p:sp>
        <p:nvSpPr>
          <p:cNvPr id="182" name="Rectangle 181"/>
          <p:cNvSpPr/>
          <p:nvPr/>
        </p:nvSpPr>
        <p:spPr bwMode="auto">
          <a:xfrm>
            <a:off x="3035300" y="3676650"/>
            <a:ext cx="627063" cy="428625"/>
          </a:xfrm>
          <a:prstGeom prst="rect">
            <a:avLst/>
          </a:prstGeom>
          <a:solidFill>
            <a:srgbClr val="FF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80" name="Straight Arrow Connector 179"/>
          <p:cNvCxnSpPr/>
          <p:nvPr/>
        </p:nvCxnSpPr>
        <p:spPr bwMode="auto">
          <a:xfrm>
            <a:off x="612775" y="4105275"/>
            <a:ext cx="7920038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/>
          <p:cNvCxnSpPr/>
          <p:nvPr/>
        </p:nvCxnSpPr>
        <p:spPr bwMode="auto">
          <a:xfrm rot="5400000" flipH="1" flipV="1">
            <a:off x="1388269" y="3729832"/>
            <a:ext cx="752475" cy="15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/>
          <p:nvPr/>
        </p:nvCxnSpPr>
        <p:spPr bwMode="auto">
          <a:xfrm rot="5400000">
            <a:off x="5232400" y="3757613"/>
            <a:ext cx="696913" cy="15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/>
          <p:cNvSpPr/>
          <p:nvPr/>
        </p:nvSpPr>
        <p:spPr>
          <a:xfrm>
            <a:off x="6846888" y="6021388"/>
            <a:ext cx="784225" cy="428625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50184" name="Group 1"/>
          <p:cNvGrpSpPr>
            <a:grpSpLocks/>
          </p:cNvGrpSpPr>
          <p:nvPr/>
        </p:nvGrpSpPr>
        <p:grpSpPr bwMode="auto">
          <a:xfrm>
            <a:off x="620713" y="5756275"/>
            <a:ext cx="7920037" cy="696913"/>
            <a:chOff x="620713" y="5756275"/>
            <a:chExt cx="7920037" cy="696913"/>
          </a:xfrm>
        </p:grpSpPr>
        <p:cxnSp>
          <p:nvCxnSpPr>
            <p:cNvPr id="107" name="Straight Arrow Connector 106"/>
            <p:cNvCxnSpPr/>
            <p:nvPr/>
          </p:nvCxnSpPr>
          <p:spPr>
            <a:xfrm>
              <a:off x="620713" y="6451600"/>
              <a:ext cx="7920037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/>
            <p:cNvCxnSpPr/>
            <p:nvPr/>
          </p:nvCxnSpPr>
          <p:spPr>
            <a:xfrm rot="5400000">
              <a:off x="8039100" y="6103938"/>
              <a:ext cx="696913" cy="158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7" name="Rectangle 176"/>
          <p:cNvSpPr/>
          <p:nvPr/>
        </p:nvSpPr>
        <p:spPr bwMode="auto">
          <a:xfrm>
            <a:off x="669925" y="6022975"/>
            <a:ext cx="784225" cy="428625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661988" y="6022975"/>
            <a:ext cx="790575" cy="428625"/>
            <a:chOff x="661988" y="6022975"/>
            <a:chExt cx="790575" cy="428625"/>
          </a:xfrm>
        </p:grpSpPr>
        <p:cxnSp>
          <p:nvCxnSpPr>
            <p:cNvPr id="178" name="Straight Connector 177"/>
            <p:cNvCxnSpPr>
              <a:cxnSpLocks noChangeShapeType="1"/>
            </p:cNvCxnSpPr>
            <p:nvPr/>
          </p:nvCxnSpPr>
          <p:spPr bwMode="auto">
            <a:xfrm>
              <a:off x="671513" y="6022975"/>
              <a:ext cx="781050" cy="4286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9" name="Straight Connector 178"/>
            <p:cNvCxnSpPr>
              <a:cxnSpLocks noChangeShapeType="1"/>
            </p:cNvCxnSpPr>
            <p:nvPr/>
          </p:nvCxnSpPr>
          <p:spPr bwMode="auto">
            <a:xfrm flipV="1">
              <a:off x="661988" y="6022975"/>
              <a:ext cx="782637" cy="4286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61" name="Straight Arrow Connector 160"/>
          <p:cNvCxnSpPr/>
          <p:nvPr/>
        </p:nvCxnSpPr>
        <p:spPr bwMode="auto">
          <a:xfrm>
            <a:off x="611188" y="4906963"/>
            <a:ext cx="7920037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/>
          <p:nvPr/>
        </p:nvCxnSpPr>
        <p:spPr bwMode="auto">
          <a:xfrm rot="5400000" flipH="1" flipV="1">
            <a:off x="1286669" y="4536282"/>
            <a:ext cx="752475" cy="15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/>
          <p:cNvCxnSpPr/>
          <p:nvPr/>
        </p:nvCxnSpPr>
        <p:spPr bwMode="auto">
          <a:xfrm rot="5400000">
            <a:off x="5553869" y="4563269"/>
            <a:ext cx="6985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Rectangle 163"/>
          <p:cNvSpPr/>
          <p:nvPr/>
        </p:nvSpPr>
        <p:spPr bwMode="auto">
          <a:xfrm>
            <a:off x="4535488" y="4476750"/>
            <a:ext cx="957262" cy="4286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4" name="Rectangle 173"/>
          <p:cNvSpPr/>
          <p:nvPr/>
        </p:nvSpPr>
        <p:spPr bwMode="auto">
          <a:xfrm>
            <a:off x="1662113" y="4475163"/>
            <a:ext cx="101600" cy="4302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654175" y="4475163"/>
            <a:ext cx="109538" cy="430212"/>
            <a:chOff x="1654175" y="4475163"/>
            <a:chExt cx="109513" cy="430212"/>
          </a:xfrm>
        </p:grpSpPr>
        <p:cxnSp>
          <p:nvCxnSpPr>
            <p:cNvPr id="175" name="Straight Connector 174"/>
            <p:cNvCxnSpPr/>
            <p:nvPr/>
          </p:nvCxnSpPr>
          <p:spPr bwMode="auto">
            <a:xfrm>
              <a:off x="1666872" y="4475163"/>
              <a:ext cx="96816" cy="3937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auto">
            <a:xfrm flipV="1">
              <a:off x="1654175" y="4508500"/>
              <a:ext cx="109513" cy="39687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8" name="Rectangle 167"/>
          <p:cNvSpPr/>
          <p:nvPr/>
        </p:nvSpPr>
        <p:spPr bwMode="auto">
          <a:xfrm>
            <a:off x="3635375" y="4476750"/>
            <a:ext cx="900113" cy="43021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3635375" y="4483100"/>
            <a:ext cx="900113" cy="430213"/>
            <a:chOff x="3635896" y="4483102"/>
            <a:chExt cx="899592" cy="430211"/>
          </a:xfrm>
        </p:grpSpPr>
        <p:cxnSp>
          <p:nvCxnSpPr>
            <p:cNvPr id="169" name="Straight Connector 168"/>
            <p:cNvCxnSpPr/>
            <p:nvPr/>
          </p:nvCxnSpPr>
          <p:spPr bwMode="auto">
            <a:xfrm>
              <a:off x="3635896" y="4508502"/>
              <a:ext cx="899592" cy="40481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auto">
            <a:xfrm flipV="1">
              <a:off x="3635896" y="4483102"/>
              <a:ext cx="888485" cy="38576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1" name="Rectangle 150"/>
          <p:cNvSpPr/>
          <p:nvPr/>
        </p:nvSpPr>
        <p:spPr bwMode="auto">
          <a:xfrm>
            <a:off x="5759450" y="5245100"/>
            <a:ext cx="360363" cy="42862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49" name="Straight Arrow Connector 148"/>
          <p:cNvCxnSpPr/>
          <p:nvPr/>
        </p:nvCxnSpPr>
        <p:spPr bwMode="auto">
          <a:xfrm>
            <a:off x="612775" y="5675313"/>
            <a:ext cx="7918450" cy="15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/>
          <p:cNvCxnSpPr/>
          <p:nvPr/>
        </p:nvCxnSpPr>
        <p:spPr bwMode="auto">
          <a:xfrm rot="5400000" flipH="1" flipV="1">
            <a:off x="1192213" y="5311775"/>
            <a:ext cx="750888" cy="15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/>
          <p:cNvCxnSpPr/>
          <p:nvPr/>
        </p:nvCxnSpPr>
        <p:spPr bwMode="auto">
          <a:xfrm rot="5400000">
            <a:off x="6160294" y="5326857"/>
            <a:ext cx="695325" cy="15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angle 157"/>
          <p:cNvSpPr/>
          <p:nvPr/>
        </p:nvSpPr>
        <p:spPr bwMode="auto">
          <a:xfrm>
            <a:off x="5492750" y="5245100"/>
            <a:ext cx="266700" cy="42862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492750" y="5248275"/>
            <a:ext cx="266700" cy="428625"/>
            <a:chOff x="5492750" y="5248275"/>
            <a:chExt cx="266700" cy="428625"/>
          </a:xfrm>
        </p:grpSpPr>
        <p:cxnSp>
          <p:nvCxnSpPr>
            <p:cNvPr id="159" name="Straight Connector 158"/>
            <p:cNvCxnSpPr/>
            <p:nvPr/>
          </p:nvCxnSpPr>
          <p:spPr bwMode="auto">
            <a:xfrm>
              <a:off x="5492750" y="5248275"/>
              <a:ext cx="266700" cy="425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 bwMode="auto">
            <a:xfrm flipV="1">
              <a:off x="5492750" y="5248275"/>
              <a:ext cx="266700" cy="4286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545" name="Group 153"/>
          <p:cNvGrpSpPr>
            <a:grpSpLocks/>
          </p:cNvGrpSpPr>
          <p:nvPr/>
        </p:nvGrpSpPr>
        <p:grpSpPr bwMode="auto">
          <a:xfrm>
            <a:off x="1570038" y="5245100"/>
            <a:ext cx="93662" cy="431800"/>
            <a:chOff x="1996364" y="4595659"/>
            <a:chExt cx="416143" cy="613716"/>
          </a:xfrm>
        </p:grpSpPr>
        <p:sp>
          <p:nvSpPr>
            <p:cNvPr id="155" name="Rectangle 154"/>
            <p:cNvSpPr/>
            <p:nvPr/>
          </p:nvSpPr>
          <p:spPr>
            <a:xfrm>
              <a:off x="1996364" y="4600172"/>
              <a:ext cx="416143" cy="609203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cxnSp>
          <p:nvCxnSpPr>
            <p:cNvPr id="156" name="Straight Connector 155"/>
            <p:cNvCxnSpPr/>
            <p:nvPr/>
          </p:nvCxnSpPr>
          <p:spPr>
            <a:xfrm>
              <a:off x="2031628" y="4595659"/>
              <a:ext cx="373828" cy="59341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 flipV="1">
              <a:off x="1996364" y="4595659"/>
              <a:ext cx="409092" cy="59341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Rectangle 130"/>
          <p:cNvSpPr/>
          <p:nvPr/>
        </p:nvSpPr>
        <p:spPr bwMode="auto">
          <a:xfrm>
            <a:off x="1444625" y="6024563"/>
            <a:ext cx="71438" cy="428625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444625" y="6024563"/>
            <a:ext cx="71438" cy="428625"/>
            <a:chOff x="1444625" y="6024563"/>
            <a:chExt cx="71438" cy="428625"/>
          </a:xfrm>
        </p:grpSpPr>
        <p:cxnSp>
          <p:nvCxnSpPr>
            <p:cNvPr id="132" name="Straight Connector 131"/>
            <p:cNvCxnSpPr/>
            <p:nvPr/>
          </p:nvCxnSpPr>
          <p:spPr bwMode="auto">
            <a:xfrm>
              <a:off x="1446213" y="6024563"/>
              <a:ext cx="69850" cy="4286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 bwMode="auto">
            <a:xfrm flipV="1">
              <a:off x="1444625" y="6024563"/>
              <a:ext cx="69850" cy="4286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8" name="Rectangle 127"/>
          <p:cNvSpPr/>
          <p:nvPr/>
        </p:nvSpPr>
        <p:spPr bwMode="auto">
          <a:xfrm>
            <a:off x="6056313" y="6022975"/>
            <a:ext cx="784225" cy="428625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6048375" y="6022975"/>
            <a:ext cx="792163" cy="428625"/>
            <a:chOff x="6508750" y="6022975"/>
            <a:chExt cx="792163" cy="428625"/>
          </a:xfrm>
        </p:grpSpPr>
        <p:cxnSp>
          <p:nvCxnSpPr>
            <p:cNvPr id="129" name="Straight Connector 128"/>
            <p:cNvCxnSpPr/>
            <p:nvPr/>
          </p:nvCxnSpPr>
          <p:spPr bwMode="auto">
            <a:xfrm>
              <a:off x="6518275" y="6022975"/>
              <a:ext cx="782638" cy="42227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 bwMode="auto">
            <a:xfrm flipV="1">
              <a:off x="6508750" y="6032500"/>
              <a:ext cx="792163" cy="4191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520" name="Group 115"/>
          <p:cNvGrpSpPr>
            <a:grpSpLocks/>
          </p:cNvGrpSpPr>
          <p:nvPr/>
        </p:nvGrpSpPr>
        <p:grpSpPr bwMode="auto">
          <a:xfrm>
            <a:off x="1389063" y="5589588"/>
            <a:ext cx="288925" cy="442912"/>
            <a:chOff x="2731992" y="2301338"/>
            <a:chExt cx="287571" cy="631304"/>
          </a:xfrm>
        </p:grpSpPr>
        <p:sp>
          <p:nvSpPr>
            <p:cNvPr id="50255" name="TextBox 125"/>
            <p:cNvSpPr txBox="1">
              <a:spLocks noChangeArrowheads="1"/>
            </p:cNvSpPr>
            <p:nvPr/>
          </p:nvSpPr>
          <p:spPr bwMode="auto">
            <a:xfrm>
              <a:off x="2731992" y="2301338"/>
              <a:ext cx="287571" cy="52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000000"/>
                  </a:solidFill>
                  <a:latin typeface="Arial" charset="0"/>
                  <a:cs typeface="Arial" charset="0"/>
                </a:rPr>
                <a:t>ε</a:t>
              </a:r>
            </a:p>
          </p:txBody>
        </p:sp>
        <p:sp>
          <p:nvSpPr>
            <p:cNvPr id="127" name="Right Brace 126"/>
            <p:cNvSpPr/>
            <p:nvPr/>
          </p:nvSpPr>
          <p:spPr>
            <a:xfrm rot="16200000">
              <a:off x="2715346" y="2770630"/>
              <a:ext cx="230800" cy="93224"/>
            </a:xfrm>
            <a:prstGeom prst="rightBrace">
              <a:avLst>
                <a:gd name="adj1" fmla="val 34256"/>
                <a:gd name="adj2" fmla="val 50000"/>
              </a:avLst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21522" name="Group 117"/>
          <p:cNvGrpSpPr>
            <a:grpSpLocks/>
          </p:cNvGrpSpPr>
          <p:nvPr/>
        </p:nvGrpSpPr>
        <p:grpSpPr bwMode="auto">
          <a:xfrm>
            <a:off x="2268538" y="3141663"/>
            <a:ext cx="285750" cy="431800"/>
            <a:chOff x="2670042" y="2288401"/>
            <a:chExt cx="287571" cy="615211"/>
          </a:xfrm>
        </p:grpSpPr>
        <p:sp>
          <p:nvSpPr>
            <p:cNvPr id="50253" name="TextBox 121"/>
            <p:cNvSpPr txBox="1">
              <a:spLocks noChangeArrowheads="1"/>
            </p:cNvSpPr>
            <p:nvPr/>
          </p:nvSpPr>
          <p:spPr bwMode="auto">
            <a:xfrm>
              <a:off x="2670042" y="2288401"/>
              <a:ext cx="287571" cy="52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000000"/>
                  </a:solidFill>
                  <a:latin typeface="Arial" charset="0"/>
                  <a:cs typeface="Arial" charset="0"/>
                </a:rPr>
                <a:t>ε</a:t>
              </a:r>
            </a:p>
          </p:txBody>
        </p:sp>
        <p:sp>
          <p:nvSpPr>
            <p:cNvPr id="123" name="Right Brace 122"/>
            <p:cNvSpPr/>
            <p:nvPr/>
          </p:nvSpPr>
          <p:spPr>
            <a:xfrm rot="16200000">
              <a:off x="2728767" y="2746659"/>
              <a:ext cx="242014" cy="71892"/>
            </a:xfrm>
            <a:prstGeom prst="rightBrace">
              <a:avLst>
                <a:gd name="adj1" fmla="val 34256"/>
                <a:gd name="adj2" fmla="val 50000"/>
              </a:avLst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21523" name="Group 118"/>
          <p:cNvGrpSpPr>
            <a:grpSpLocks/>
          </p:cNvGrpSpPr>
          <p:nvPr/>
        </p:nvGrpSpPr>
        <p:grpSpPr bwMode="auto">
          <a:xfrm>
            <a:off x="1260475" y="5580063"/>
            <a:ext cx="287338" cy="444500"/>
            <a:chOff x="2683412" y="2300508"/>
            <a:chExt cx="287571" cy="632135"/>
          </a:xfrm>
        </p:grpSpPr>
        <p:sp>
          <p:nvSpPr>
            <p:cNvPr id="50251" name="TextBox 119"/>
            <p:cNvSpPr txBox="1">
              <a:spLocks noChangeArrowheads="1"/>
            </p:cNvSpPr>
            <p:nvPr/>
          </p:nvSpPr>
          <p:spPr bwMode="auto">
            <a:xfrm>
              <a:off x="2683412" y="2300508"/>
              <a:ext cx="287571" cy="525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000000"/>
                  </a:solidFill>
                  <a:latin typeface="Arial" charset="0"/>
                  <a:cs typeface="Arial" charset="0"/>
                </a:rPr>
                <a:t>ε</a:t>
              </a:r>
            </a:p>
          </p:txBody>
        </p:sp>
        <p:sp>
          <p:nvSpPr>
            <p:cNvPr id="121" name="Right Brace 120"/>
            <p:cNvSpPr/>
            <p:nvPr/>
          </p:nvSpPr>
          <p:spPr>
            <a:xfrm rot="16200000">
              <a:off x="2715236" y="2770636"/>
              <a:ext cx="230278" cy="93738"/>
            </a:xfrm>
            <a:prstGeom prst="rightBrace">
              <a:avLst>
                <a:gd name="adj1" fmla="val 34256"/>
                <a:gd name="adj2" fmla="val 50000"/>
              </a:avLst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50209" name="Group 85"/>
          <p:cNvGrpSpPr>
            <a:grpSpLocks/>
          </p:cNvGrpSpPr>
          <p:nvPr/>
        </p:nvGrpSpPr>
        <p:grpSpPr bwMode="auto">
          <a:xfrm>
            <a:off x="168275" y="3644900"/>
            <a:ext cx="352425" cy="2746375"/>
            <a:chOff x="97409" y="3644900"/>
            <a:chExt cx="352843" cy="2745745"/>
          </a:xfrm>
        </p:grpSpPr>
        <p:sp>
          <p:nvSpPr>
            <p:cNvPr id="50247" name="TextBox 73"/>
            <p:cNvSpPr txBox="1">
              <a:spLocks noChangeArrowheads="1"/>
            </p:cNvSpPr>
            <p:nvPr/>
          </p:nvSpPr>
          <p:spPr bwMode="auto">
            <a:xfrm>
              <a:off x="127306" y="6021388"/>
              <a:ext cx="310082" cy="369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tx1"/>
                  </a:solidFill>
                  <a:latin typeface="Arial" charset="0"/>
                  <a:cs typeface="Arial" charset="0"/>
                </a:rPr>
                <a:t>τ</a:t>
              </a:r>
              <a:r>
                <a:rPr lang="en-US" sz="1800" baseline="-25000">
                  <a:solidFill>
                    <a:schemeClr val="tx1"/>
                  </a:solidFill>
                  <a:latin typeface="Arial" charset="0"/>
                  <a:cs typeface="Arial" charset="0"/>
                </a:rPr>
                <a:t>i</a:t>
              </a:r>
            </a:p>
          </p:txBody>
        </p:sp>
        <p:sp>
          <p:nvSpPr>
            <p:cNvPr id="50248" name="TextBox 74"/>
            <p:cNvSpPr txBox="1">
              <a:spLocks noChangeArrowheads="1"/>
            </p:cNvSpPr>
            <p:nvPr/>
          </p:nvSpPr>
          <p:spPr bwMode="auto">
            <a:xfrm>
              <a:off x="127154" y="5229225"/>
              <a:ext cx="310082" cy="369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tx1"/>
                  </a:solidFill>
                  <a:latin typeface="Arial" charset="0"/>
                  <a:cs typeface="Arial" charset="0"/>
                </a:rPr>
                <a:t>τ</a:t>
              </a:r>
              <a:r>
                <a:rPr lang="en-US" sz="1800" baseline="-25000">
                  <a:solidFill>
                    <a:schemeClr val="tx1"/>
                  </a:solidFill>
                  <a:latin typeface="Arial" charset="0"/>
                  <a:cs typeface="Arial" charset="0"/>
                </a:rPr>
                <a:t>j</a:t>
              </a:r>
            </a:p>
          </p:txBody>
        </p:sp>
        <p:sp>
          <p:nvSpPr>
            <p:cNvPr id="50249" name="TextBox 75"/>
            <p:cNvSpPr txBox="1">
              <a:spLocks noChangeArrowheads="1"/>
            </p:cNvSpPr>
            <p:nvPr/>
          </p:nvSpPr>
          <p:spPr bwMode="auto">
            <a:xfrm>
              <a:off x="97409" y="4437063"/>
              <a:ext cx="352843" cy="369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tx1"/>
                  </a:solidFill>
                  <a:latin typeface="Arial" charset="0"/>
                  <a:cs typeface="Arial" charset="0"/>
                </a:rPr>
                <a:t>τ</a:t>
              </a:r>
              <a:r>
                <a:rPr lang="en-US" sz="1800" baseline="-25000">
                  <a:solidFill>
                    <a:schemeClr val="tx1"/>
                  </a:solidFill>
                  <a:latin typeface="Arial" charset="0"/>
                  <a:cs typeface="Arial" charset="0"/>
                </a:rPr>
                <a:t>k</a:t>
              </a:r>
            </a:p>
          </p:txBody>
        </p:sp>
        <p:sp>
          <p:nvSpPr>
            <p:cNvPr id="50250" name="TextBox 76"/>
            <p:cNvSpPr txBox="1">
              <a:spLocks noChangeArrowheads="1"/>
            </p:cNvSpPr>
            <p:nvPr/>
          </p:nvSpPr>
          <p:spPr bwMode="auto">
            <a:xfrm>
              <a:off x="97409" y="3644900"/>
              <a:ext cx="310082" cy="369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tx1"/>
                  </a:solidFill>
                  <a:latin typeface="Arial" charset="0"/>
                  <a:cs typeface="Arial" charset="0"/>
                </a:rPr>
                <a:t>τ</a:t>
              </a:r>
              <a:r>
                <a:rPr lang="en-US" sz="1800" baseline="-25000">
                  <a:solidFill>
                    <a:schemeClr val="tx1"/>
                  </a:solidFill>
                  <a:latin typeface="Arial" charset="0"/>
                  <a:cs typeface="Arial" charset="0"/>
                </a:rPr>
                <a:t>l</a:t>
              </a:r>
            </a:p>
          </p:txBody>
        </p:sp>
      </p:grpSp>
      <p:sp>
        <p:nvSpPr>
          <p:cNvPr id="50210" name="TextBox 15"/>
          <p:cNvSpPr txBox="1">
            <a:spLocks noChangeArrowheads="1"/>
          </p:cNvSpPr>
          <p:nvPr/>
        </p:nvSpPr>
        <p:spPr bwMode="auto">
          <a:xfrm>
            <a:off x="1255713" y="6381750"/>
            <a:ext cx="292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t’</a:t>
            </a:r>
          </a:p>
        </p:txBody>
      </p:sp>
      <p:sp>
        <p:nvSpPr>
          <p:cNvPr id="50211" name="TextBox 91"/>
          <p:cNvSpPr txBox="1">
            <a:spLocks noChangeArrowheads="1"/>
          </p:cNvSpPr>
          <p:nvPr/>
        </p:nvSpPr>
        <p:spPr bwMode="auto">
          <a:xfrm>
            <a:off x="8212138" y="6453188"/>
            <a:ext cx="2476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t</a:t>
            </a:r>
          </a:p>
        </p:txBody>
      </p:sp>
      <p:grpSp>
        <p:nvGrpSpPr>
          <p:cNvPr id="99" name="Group 117"/>
          <p:cNvGrpSpPr>
            <a:grpSpLocks/>
          </p:cNvGrpSpPr>
          <p:nvPr/>
        </p:nvGrpSpPr>
        <p:grpSpPr bwMode="auto">
          <a:xfrm>
            <a:off x="1619250" y="4005263"/>
            <a:ext cx="287338" cy="452437"/>
            <a:chOff x="2742111" y="2288401"/>
            <a:chExt cx="287571" cy="644243"/>
          </a:xfrm>
        </p:grpSpPr>
        <p:sp>
          <p:nvSpPr>
            <p:cNvPr id="50245" name="TextBox 121"/>
            <p:cNvSpPr txBox="1">
              <a:spLocks noChangeArrowheads="1"/>
            </p:cNvSpPr>
            <p:nvPr/>
          </p:nvSpPr>
          <p:spPr bwMode="auto">
            <a:xfrm>
              <a:off x="2742111" y="2288401"/>
              <a:ext cx="287571" cy="525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000000"/>
                  </a:solidFill>
                  <a:latin typeface="Arial" charset="0"/>
                  <a:cs typeface="Arial" charset="0"/>
                </a:rPr>
                <a:t>ε</a:t>
              </a:r>
            </a:p>
          </p:txBody>
        </p:sp>
        <p:sp>
          <p:nvSpPr>
            <p:cNvPr id="101" name="Right Brace 100"/>
            <p:cNvSpPr/>
            <p:nvPr/>
          </p:nvSpPr>
          <p:spPr>
            <a:xfrm rot="16200000">
              <a:off x="2695453" y="2742995"/>
              <a:ext cx="271261" cy="108038"/>
            </a:xfrm>
            <a:prstGeom prst="rightBrace">
              <a:avLst>
                <a:gd name="adj1" fmla="val 34256"/>
                <a:gd name="adj2" fmla="val 50000"/>
              </a:avLst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02" name="Rectangle 101"/>
          <p:cNvSpPr/>
          <p:nvPr/>
        </p:nvSpPr>
        <p:spPr bwMode="auto">
          <a:xfrm>
            <a:off x="1763713" y="3675063"/>
            <a:ext cx="641350" cy="428625"/>
          </a:xfrm>
          <a:prstGeom prst="rect">
            <a:avLst/>
          </a:prstGeom>
          <a:solidFill>
            <a:srgbClr val="FF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103" name="Group 102"/>
          <p:cNvGrpSpPr>
            <a:grpSpLocks/>
          </p:cNvGrpSpPr>
          <p:nvPr/>
        </p:nvGrpSpPr>
        <p:grpSpPr bwMode="auto">
          <a:xfrm>
            <a:off x="1763713" y="3687763"/>
            <a:ext cx="641350" cy="415925"/>
            <a:chOff x="3635896" y="4454623"/>
            <a:chExt cx="641718" cy="414537"/>
          </a:xfrm>
        </p:grpSpPr>
        <p:cxnSp>
          <p:nvCxnSpPr>
            <p:cNvPr id="104" name="Straight Connector 103"/>
            <p:cNvCxnSpPr/>
            <p:nvPr/>
          </p:nvCxnSpPr>
          <p:spPr bwMode="auto">
            <a:xfrm>
              <a:off x="3637484" y="4454623"/>
              <a:ext cx="640130" cy="41453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auto">
            <a:xfrm flipV="1">
              <a:off x="3635896" y="4454623"/>
              <a:ext cx="641718" cy="41453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Rectangle 110"/>
          <p:cNvSpPr/>
          <p:nvPr/>
        </p:nvSpPr>
        <p:spPr bwMode="auto">
          <a:xfrm>
            <a:off x="2405063" y="3675063"/>
            <a:ext cx="625475" cy="428625"/>
          </a:xfrm>
          <a:prstGeom prst="rect">
            <a:avLst/>
          </a:prstGeom>
          <a:solidFill>
            <a:srgbClr val="FF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112" name="Group 111"/>
          <p:cNvGrpSpPr>
            <a:grpSpLocks/>
          </p:cNvGrpSpPr>
          <p:nvPr/>
        </p:nvGrpSpPr>
        <p:grpSpPr bwMode="auto">
          <a:xfrm>
            <a:off x="2405063" y="3679825"/>
            <a:ext cx="625475" cy="425450"/>
            <a:chOff x="3643767" y="4445270"/>
            <a:chExt cx="625912" cy="425647"/>
          </a:xfrm>
        </p:grpSpPr>
        <p:cxnSp>
          <p:nvCxnSpPr>
            <p:cNvPr id="113" name="Straight Connector 112"/>
            <p:cNvCxnSpPr/>
            <p:nvPr/>
          </p:nvCxnSpPr>
          <p:spPr bwMode="auto">
            <a:xfrm>
              <a:off x="3646944" y="4453212"/>
              <a:ext cx="622735" cy="416118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 bwMode="auto">
            <a:xfrm flipV="1">
              <a:off x="3643767" y="4445270"/>
              <a:ext cx="625912" cy="42564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514" name="Group 21513"/>
          <p:cNvGrpSpPr>
            <a:grpSpLocks/>
          </p:cNvGrpSpPr>
          <p:nvPr/>
        </p:nvGrpSpPr>
        <p:grpSpPr bwMode="auto">
          <a:xfrm>
            <a:off x="1349375" y="2565400"/>
            <a:ext cx="1135063" cy="3887788"/>
            <a:chOff x="1349375" y="2565400"/>
            <a:chExt cx="1134393" cy="3887936"/>
          </a:xfrm>
        </p:grpSpPr>
        <p:cxnSp>
          <p:nvCxnSpPr>
            <p:cNvPr id="134" name="Straight Connector 133"/>
            <p:cNvCxnSpPr>
              <a:cxnSpLocks noChangeShapeType="1"/>
            </p:cNvCxnSpPr>
            <p:nvPr/>
          </p:nvCxnSpPr>
          <p:spPr bwMode="auto">
            <a:xfrm>
              <a:off x="1379520" y="3333779"/>
              <a:ext cx="0" cy="31195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ash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50236" name="Group 5"/>
            <p:cNvGrpSpPr>
              <a:grpSpLocks/>
            </p:cNvGrpSpPr>
            <p:nvPr/>
          </p:nvGrpSpPr>
          <p:grpSpPr bwMode="auto">
            <a:xfrm>
              <a:off x="1358901" y="2565400"/>
              <a:ext cx="1052860" cy="615949"/>
              <a:chOff x="1358901" y="2564904"/>
              <a:chExt cx="1052860" cy="616445"/>
            </a:xfrm>
          </p:grpSpPr>
          <p:sp>
            <p:nvSpPr>
              <p:cNvPr id="136" name="Right Brace 135"/>
              <p:cNvSpPr/>
              <p:nvPr/>
            </p:nvSpPr>
            <p:spPr>
              <a:xfrm rot="16200000">
                <a:off x="1782358" y="2551360"/>
                <a:ext cx="206549" cy="1053478"/>
              </a:xfrm>
              <a:prstGeom prst="rightBrace">
                <a:avLst>
                  <a:gd name="adj1" fmla="val 31233"/>
                  <a:gd name="adj2" fmla="val 50486"/>
                </a:avLst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80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0240" name="TextBox 136"/>
              <p:cNvSpPr txBox="1">
                <a:spLocks noChangeArrowheads="1"/>
              </p:cNvSpPr>
              <p:nvPr/>
            </p:nvSpPr>
            <p:spPr bwMode="auto">
              <a:xfrm>
                <a:off x="1521619" y="2564904"/>
                <a:ext cx="746125" cy="369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sz="180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T</a:t>
                </a:r>
                <a:r>
                  <a:rPr lang="en-US" sz="1800" baseline="-2500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length</a:t>
                </a:r>
              </a:p>
            </p:txBody>
          </p:sp>
        </p:grpSp>
        <p:sp>
          <p:nvSpPr>
            <p:cNvPr id="50237" name="Rectangle 183"/>
            <p:cNvSpPr>
              <a:spLocks noChangeArrowheads="1"/>
            </p:cNvSpPr>
            <p:nvPr/>
          </p:nvSpPr>
          <p:spPr bwMode="auto">
            <a:xfrm>
              <a:off x="1349375" y="3213100"/>
              <a:ext cx="1134393" cy="7188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  <p:cxnSp>
          <p:nvCxnSpPr>
            <p:cNvPr id="138" name="Straight Connector 137"/>
            <p:cNvCxnSpPr>
              <a:cxnSpLocks noChangeShapeType="1"/>
            </p:cNvCxnSpPr>
            <p:nvPr/>
          </p:nvCxnSpPr>
          <p:spPr bwMode="auto">
            <a:xfrm flipH="1">
              <a:off x="2472662" y="3338542"/>
              <a:ext cx="11106" cy="311479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ash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0218" name="TextBox 2"/>
          <p:cNvSpPr txBox="1">
            <a:spLocks noChangeArrowheads="1"/>
          </p:cNvSpPr>
          <p:nvPr/>
        </p:nvSpPr>
        <p:spPr bwMode="auto">
          <a:xfrm>
            <a:off x="2987675" y="763588"/>
            <a:ext cx="59197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sv-SE" sz="1800">
                <a:solidFill>
                  <a:schemeClr val="tx1"/>
                </a:solidFill>
                <a:latin typeface="Arial" charset="0"/>
                <a:cs typeface="Arial" charset="0"/>
              </a:rPr>
              <a:t>Worst Case Temporal Wastage at t when the error burst </a:t>
            </a:r>
          </a:p>
          <a:p>
            <a:pPr algn="ctr" eaLnBrk="1" hangingPunct="1"/>
            <a:r>
              <a:rPr lang="sv-SE" sz="1800">
                <a:solidFill>
                  <a:schemeClr val="tx1"/>
                </a:solidFill>
                <a:latin typeface="Arial" charset="0"/>
                <a:cs typeface="Arial" charset="0"/>
              </a:rPr>
              <a:t>hits  </a:t>
            </a:r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more than one </a:t>
            </a:r>
            <a:r>
              <a:rPr lang="sv-SE" sz="1800">
                <a:solidFill>
                  <a:schemeClr val="tx1"/>
                </a:solidFill>
                <a:latin typeface="Arial" charset="0"/>
                <a:cs typeface="Arial" charset="0"/>
              </a:rPr>
              <a:t>job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624138" y="3225800"/>
            <a:ext cx="9588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(C</a:t>
            </a:r>
            <a:r>
              <a:rPr lang="sv-SE" sz="1000">
                <a:solidFill>
                  <a:srgbClr val="0000FF"/>
                </a:solidFill>
                <a:latin typeface="Arial" charset="0"/>
                <a:cs typeface="Arial" charset="0"/>
              </a:rPr>
              <a:t>l</a:t>
            </a:r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 – 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ε) </a:t>
            </a:r>
            <a:endParaRPr lang="sv-SE" sz="1800">
              <a:solidFill>
                <a:srgbClr val="0000FF"/>
              </a:solidFill>
            </a:endParaRPr>
          </a:p>
        </p:txBody>
      </p:sp>
      <p:sp>
        <p:nvSpPr>
          <p:cNvPr id="87" name="Rectangle 86"/>
          <p:cNvSpPr>
            <a:spLocks noChangeArrowheads="1"/>
          </p:cNvSpPr>
          <p:nvPr/>
        </p:nvSpPr>
        <p:spPr bwMode="auto">
          <a:xfrm>
            <a:off x="3590925" y="4075113"/>
            <a:ext cx="998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(C</a:t>
            </a:r>
            <a:r>
              <a:rPr lang="sv-SE" sz="1000">
                <a:solidFill>
                  <a:srgbClr val="0000FF"/>
                </a:solidFill>
                <a:latin typeface="Arial" charset="0"/>
                <a:cs typeface="Arial" charset="0"/>
              </a:rPr>
              <a:t>k</a:t>
            </a:r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 – 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ε) </a:t>
            </a:r>
            <a:endParaRPr lang="sv-SE" sz="1800">
              <a:solidFill>
                <a:srgbClr val="0000FF"/>
              </a:solidFill>
            </a:endParaRPr>
          </a:p>
        </p:txBody>
      </p:sp>
      <p:sp>
        <p:nvSpPr>
          <p:cNvPr id="88" name="Rectangle 87"/>
          <p:cNvSpPr>
            <a:spLocks noChangeArrowheads="1"/>
          </p:cNvSpPr>
          <p:nvPr/>
        </p:nvSpPr>
        <p:spPr bwMode="auto">
          <a:xfrm>
            <a:off x="5126038" y="4886325"/>
            <a:ext cx="958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(C</a:t>
            </a:r>
            <a:r>
              <a:rPr lang="sv-SE" sz="1000">
                <a:solidFill>
                  <a:srgbClr val="0000FF"/>
                </a:solidFill>
                <a:latin typeface="Arial" charset="0"/>
                <a:cs typeface="Arial" charset="0"/>
              </a:rPr>
              <a:t>j</a:t>
            </a:r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 – 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ε) </a:t>
            </a:r>
            <a:endParaRPr lang="sv-SE" sz="1800">
              <a:solidFill>
                <a:srgbClr val="0000FF"/>
              </a:solidFill>
            </a:endParaRPr>
          </a:p>
        </p:txBody>
      </p:sp>
      <p:sp>
        <p:nvSpPr>
          <p:cNvPr id="89" name="Rectangle 88"/>
          <p:cNvSpPr>
            <a:spLocks noChangeArrowheads="1"/>
          </p:cNvSpPr>
          <p:nvPr/>
        </p:nvSpPr>
        <p:spPr bwMode="auto">
          <a:xfrm>
            <a:off x="6372225" y="5645150"/>
            <a:ext cx="958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v-SE" sz="1800">
                <a:solidFill>
                  <a:srgbClr val="159B25"/>
                </a:solidFill>
                <a:latin typeface="Arial" charset="0"/>
                <a:cs typeface="Arial" charset="0"/>
              </a:rPr>
              <a:t>(C</a:t>
            </a:r>
            <a:r>
              <a:rPr lang="sv-SE" sz="1000">
                <a:solidFill>
                  <a:srgbClr val="159B25"/>
                </a:solidFill>
                <a:latin typeface="Arial" charset="0"/>
                <a:cs typeface="Arial" charset="0"/>
              </a:rPr>
              <a:t>i</a:t>
            </a:r>
            <a:r>
              <a:rPr lang="sv-SE" sz="1800">
                <a:solidFill>
                  <a:srgbClr val="159B25"/>
                </a:solidFill>
                <a:latin typeface="Arial" charset="0"/>
                <a:cs typeface="Arial" charset="0"/>
              </a:rPr>
              <a:t> – </a:t>
            </a:r>
            <a:r>
              <a:rPr lang="en-US" sz="1800">
                <a:solidFill>
                  <a:srgbClr val="159B25"/>
                </a:solidFill>
                <a:latin typeface="Arial" charset="0"/>
                <a:cs typeface="Arial" charset="0"/>
              </a:rPr>
              <a:t>ε) </a:t>
            </a:r>
            <a:endParaRPr lang="sv-SE" sz="1800">
              <a:solidFill>
                <a:srgbClr val="159B25"/>
              </a:solidFill>
            </a:endParaRPr>
          </a:p>
        </p:txBody>
      </p:sp>
      <p:sp>
        <p:nvSpPr>
          <p:cNvPr id="90" name="Rectangle 89"/>
          <p:cNvSpPr>
            <a:spLocks noChangeArrowheads="1"/>
          </p:cNvSpPr>
          <p:nvPr/>
        </p:nvSpPr>
        <p:spPr bwMode="auto">
          <a:xfrm>
            <a:off x="539750" y="5653088"/>
            <a:ext cx="9588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v-SE" sz="1800">
                <a:solidFill>
                  <a:srgbClr val="159B25"/>
                </a:solidFill>
                <a:latin typeface="Arial" charset="0"/>
                <a:cs typeface="Arial" charset="0"/>
              </a:rPr>
              <a:t>(C</a:t>
            </a:r>
            <a:r>
              <a:rPr lang="sv-SE" sz="1000">
                <a:solidFill>
                  <a:srgbClr val="159B25"/>
                </a:solidFill>
                <a:latin typeface="Arial" charset="0"/>
                <a:cs typeface="Arial" charset="0"/>
              </a:rPr>
              <a:t>i</a:t>
            </a:r>
            <a:r>
              <a:rPr lang="sv-SE" sz="1800">
                <a:solidFill>
                  <a:srgbClr val="159B25"/>
                </a:solidFill>
                <a:latin typeface="Arial" charset="0"/>
                <a:cs typeface="Arial" charset="0"/>
              </a:rPr>
              <a:t> – </a:t>
            </a:r>
            <a:r>
              <a:rPr lang="en-US" sz="1800">
                <a:solidFill>
                  <a:srgbClr val="159B25"/>
                </a:solidFill>
                <a:latin typeface="Arial" charset="0"/>
                <a:cs typeface="Arial" charset="0"/>
              </a:rPr>
              <a:t>ε) </a:t>
            </a:r>
            <a:endParaRPr lang="sv-SE" sz="1800">
              <a:solidFill>
                <a:srgbClr val="159B25"/>
              </a:solidFill>
            </a:endParaRPr>
          </a:p>
        </p:txBody>
      </p:sp>
      <p:sp>
        <p:nvSpPr>
          <p:cNvPr id="50224" name="Rectangle 90"/>
          <p:cNvSpPr>
            <a:spLocks noChangeArrowheads="1"/>
          </p:cNvSpPr>
          <p:nvPr/>
        </p:nvSpPr>
        <p:spPr bwMode="auto">
          <a:xfrm>
            <a:off x="1762125" y="4449763"/>
            <a:ext cx="234950" cy="425450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50225" name="Rectangle 91"/>
          <p:cNvSpPr>
            <a:spLocks noChangeArrowheads="1"/>
          </p:cNvSpPr>
          <p:nvPr/>
        </p:nvSpPr>
        <p:spPr bwMode="auto">
          <a:xfrm>
            <a:off x="3406775" y="4456113"/>
            <a:ext cx="228600" cy="425450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50226" name="Rectangle 92"/>
          <p:cNvSpPr>
            <a:spLocks noChangeArrowheads="1"/>
          </p:cNvSpPr>
          <p:nvPr/>
        </p:nvSpPr>
        <p:spPr bwMode="auto">
          <a:xfrm>
            <a:off x="1662113" y="5219700"/>
            <a:ext cx="244475" cy="425450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50227" name="Rectangle 93"/>
          <p:cNvSpPr>
            <a:spLocks noChangeArrowheads="1"/>
          </p:cNvSpPr>
          <p:nvPr/>
        </p:nvSpPr>
        <p:spPr bwMode="auto">
          <a:xfrm>
            <a:off x="5264150" y="5219700"/>
            <a:ext cx="228600" cy="425450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50228" name="Rectangle 94"/>
          <p:cNvSpPr>
            <a:spLocks noChangeArrowheads="1"/>
          </p:cNvSpPr>
          <p:nvPr/>
        </p:nvSpPr>
        <p:spPr bwMode="auto">
          <a:xfrm>
            <a:off x="1519238" y="6015038"/>
            <a:ext cx="244475" cy="411162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50229" name="Rectangle 95"/>
          <p:cNvSpPr>
            <a:spLocks noChangeArrowheads="1"/>
          </p:cNvSpPr>
          <p:nvPr/>
        </p:nvSpPr>
        <p:spPr bwMode="auto">
          <a:xfrm>
            <a:off x="5867400" y="6015038"/>
            <a:ext cx="244475" cy="411162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19510" name="Rectangle 2"/>
          <p:cNvSpPr>
            <a:spLocks noChangeArrowheads="1"/>
          </p:cNvSpPr>
          <p:nvPr/>
        </p:nvSpPr>
        <p:spPr bwMode="auto">
          <a:xfrm>
            <a:off x="2484438" y="1773238"/>
            <a:ext cx="1185862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200">
                <a:solidFill>
                  <a:srgbClr val="000000"/>
                </a:solidFill>
                <a:latin typeface="Arial" charset="0"/>
                <a:cs typeface="Arial" charset="0"/>
              </a:rPr>
              <a:t>W</a:t>
            </a:r>
            <a:r>
              <a:rPr lang="en-US" sz="2200" baseline="-25000">
                <a:solidFill>
                  <a:srgbClr val="000000"/>
                </a:solidFill>
                <a:latin typeface="Arial" charset="0"/>
                <a:cs typeface="Arial" charset="0"/>
              </a:rPr>
              <a:t>err</a:t>
            </a:r>
            <a:r>
              <a:rPr lang="en-US" sz="2200">
                <a:solidFill>
                  <a:srgbClr val="000000"/>
                </a:solidFill>
                <a:latin typeface="Arial" charset="0"/>
                <a:cs typeface="Arial" charset="0"/>
              </a:rPr>
              <a:t>(t) =</a:t>
            </a:r>
            <a:endParaRPr lang="en-US" sz="220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779838" y="1773238"/>
            <a:ext cx="13731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200">
                <a:solidFill>
                  <a:schemeClr val="tx1"/>
                </a:solidFill>
                <a:latin typeface="Arial" charset="0"/>
                <a:cs typeface="Arial" charset="0"/>
              </a:rPr>
              <a:t>2</a:t>
            </a:r>
            <a:r>
              <a:rPr lang="sv-SE" sz="2200">
                <a:solidFill>
                  <a:schemeClr val="tx1"/>
                </a:solidFill>
                <a:latin typeface="Arial" charset="0"/>
                <a:cs typeface="Arial" charset="0"/>
              </a:rPr>
              <a:t>(C</a:t>
            </a:r>
            <a:r>
              <a:rPr lang="sv-SE" sz="2200" baseline="-25000">
                <a:solidFill>
                  <a:schemeClr val="tx1"/>
                </a:solidFill>
                <a:latin typeface="Arial" charset="0"/>
                <a:cs typeface="Arial" charset="0"/>
              </a:rPr>
              <a:t>i</a:t>
            </a:r>
            <a:r>
              <a:rPr lang="sv-SE" sz="2200">
                <a:solidFill>
                  <a:schemeClr val="tx1"/>
                </a:solidFill>
                <a:latin typeface="Arial" charset="0"/>
                <a:cs typeface="Arial" charset="0"/>
              </a:rPr>
              <a:t> – </a:t>
            </a:r>
            <a:r>
              <a:rPr lang="en-US" sz="2200">
                <a:solidFill>
                  <a:srgbClr val="000000"/>
                </a:solidFill>
                <a:latin typeface="Arial" charset="0"/>
                <a:cs typeface="Arial" charset="0"/>
              </a:rPr>
              <a:t>ε)</a:t>
            </a:r>
            <a:endParaRPr lang="sv-SE" sz="220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153025" y="1773238"/>
            <a:ext cx="3492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200">
                <a:solidFill>
                  <a:srgbClr val="000000"/>
                </a:solidFill>
                <a:latin typeface="Arial" charset="0"/>
                <a:cs typeface="Arial" charset="0"/>
              </a:rPr>
              <a:t>+</a:t>
            </a:r>
            <a:endParaRPr lang="sv-SE" sz="220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626100" y="1700213"/>
            <a:ext cx="1506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000000"/>
                </a:solidFill>
                <a:latin typeface="Arial" charset="0"/>
                <a:cs typeface="Arial" charset="0"/>
              </a:rPr>
              <a:t>∑</a:t>
            </a:r>
            <a:r>
              <a:rPr lang="en-US" sz="220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sv-SE" sz="2200">
                <a:solidFill>
                  <a:schemeClr val="tx1"/>
                </a:solidFill>
                <a:latin typeface="Arial" charset="0"/>
                <a:cs typeface="Arial" charset="0"/>
              </a:rPr>
              <a:t>(C</a:t>
            </a:r>
            <a:r>
              <a:rPr lang="sv-SE" sz="2200" baseline="-25000">
                <a:solidFill>
                  <a:schemeClr val="tx1"/>
                </a:solidFill>
                <a:latin typeface="Arial" charset="0"/>
                <a:cs typeface="Arial" charset="0"/>
              </a:rPr>
              <a:t>m</a:t>
            </a:r>
            <a:r>
              <a:rPr lang="sv-SE" sz="2200">
                <a:solidFill>
                  <a:schemeClr val="tx1"/>
                </a:solidFill>
                <a:latin typeface="Arial" charset="0"/>
                <a:cs typeface="Arial" charset="0"/>
              </a:rPr>
              <a:t> – </a:t>
            </a:r>
            <a:r>
              <a:rPr lang="en-US" sz="2200">
                <a:solidFill>
                  <a:srgbClr val="000000"/>
                </a:solidFill>
                <a:latin typeface="Arial" charset="0"/>
                <a:cs typeface="Arial" charset="0"/>
              </a:rPr>
              <a:t>ε) </a:t>
            </a:r>
            <a:endParaRPr lang="sv-SE" sz="22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308850" y="1773238"/>
            <a:ext cx="13366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200">
                <a:solidFill>
                  <a:srgbClr val="000000"/>
                </a:solidFill>
                <a:latin typeface="Arial" charset="0"/>
                <a:cs typeface="Arial" charset="0"/>
              </a:rPr>
              <a:t>,  D</a:t>
            </a:r>
            <a:r>
              <a:rPr lang="en-US" sz="2200" baseline="-25000">
                <a:solidFill>
                  <a:srgbClr val="000000"/>
                </a:solidFill>
                <a:latin typeface="Arial" charset="0"/>
                <a:cs typeface="Arial" charset="0"/>
              </a:rPr>
              <a:t>m</a:t>
            </a:r>
            <a:r>
              <a:rPr lang="en-US" sz="2200">
                <a:solidFill>
                  <a:srgbClr val="000000"/>
                </a:solidFill>
                <a:latin typeface="Arial" charset="0"/>
                <a:cs typeface="Arial" charset="0"/>
              </a:rPr>
              <a:t> ≤ D</a:t>
            </a:r>
            <a:r>
              <a:rPr lang="en-US" sz="2200" baseline="-25000">
                <a:solidFill>
                  <a:srgbClr val="000000"/>
                </a:solidFill>
                <a:latin typeface="Arial" charset="0"/>
                <a:cs typeface="Arial" charset="0"/>
              </a:rPr>
              <a:t>i</a:t>
            </a:r>
            <a:endParaRPr lang="sv-SE" sz="22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 nodeType="clickPar">
                      <p:stCondLst>
                        <p:cond delay="indefinite"/>
                      </p:stCondLst>
                      <p:childTnLst>
                        <p:par>
                          <p:cTn id="1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6A61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 animBg="1"/>
      <p:bldP spid="182" grpId="1" animBg="1"/>
      <p:bldP spid="106" grpId="0" animBg="1"/>
      <p:bldP spid="106" grpId="1" animBg="1"/>
      <p:bldP spid="177" grpId="0" animBg="1"/>
      <p:bldP spid="164" grpId="0" animBg="1"/>
      <p:bldP spid="164" grpId="1" animBg="1"/>
      <p:bldP spid="174" grpId="0" animBg="1"/>
      <p:bldP spid="174" grpId="1" animBg="1"/>
      <p:bldP spid="168" grpId="0" animBg="1"/>
      <p:bldP spid="151" grpId="0" animBg="1"/>
      <p:bldP spid="151" grpId="1" animBg="1"/>
      <p:bldP spid="158" grpId="0" animBg="1"/>
      <p:bldP spid="131" grpId="0" animBg="1"/>
      <p:bldP spid="131" grpId="1" animBg="1"/>
      <p:bldP spid="128" grpId="0" animBg="1"/>
      <p:bldP spid="102" grpId="0" animBg="1"/>
      <p:bldP spid="102" grpId="1" animBg="1"/>
      <p:bldP spid="111" grpId="0" animBg="1"/>
      <p:bldP spid="2" grpId="0"/>
      <p:bldP spid="87" grpId="0"/>
      <p:bldP spid="88" grpId="0"/>
      <p:bldP spid="89" grpId="0"/>
      <p:bldP spid="90" grpId="0"/>
      <p:bldP spid="19510" grpId="0"/>
      <p:bldP spid="3" grpId="0"/>
      <p:bldP spid="3" grpId="1"/>
      <p:bldP spid="4" grpId="0"/>
      <p:bldP spid="5" grpId="0"/>
      <p:bldP spid="5" grpId="1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3"/>
          <p:cNvSpPr>
            <a:spLocks noGrp="1"/>
          </p:cNvSpPr>
          <p:nvPr>
            <p:ph type="title"/>
          </p:nvPr>
        </p:nvSpPr>
        <p:spPr bwMode="auto">
          <a:xfrm>
            <a:off x="1343025" y="655638"/>
            <a:ext cx="5894388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sv-SE" sz="2800">
                <a:latin typeface="Arial" charset="0"/>
                <a:ea typeface="ヒラギノ角ゴ ProN W3" charset="0"/>
              </a:rPr>
              <a:t>Case 3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46075" y="4699000"/>
            <a:ext cx="8639175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346075" y="4089400"/>
            <a:ext cx="1676400" cy="609600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rot="5400000">
            <a:off x="6950869" y="4204494"/>
            <a:ext cx="9906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29" name="Rectangle 42"/>
          <p:cNvSpPr>
            <a:spLocks noChangeArrowheads="1"/>
          </p:cNvSpPr>
          <p:nvPr/>
        </p:nvSpPr>
        <p:spPr bwMode="auto">
          <a:xfrm>
            <a:off x="1930400" y="3862388"/>
            <a:ext cx="3240088" cy="14446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52230" name="TextBox 43"/>
          <p:cNvSpPr txBox="1">
            <a:spLocks noChangeArrowheads="1"/>
          </p:cNvSpPr>
          <p:nvPr/>
        </p:nvSpPr>
        <p:spPr bwMode="auto">
          <a:xfrm>
            <a:off x="1785938" y="4933950"/>
            <a:ext cx="292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t’</a:t>
            </a:r>
          </a:p>
        </p:txBody>
      </p:sp>
      <p:sp>
        <p:nvSpPr>
          <p:cNvPr id="52231" name="TextBox 44"/>
          <p:cNvSpPr txBox="1">
            <a:spLocks noChangeArrowheads="1"/>
          </p:cNvSpPr>
          <p:nvPr/>
        </p:nvSpPr>
        <p:spPr bwMode="auto">
          <a:xfrm>
            <a:off x="7329488" y="4708525"/>
            <a:ext cx="2492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t</a:t>
            </a:r>
          </a:p>
        </p:txBody>
      </p:sp>
      <p:cxnSp>
        <p:nvCxnSpPr>
          <p:cNvPr id="52232" name="Straight Connector 47"/>
          <p:cNvCxnSpPr>
            <a:cxnSpLocks noChangeShapeType="1"/>
            <a:stCxn id="52229" idx="1"/>
          </p:cNvCxnSpPr>
          <p:nvPr/>
        </p:nvCxnSpPr>
        <p:spPr bwMode="auto">
          <a:xfrm>
            <a:off x="1930400" y="3935413"/>
            <a:ext cx="1588" cy="998537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Straight Arrow Connector 9"/>
          <p:cNvCxnSpPr>
            <a:cxnSpLocks noChangeShapeType="1"/>
          </p:cNvCxnSpPr>
          <p:nvPr/>
        </p:nvCxnSpPr>
        <p:spPr bwMode="auto">
          <a:xfrm>
            <a:off x="8734425" y="3538538"/>
            <a:ext cx="0" cy="1152525"/>
          </a:xfrm>
          <a:prstGeom prst="straightConnector1">
            <a:avLst/>
          </a:prstGeom>
          <a:noFill/>
          <a:ln w="31750">
            <a:solidFill>
              <a:srgbClr val="0000FF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8604250" y="4708525"/>
            <a:ext cx="376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d</a:t>
            </a:r>
            <a:r>
              <a:rPr lang="en-US" sz="1000">
                <a:solidFill>
                  <a:schemeClr val="tx1"/>
                </a:solidFill>
                <a:latin typeface="Arial" charset="0"/>
                <a:cs typeface="Arial" charset="0"/>
              </a:rPr>
              <a:t>k</a:t>
            </a:r>
            <a:endParaRPr lang="en-US" sz="1800" baseline="-2500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21518" name="Rectangle 12"/>
          <p:cNvSpPr>
            <a:spLocks noChangeArrowheads="1"/>
          </p:cNvSpPr>
          <p:nvPr/>
        </p:nvSpPr>
        <p:spPr bwMode="auto">
          <a:xfrm>
            <a:off x="3846513" y="2060575"/>
            <a:ext cx="47307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Clr>
                <a:schemeClr val="tx1"/>
              </a:buClr>
            </a:pPr>
            <a:r>
              <a:rPr lang="en-US" sz="1800">
                <a:solidFill>
                  <a:srgbClr val="000000"/>
                </a:solidFill>
                <a:latin typeface="Arial" charset="0"/>
                <a:cs typeface="Arial" charset="0"/>
              </a:rPr>
              <a:t>overhead at 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d</a:t>
            </a:r>
            <a:r>
              <a:rPr lang="en-US" sz="1800" baseline="-25000">
                <a:solidFill>
                  <a:srgbClr val="0000FF"/>
                </a:solidFill>
                <a:latin typeface="Arial" charset="0"/>
                <a:cs typeface="Arial" charset="0"/>
              </a:rPr>
              <a:t>k</a:t>
            </a:r>
            <a:r>
              <a:rPr lang="en-US" sz="1800">
                <a:solidFill>
                  <a:srgbClr val="000000"/>
                </a:solidFill>
                <a:latin typeface="Arial" charset="0"/>
                <a:cs typeface="Arial" charset="0"/>
              </a:rPr>
              <a:t> = overhead at 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t</a:t>
            </a:r>
          </a:p>
          <a:p>
            <a:pPr algn="ctr">
              <a:buClr>
                <a:schemeClr val="tx1"/>
              </a:buClr>
            </a:pPr>
            <a:r>
              <a:rPr lang="en-US" sz="1800">
                <a:solidFill>
                  <a:srgbClr val="000000"/>
                </a:solidFill>
                <a:latin typeface="Arial" charset="0"/>
                <a:cs typeface="Arial" charset="0"/>
              </a:rPr>
              <a:t>overhead at 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d</a:t>
            </a:r>
            <a:r>
              <a:rPr lang="en-US" sz="1800" baseline="-25000">
                <a:solidFill>
                  <a:srgbClr val="0000FF"/>
                </a:solidFill>
                <a:latin typeface="Arial" charset="0"/>
                <a:cs typeface="Arial" charset="0"/>
              </a:rPr>
              <a:t>k</a:t>
            </a:r>
            <a:r>
              <a:rPr lang="en-US" sz="1800">
                <a:solidFill>
                  <a:srgbClr val="000000"/>
                </a:solidFill>
                <a:latin typeface="Arial" charset="0"/>
                <a:cs typeface="Arial" charset="0"/>
              </a:rPr>
              <a:t> = overhead at 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d</a:t>
            </a:r>
            <a:r>
              <a:rPr lang="en-US" sz="1800" baseline="-25000">
                <a:solidFill>
                  <a:srgbClr val="0000FF"/>
                </a:solidFill>
                <a:latin typeface="Arial" charset="0"/>
                <a:cs typeface="Arial" charset="0"/>
              </a:rPr>
              <a:t>(k-1)</a:t>
            </a:r>
          </a:p>
        </p:txBody>
      </p:sp>
      <p:grpSp>
        <p:nvGrpSpPr>
          <p:cNvPr id="52236" name="Group 16"/>
          <p:cNvGrpSpPr>
            <a:grpSpLocks/>
          </p:cNvGrpSpPr>
          <p:nvPr/>
        </p:nvGrpSpPr>
        <p:grpSpPr bwMode="auto">
          <a:xfrm>
            <a:off x="338138" y="4081463"/>
            <a:ext cx="1692275" cy="609600"/>
            <a:chOff x="1115616" y="3798000"/>
            <a:chExt cx="1692000" cy="610400"/>
          </a:xfrm>
        </p:grpSpPr>
        <p:cxnSp>
          <p:nvCxnSpPr>
            <p:cNvPr id="52254" name="Straight Connector 17"/>
            <p:cNvCxnSpPr>
              <a:cxnSpLocks noChangeShapeType="1"/>
            </p:cNvCxnSpPr>
            <p:nvPr/>
          </p:nvCxnSpPr>
          <p:spPr bwMode="auto">
            <a:xfrm>
              <a:off x="1115616" y="3808800"/>
              <a:ext cx="1692000" cy="5760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55" name="Straight Connector 18"/>
            <p:cNvCxnSpPr>
              <a:cxnSpLocks noChangeShapeType="1"/>
            </p:cNvCxnSpPr>
            <p:nvPr/>
          </p:nvCxnSpPr>
          <p:spPr bwMode="auto">
            <a:xfrm flipV="1">
              <a:off x="1144800" y="3798000"/>
              <a:ext cx="1643088" cy="610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111125" y="5529263"/>
            <a:ext cx="89281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Clr>
                <a:schemeClr val="tx1"/>
              </a:buClr>
            </a:pPr>
            <a:r>
              <a:rPr lang="en-US" sz="1800">
                <a:solidFill>
                  <a:srgbClr val="000000"/>
                </a:solidFill>
                <a:latin typeface="Arial" charset="0"/>
                <a:cs typeface="Arial" charset="0"/>
              </a:rPr>
              <a:t>Under EDF, the tasks released in the interval [t’,t] having a deadline greater than t are not hit by the error burst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384800" y="4087813"/>
            <a:ext cx="1676400" cy="609600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289175" y="2997200"/>
            <a:ext cx="3095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τ</a:t>
            </a:r>
            <a:r>
              <a:rPr lang="en-US" sz="1800" baseline="-25000">
                <a:solidFill>
                  <a:schemeClr val="tx1"/>
                </a:solidFill>
                <a:latin typeface="Arial" charset="0"/>
                <a:cs typeface="Arial" charset="0"/>
              </a:rPr>
              <a:t>j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22475" y="4087813"/>
            <a:ext cx="1676400" cy="609600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52241" name="Group 16"/>
          <p:cNvGrpSpPr>
            <a:grpSpLocks/>
          </p:cNvGrpSpPr>
          <p:nvPr/>
        </p:nvGrpSpPr>
        <p:grpSpPr bwMode="auto">
          <a:xfrm>
            <a:off x="2011363" y="4079875"/>
            <a:ext cx="1692275" cy="609600"/>
            <a:chOff x="1115616" y="3798000"/>
            <a:chExt cx="1692000" cy="610400"/>
          </a:xfrm>
        </p:grpSpPr>
        <p:cxnSp>
          <p:nvCxnSpPr>
            <p:cNvPr id="52252" name="Straight Connector 17"/>
            <p:cNvCxnSpPr>
              <a:cxnSpLocks noChangeShapeType="1"/>
            </p:cNvCxnSpPr>
            <p:nvPr/>
          </p:nvCxnSpPr>
          <p:spPr bwMode="auto">
            <a:xfrm>
              <a:off x="1115616" y="3808800"/>
              <a:ext cx="1692000" cy="5760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53" name="Straight Connector 18"/>
            <p:cNvCxnSpPr>
              <a:cxnSpLocks noChangeShapeType="1"/>
            </p:cNvCxnSpPr>
            <p:nvPr/>
          </p:nvCxnSpPr>
          <p:spPr bwMode="auto">
            <a:xfrm flipV="1">
              <a:off x="1144800" y="3798000"/>
              <a:ext cx="1643088" cy="610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6" name="Rectangle 25"/>
          <p:cNvSpPr/>
          <p:nvPr/>
        </p:nvSpPr>
        <p:spPr>
          <a:xfrm>
            <a:off x="3700463" y="4090988"/>
            <a:ext cx="1676400" cy="609600"/>
          </a:xfrm>
          <a:prstGeom prst="rect">
            <a:avLst/>
          </a:prstGeom>
          <a:solidFill>
            <a:srgbClr val="B4B8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52243" name="Group 16"/>
          <p:cNvGrpSpPr>
            <a:grpSpLocks/>
          </p:cNvGrpSpPr>
          <p:nvPr/>
        </p:nvGrpSpPr>
        <p:grpSpPr bwMode="auto">
          <a:xfrm>
            <a:off x="3695700" y="4083050"/>
            <a:ext cx="1692275" cy="609600"/>
            <a:chOff x="1115616" y="3798000"/>
            <a:chExt cx="1692000" cy="610400"/>
          </a:xfrm>
        </p:grpSpPr>
        <p:cxnSp>
          <p:nvCxnSpPr>
            <p:cNvPr id="52250" name="Straight Connector 17"/>
            <p:cNvCxnSpPr>
              <a:cxnSpLocks noChangeShapeType="1"/>
            </p:cNvCxnSpPr>
            <p:nvPr/>
          </p:nvCxnSpPr>
          <p:spPr bwMode="auto">
            <a:xfrm>
              <a:off x="1115616" y="3808800"/>
              <a:ext cx="1692000" cy="5760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51" name="Straight Connector 18"/>
            <p:cNvCxnSpPr>
              <a:cxnSpLocks noChangeShapeType="1"/>
            </p:cNvCxnSpPr>
            <p:nvPr/>
          </p:nvCxnSpPr>
          <p:spPr bwMode="auto">
            <a:xfrm flipV="1">
              <a:off x="1144800" y="3798000"/>
              <a:ext cx="1643088" cy="610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6" name="Straight Arrow Connector 5"/>
          <p:cNvCxnSpPr>
            <a:cxnSpLocks noChangeShapeType="1"/>
          </p:cNvCxnSpPr>
          <p:nvPr/>
        </p:nvCxnSpPr>
        <p:spPr bwMode="auto">
          <a:xfrm flipV="1">
            <a:off x="2435225" y="3403600"/>
            <a:ext cx="0" cy="1295400"/>
          </a:xfrm>
          <a:prstGeom prst="straightConnector1">
            <a:avLst/>
          </a:prstGeom>
          <a:noFill/>
          <a:ln w="31750">
            <a:solidFill>
              <a:srgbClr val="0000FF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245" name="TextBox 1"/>
          <p:cNvSpPr txBox="1">
            <a:spLocks noChangeArrowheads="1"/>
          </p:cNvSpPr>
          <p:nvPr/>
        </p:nvSpPr>
        <p:spPr bwMode="auto">
          <a:xfrm>
            <a:off x="34925" y="4294188"/>
            <a:ext cx="3095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sv-SE" sz="1800">
                <a:solidFill>
                  <a:schemeClr val="tx1"/>
                </a:solidFill>
                <a:latin typeface="Arial" charset="0"/>
                <a:cs typeface="Arial" charset="0"/>
              </a:rPr>
              <a:t>τ</a:t>
            </a:r>
            <a:r>
              <a:rPr lang="sv-SE" sz="1800" baseline="-25000">
                <a:solidFill>
                  <a:schemeClr val="tx1"/>
                </a:solidFill>
                <a:latin typeface="Arial" charset="0"/>
                <a:cs typeface="Arial" charset="0"/>
              </a:rPr>
              <a:t>i</a:t>
            </a:r>
          </a:p>
        </p:txBody>
      </p:sp>
      <p:sp>
        <p:nvSpPr>
          <p:cNvPr id="52246" name="TextBox 7"/>
          <p:cNvSpPr txBox="1">
            <a:spLocks noChangeArrowheads="1"/>
          </p:cNvSpPr>
          <p:nvPr/>
        </p:nvSpPr>
        <p:spPr bwMode="auto">
          <a:xfrm>
            <a:off x="2987675" y="763588"/>
            <a:ext cx="59832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sv-SE" sz="1800">
                <a:solidFill>
                  <a:schemeClr val="tx1"/>
                </a:solidFill>
                <a:latin typeface="Arial" charset="0"/>
                <a:cs typeface="Arial" charset="0"/>
              </a:rPr>
              <a:t>Worst Case Temporal Wastage at the absolute deadline of a job that is </a:t>
            </a:r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not hit </a:t>
            </a:r>
            <a:r>
              <a:rPr lang="sv-SE" sz="1800">
                <a:solidFill>
                  <a:schemeClr val="tx1"/>
                </a:solidFill>
                <a:latin typeface="Arial" charset="0"/>
                <a:cs typeface="Arial" charset="0"/>
              </a:rPr>
              <a:t>by the error burst</a:t>
            </a:r>
          </a:p>
        </p:txBody>
      </p:sp>
      <p:sp>
        <p:nvSpPr>
          <p:cNvPr id="52247" name="TextBox 29"/>
          <p:cNvSpPr txBox="1">
            <a:spLocks noChangeArrowheads="1"/>
          </p:cNvSpPr>
          <p:nvPr/>
        </p:nvSpPr>
        <p:spPr bwMode="auto">
          <a:xfrm>
            <a:off x="6516688" y="3440113"/>
            <a:ext cx="1533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(abs. deadline of </a:t>
            </a:r>
            <a:r>
              <a:rPr lang="sv-SE" sz="1200">
                <a:solidFill>
                  <a:schemeClr val="tx1"/>
                </a:solidFill>
                <a:latin typeface="Arial" charset="0"/>
                <a:cs typeface="Arial" charset="0"/>
              </a:rPr>
              <a:t>τ</a:t>
            </a:r>
            <a:r>
              <a:rPr lang="sv-SE" sz="1200" baseline="-25000">
                <a:solidFill>
                  <a:schemeClr val="tx1"/>
                </a:solidFill>
                <a:latin typeface="Arial" charset="0"/>
                <a:cs typeface="Arial" charset="0"/>
              </a:rPr>
              <a:t>i</a:t>
            </a:r>
            <a:r>
              <a:rPr lang="sv-SE" sz="1200">
                <a:solidFill>
                  <a:schemeClr val="tx1"/>
                </a:solidFill>
                <a:latin typeface="Arial" charset="0"/>
                <a:cs typeface="Arial" charset="0"/>
              </a:rPr>
              <a:t>)</a:t>
            </a:r>
            <a:endParaRPr lang="sv-SE" sz="1200" baseline="-2500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cxnSp>
        <p:nvCxnSpPr>
          <p:cNvPr id="31" name="Straight Arrow Connector 30"/>
          <p:cNvCxnSpPr>
            <a:cxnSpLocks noChangeShapeType="1"/>
          </p:cNvCxnSpPr>
          <p:nvPr/>
        </p:nvCxnSpPr>
        <p:spPr bwMode="auto">
          <a:xfrm>
            <a:off x="8172450" y="3538538"/>
            <a:ext cx="0" cy="1152525"/>
          </a:xfrm>
          <a:prstGeom prst="straightConnector1">
            <a:avLst/>
          </a:prstGeom>
          <a:noFill/>
          <a:ln w="31750">
            <a:solidFill>
              <a:srgbClr val="FF0000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7883525" y="4716463"/>
            <a:ext cx="5762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d</a:t>
            </a:r>
            <a:r>
              <a:rPr lang="en-US" sz="1000">
                <a:solidFill>
                  <a:schemeClr val="tx1"/>
                </a:solidFill>
                <a:latin typeface="Arial" charset="0"/>
                <a:cs typeface="Arial" charset="0"/>
              </a:rPr>
              <a:t>(k-1)</a:t>
            </a:r>
            <a:endParaRPr lang="en-US" sz="1800" baseline="-2500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  <p:bldP spid="3" grpId="0"/>
      <p:bldP spid="3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24"/>
          <p:cNvSpPr>
            <a:spLocks noGrp="1"/>
          </p:cNvSpPr>
          <p:nvPr>
            <p:ph type="title"/>
          </p:nvPr>
        </p:nvSpPr>
        <p:spPr bwMode="auto">
          <a:xfrm>
            <a:off x="1343025" y="655638"/>
            <a:ext cx="6757988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Worst Case Temporal Wastage: General Case</a:t>
            </a:r>
          </a:p>
        </p:txBody>
      </p:sp>
      <p:sp>
        <p:nvSpPr>
          <p:cNvPr id="53250" name="TextBox 7"/>
          <p:cNvSpPr txBox="1">
            <a:spLocks noChangeArrowheads="1"/>
          </p:cNvSpPr>
          <p:nvPr/>
        </p:nvSpPr>
        <p:spPr bwMode="auto">
          <a:xfrm>
            <a:off x="900113" y="3500438"/>
            <a:ext cx="15065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W</a:t>
            </a:r>
            <a:r>
              <a:rPr lang="en-US" sz="1800" baseline="-25000">
                <a:solidFill>
                  <a:schemeClr val="tx1"/>
                </a:solidFill>
                <a:latin typeface="Arial" charset="0"/>
                <a:cs typeface="Arial" charset="0"/>
              </a:rPr>
              <a:t>err</a:t>
            </a:r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(t) = Max</a:t>
            </a:r>
          </a:p>
        </p:txBody>
      </p:sp>
      <p:sp>
        <p:nvSpPr>
          <p:cNvPr id="53251" name="Left Brace 1"/>
          <p:cNvSpPr>
            <a:spLocks/>
          </p:cNvSpPr>
          <p:nvPr/>
        </p:nvSpPr>
        <p:spPr bwMode="auto">
          <a:xfrm>
            <a:off x="2484438" y="2133600"/>
            <a:ext cx="1295400" cy="3167063"/>
          </a:xfrm>
          <a:prstGeom prst="leftBrace">
            <a:avLst>
              <a:gd name="adj1" fmla="val 8331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sv-SE"/>
          </a:p>
        </p:txBody>
      </p:sp>
      <p:sp>
        <p:nvSpPr>
          <p:cNvPr id="52228" name="TextBox 2"/>
          <p:cNvSpPr txBox="1">
            <a:spLocks noChangeArrowheads="1"/>
          </p:cNvSpPr>
          <p:nvPr/>
        </p:nvSpPr>
        <p:spPr bwMode="auto">
          <a:xfrm>
            <a:off x="3779838" y="4508500"/>
            <a:ext cx="52927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Case 3 : WCTW </a:t>
            </a:r>
            <a:r>
              <a:rPr lang="sv-SE" sz="1800">
                <a:solidFill>
                  <a:schemeClr val="tx1"/>
                </a:solidFill>
                <a:latin typeface="Arial" charset="0"/>
                <a:cs typeface="Arial" charset="0"/>
              </a:rPr>
              <a:t>at the </a:t>
            </a:r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previous </a:t>
            </a:r>
            <a:r>
              <a:rPr lang="sv-SE" sz="1800">
                <a:solidFill>
                  <a:schemeClr val="tx1"/>
                </a:solidFill>
                <a:latin typeface="Arial" charset="0"/>
                <a:cs typeface="Arial" charset="0"/>
              </a:rPr>
              <a:t>absolute deadline</a:t>
            </a:r>
          </a:p>
          <a:p>
            <a:pPr eaLnBrk="1" hangingPunct="1">
              <a:buFont typeface="Arial" charset="0"/>
              <a:buChar char="•"/>
            </a:pPr>
            <a:r>
              <a:rPr lang="sv-SE" sz="1800">
                <a:solidFill>
                  <a:schemeClr val="tx1"/>
                </a:solidFill>
                <a:latin typeface="Arial" charset="0"/>
                <a:cs typeface="Arial" charset="0"/>
              </a:rPr>
              <a:t>If </a:t>
            </a:r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τ</a:t>
            </a:r>
            <a:r>
              <a:rPr lang="en-US" sz="1800" baseline="-25000">
                <a:solidFill>
                  <a:schemeClr val="tx1"/>
                </a:solidFill>
                <a:latin typeface="Arial" charset="0"/>
                <a:cs typeface="Arial" charset="0"/>
              </a:rPr>
              <a:t>i</a:t>
            </a:r>
            <a:r>
              <a:rPr lang="sv-SE" sz="1800">
                <a:solidFill>
                  <a:schemeClr val="tx1"/>
                </a:solidFill>
                <a:latin typeface="Arial" charset="0"/>
                <a:cs typeface="Arial" charset="0"/>
              </a:rPr>
              <a:t> is </a:t>
            </a:r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not hit</a:t>
            </a:r>
            <a:r>
              <a:rPr lang="sv-SE" sz="1800">
                <a:solidFill>
                  <a:schemeClr val="tx1"/>
                </a:solidFill>
                <a:latin typeface="Arial" charset="0"/>
                <a:cs typeface="Arial" charset="0"/>
              </a:rPr>
              <a:t> by the error burst</a:t>
            </a:r>
            <a:endParaRPr lang="en-US" sz="180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53253" name="TextBox 12"/>
          <p:cNvSpPr txBox="1">
            <a:spLocks noChangeArrowheads="1"/>
          </p:cNvSpPr>
          <p:nvPr/>
        </p:nvSpPr>
        <p:spPr bwMode="auto">
          <a:xfrm>
            <a:off x="3779838" y="2205038"/>
            <a:ext cx="4968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Case 1 : </a:t>
            </a:r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max{2(C</a:t>
            </a:r>
            <a:r>
              <a:rPr lang="sv-SE" sz="1200">
                <a:solidFill>
                  <a:srgbClr val="0000FF"/>
                </a:solidFill>
                <a:latin typeface="Arial" charset="0"/>
                <a:cs typeface="Arial" charset="0"/>
              </a:rPr>
              <a:t>k</a:t>
            </a:r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 – 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ε)} </a:t>
            </a:r>
            <a:r>
              <a:rPr lang="en-US" sz="1800">
                <a:solidFill>
                  <a:srgbClr val="000000"/>
                </a:solidFill>
                <a:latin typeface="Arial" charset="0"/>
                <a:cs typeface="Arial" charset="0"/>
              </a:rPr>
              <a:t>, D</a:t>
            </a:r>
            <a:r>
              <a:rPr lang="en-US" sz="1200">
                <a:solidFill>
                  <a:srgbClr val="000000"/>
                </a:solidFill>
                <a:latin typeface="Arial" charset="0"/>
                <a:cs typeface="Arial" charset="0"/>
              </a:rPr>
              <a:t>k</a:t>
            </a:r>
            <a:r>
              <a:rPr lang="en-US" sz="1800">
                <a:solidFill>
                  <a:srgbClr val="000000"/>
                </a:solidFill>
                <a:latin typeface="Arial" charset="0"/>
                <a:cs typeface="Arial" charset="0"/>
              </a:rPr>
              <a:t> ≤ D</a:t>
            </a:r>
            <a:r>
              <a:rPr lang="en-US" sz="1200">
                <a:solidFill>
                  <a:srgbClr val="000000"/>
                </a:solidFill>
                <a:latin typeface="Arial" charset="0"/>
                <a:cs typeface="Arial" charset="0"/>
              </a:rPr>
              <a:t>i</a:t>
            </a:r>
            <a:endParaRPr lang="en-US" sz="180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W</a:t>
            </a:r>
            <a:r>
              <a:rPr lang="sv-SE" sz="1800">
                <a:solidFill>
                  <a:schemeClr val="tx1"/>
                </a:solidFill>
                <a:latin typeface="Arial" charset="0"/>
                <a:cs typeface="Arial" charset="0"/>
              </a:rPr>
              <a:t>hen the error burst hits only a single job</a:t>
            </a:r>
            <a:endParaRPr lang="en-US" sz="180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779838" y="3357563"/>
            <a:ext cx="4968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Case 2 : 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2</a:t>
            </a:r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(C</a:t>
            </a:r>
            <a:r>
              <a:rPr lang="sv-SE" sz="1200">
                <a:solidFill>
                  <a:srgbClr val="0000FF"/>
                </a:solidFill>
                <a:latin typeface="Arial" charset="0"/>
                <a:cs typeface="Arial" charset="0"/>
              </a:rPr>
              <a:t>i</a:t>
            </a:r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 – 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ε) + ∑ </a:t>
            </a:r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(C</a:t>
            </a:r>
            <a:r>
              <a:rPr lang="sv-SE" sz="1200">
                <a:solidFill>
                  <a:srgbClr val="0000FF"/>
                </a:solidFill>
                <a:latin typeface="Arial" charset="0"/>
                <a:cs typeface="Arial" charset="0"/>
              </a:rPr>
              <a:t>k</a:t>
            </a:r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 – 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ε) </a:t>
            </a:r>
            <a:r>
              <a:rPr lang="en-US" sz="1800">
                <a:solidFill>
                  <a:srgbClr val="000000"/>
                </a:solidFill>
                <a:latin typeface="Arial" charset="0"/>
                <a:cs typeface="Arial" charset="0"/>
              </a:rPr>
              <a:t>, D</a:t>
            </a:r>
            <a:r>
              <a:rPr lang="en-US" sz="1200">
                <a:solidFill>
                  <a:srgbClr val="000000"/>
                </a:solidFill>
                <a:latin typeface="Arial" charset="0"/>
                <a:cs typeface="Arial" charset="0"/>
              </a:rPr>
              <a:t>k</a:t>
            </a:r>
            <a:r>
              <a:rPr lang="en-US" sz="1800">
                <a:solidFill>
                  <a:srgbClr val="000000"/>
                </a:solidFill>
                <a:latin typeface="Arial" charset="0"/>
                <a:cs typeface="Arial" charset="0"/>
              </a:rPr>
              <a:t> ≤ D</a:t>
            </a:r>
            <a:r>
              <a:rPr lang="en-US" sz="1200">
                <a:solidFill>
                  <a:srgbClr val="000000"/>
                </a:solidFill>
                <a:latin typeface="Arial" charset="0"/>
                <a:cs typeface="Arial" charset="0"/>
              </a:rPr>
              <a:t>i</a:t>
            </a:r>
            <a:endParaRPr lang="en-US" sz="180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W</a:t>
            </a:r>
            <a:r>
              <a:rPr lang="sv-SE" sz="1800">
                <a:solidFill>
                  <a:schemeClr val="tx1"/>
                </a:solidFill>
                <a:latin typeface="Arial" charset="0"/>
                <a:cs typeface="Arial" charset="0"/>
              </a:rPr>
              <a:t>hen the error burst hits </a:t>
            </a:r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more than one </a:t>
            </a:r>
            <a:r>
              <a:rPr lang="sv-SE" sz="1800">
                <a:solidFill>
                  <a:schemeClr val="tx1"/>
                </a:solidFill>
                <a:latin typeface="Arial" charset="0"/>
                <a:cs typeface="Arial" charset="0"/>
              </a:rPr>
              <a:t>job</a:t>
            </a:r>
            <a:endParaRPr lang="en-US" sz="180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53255" name="TextBox 1"/>
          <p:cNvSpPr txBox="1">
            <a:spLocks noChangeArrowheads="1"/>
          </p:cNvSpPr>
          <p:nvPr/>
        </p:nvSpPr>
        <p:spPr bwMode="auto">
          <a:xfrm>
            <a:off x="428625" y="4076700"/>
            <a:ext cx="22463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t is the absolute </a:t>
            </a:r>
          </a:p>
          <a:p>
            <a:pPr algn="ctr" eaLnBrk="1" hangingPunct="1"/>
            <a:r>
              <a:rPr lang="sv-SE" sz="1800">
                <a:solidFill>
                  <a:srgbClr val="0000FF"/>
                </a:solidFill>
                <a:latin typeface="Arial" charset="0"/>
                <a:cs typeface="Arial" charset="0"/>
              </a:rPr>
              <a:t>deadline of a task </a:t>
            </a:r>
            <a:r>
              <a:rPr lang="en-US" sz="1800">
                <a:solidFill>
                  <a:srgbClr val="0000FF"/>
                </a:solidFill>
                <a:latin typeface="Arial" charset="0"/>
                <a:cs typeface="Arial" charset="0"/>
              </a:rPr>
              <a:t>τ</a:t>
            </a:r>
            <a:r>
              <a:rPr lang="en-US" sz="1800" baseline="-25000">
                <a:solidFill>
                  <a:srgbClr val="0000FF"/>
                </a:solidFill>
                <a:latin typeface="Arial" charset="0"/>
                <a:cs typeface="Arial" charset="0"/>
              </a:rPr>
              <a:t>i</a:t>
            </a:r>
            <a:endParaRPr lang="sv-SE" sz="1800">
              <a:solidFill>
                <a:srgbClr val="0000FF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/>
      <p:bldP spid="1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 bwMode="auto">
          <a:xfrm>
            <a:off x="1343025" y="655638"/>
            <a:ext cx="7477125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FT-Feasibility: A Sufficient Condition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547813" y="3932238"/>
            <a:ext cx="6480175" cy="95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4275" name="Group 7"/>
          <p:cNvGrpSpPr>
            <a:grpSpLocks/>
          </p:cNvGrpSpPr>
          <p:nvPr/>
        </p:nvGrpSpPr>
        <p:grpSpPr bwMode="auto">
          <a:xfrm>
            <a:off x="4256088" y="2551113"/>
            <a:ext cx="2430462" cy="814387"/>
            <a:chOff x="3119848" y="1667377"/>
            <a:chExt cx="2429959" cy="815072"/>
          </a:xfrm>
        </p:grpSpPr>
        <p:sp>
          <p:nvSpPr>
            <p:cNvPr id="9" name="Right Brace 8"/>
            <p:cNvSpPr/>
            <p:nvPr/>
          </p:nvSpPr>
          <p:spPr>
            <a:xfrm rot="16200000">
              <a:off x="4094119" y="1026761"/>
              <a:ext cx="481417" cy="2429959"/>
            </a:xfrm>
            <a:prstGeom prst="rightBrace">
              <a:avLst>
                <a:gd name="adj1" fmla="val 27084"/>
                <a:gd name="adj2" fmla="val 49341"/>
              </a:avLst>
            </a:prstGeom>
            <a:ln w="1270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54294" name="TextBox 9"/>
            <p:cNvSpPr txBox="1">
              <a:spLocks noChangeArrowheads="1"/>
            </p:cNvSpPr>
            <p:nvPr/>
          </p:nvSpPr>
          <p:spPr bwMode="auto">
            <a:xfrm>
              <a:off x="3853191" y="1667377"/>
              <a:ext cx="8508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rgbClr val="000000"/>
                  </a:solidFill>
                  <a:latin typeface="Arial" charset="0"/>
                  <a:cs typeface="Arial" charset="0"/>
                </a:rPr>
                <a:t>DBF(t)</a:t>
              </a:r>
            </a:p>
          </p:txBody>
        </p:sp>
      </p:grpSp>
      <p:sp>
        <p:nvSpPr>
          <p:cNvPr id="54276" name="TextBox 10"/>
          <p:cNvSpPr txBox="1">
            <a:spLocks noChangeArrowheads="1"/>
          </p:cNvSpPr>
          <p:nvPr/>
        </p:nvSpPr>
        <p:spPr bwMode="auto">
          <a:xfrm>
            <a:off x="3084513" y="2551113"/>
            <a:ext cx="7953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000000"/>
                </a:solidFill>
                <a:latin typeface="Arial" charset="0"/>
                <a:cs typeface="Arial" charset="0"/>
              </a:rPr>
              <a:t>T</a:t>
            </a:r>
            <a:r>
              <a:rPr lang="en-US" sz="1600" baseline="-25000">
                <a:solidFill>
                  <a:srgbClr val="000000"/>
                </a:solidFill>
                <a:latin typeface="Arial" charset="0"/>
                <a:cs typeface="Arial" charset="0"/>
              </a:rPr>
              <a:t>length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56088" y="3370263"/>
            <a:ext cx="2449512" cy="565150"/>
          </a:xfrm>
          <a:prstGeom prst="rect">
            <a:avLst/>
          </a:prstGeom>
          <a:solidFill>
            <a:srgbClr val="A689FF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/>
              <a:cs typeface="Arial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6704013" y="2735263"/>
            <a:ext cx="0" cy="12144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2463800" y="2717800"/>
            <a:ext cx="0" cy="12144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3879850" y="3370263"/>
            <a:ext cx="376238" cy="565150"/>
          </a:xfrm>
          <a:prstGeom prst="rect">
            <a:avLst/>
          </a:prstGeom>
          <a:solidFill>
            <a:srgbClr val="A689FF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4281" name="TextBox 27"/>
          <p:cNvSpPr txBox="1">
            <a:spLocks noChangeArrowheads="1"/>
          </p:cNvSpPr>
          <p:nvPr/>
        </p:nvSpPr>
        <p:spPr bwMode="auto">
          <a:xfrm>
            <a:off x="6561138" y="3933825"/>
            <a:ext cx="2746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2400">
                <a:solidFill>
                  <a:schemeClr val="tx1"/>
                </a:solidFill>
                <a:latin typeface="Arial" charset="0"/>
                <a:cs typeface="Arial" charset="0"/>
              </a:rPr>
              <a:t>t</a:t>
            </a:r>
          </a:p>
        </p:txBody>
      </p:sp>
      <p:sp>
        <p:nvSpPr>
          <p:cNvPr id="54282" name="Rectangle 28"/>
          <p:cNvSpPr>
            <a:spLocks noChangeArrowheads="1"/>
          </p:cNvSpPr>
          <p:nvPr/>
        </p:nvSpPr>
        <p:spPr bwMode="auto">
          <a:xfrm>
            <a:off x="2627313" y="3068638"/>
            <a:ext cx="1439862" cy="730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455863" y="3357563"/>
            <a:ext cx="387945" cy="577850"/>
            <a:chOff x="2455863" y="3357563"/>
            <a:chExt cx="393700" cy="577850"/>
          </a:xfrm>
          <a:solidFill>
            <a:srgbClr val="A689FF"/>
          </a:solidFill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473325" y="3370263"/>
              <a:ext cx="376238" cy="565150"/>
            </a:xfrm>
            <a:prstGeom prst="rect">
              <a:avLst/>
            </a:prstGeom>
            <a:grpFill/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1517" name="Group 37"/>
            <p:cNvGrpSpPr>
              <a:grpSpLocks/>
            </p:cNvGrpSpPr>
            <p:nvPr/>
          </p:nvGrpSpPr>
          <p:grpSpPr bwMode="auto">
            <a:xfrm>
              <a:off x="2455863" y="3357563"/>
              <a:ext cx="360362" cy="576262"/>
              <a:chOff x="1979712" y="3573016"/>
              <a:chExt cx="360040" cy="576064"/>
            </a:xfrm>
            <a:grpFill/>
          </p:grpSpPr>
          <p:cxnSp>
            <p:nvCxnSpPr>
              <p:cNvPr id="21526" name="Straight Connector 30"/>
              <p:cNvCxnSpPr>
                <a:cxnSpLocks noChangeShapeType="1"/>
              </p:cNvCxnSpPr>
              <p:nvPr/>
            </p:nvCxnSpPr>
            <p:spPr bwMode="auto">
              <a:xfrm>
                <a:off x="1979712" y="3573016"/>
                <a:ext cx="360040" cy="576064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xtLst/>
            </p:spPr>
          </p:cxnSp>
          <p:cxnSp>
            <p:nvCxnSpPr>
              <p:cNvPr id="21527" name="Straight Connector 33"/>
              <p:cNvCxnSpPr>
                <a:cxnSpLocks noChangeShapeType="1"/>
              </p:cNvCxnSpPr>
              <p:nvPr/>
            </p:nvCxnSpPr>
            <p:spPr bwMode="auto">
              <a:xfrm flipV="1">
                <a:off x="1979712" y="3573016"/>
                <a:ext cx="360040" cy="576064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xtLst/>
            </p:spPr>
          </p:cxnSp>
        </p:grpSp>
      </p:grpSp>
      <p:grpSp>
        <p:nvGrpSpPr>
          <p:cNvPr id="36876" name="Group 38"/>
          <p:cNvGrpSpPr>
            <a:grpSpLocks/>
          </p:cNvGrpSpPr>
          <p:nvPr/>
        </p:nvGrpSpPr>
        <p:grpSpPr bwMode="auto">
          <a:xfrm>
            <a:off x="3895725" y="3357563"/>
            <a:ext cx="360363" cy="576262"/>
            <a:chOff x="3419872" y="3573016"/>
            <a:chExt cx="360040" cy="576064"/>
          </a:xfrm>
          <a:solidFill>
            <a:srgbClr val="A689FF"/>
          </a:solidFill>
        </p:grpSpPr>
        <p:cxnSp>
          <p:nvCxnSpPr>
            <p:cNvPr id="36885" name="Straight Connector 35"/>
            <p:cNvCxnSpPr>
              <a:cxnSpLocks noChangeShapeType="1"/>
            </p:cNvCxnSpPr>
            <p:nvPr/>
          </p:nvCxnSpPr>
          <p:spPr bwMode="auto">
            <a:xfrm>
              <a:off x="3419872" y="3573016"/>
              <a:ext cx="360040" cy="576064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xtLst/>
          </p:spPr>
        </p:cxnSp>
        <p:cxnSp>
          <p:nvCxnSpPr>
            <p:cNvPr id="36886" name="Straight Connector 36"/>
            <p:cNvCxnSpPr>
              <a:cxnSpLocks noChangeShapeType="1"/>
            </p:cNvCxnSpPr>
            <p:nvPr/>
          </p:nvCxnSpPr>
          <p:spPr bwMode="auto">
            <a:xfrm flipV="1">
              <a:off x="3419872" y="3573016"/>
              <a:ext cx="360040" cy="576064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xtLst/>
          </p:spPr>
        </p:cxnSp>
      </p:grpSp>
      <p:grpSp>
        <p:nvGrpSpPr>
          <p:cNvPr id="54285" name="Group 39"/>
          <p:cNvGrpSpPr>
            <a:grpSpLocks/>
          </p:cNvGrpSpPr>
          <p:nvPr/>
        </p:nvGrpSpPr>
        <p:grpSpPr bwMode="auto">
          <a:xfrm>
            <a:off x="2455863" y="1916113"/>
            <a:ext cx="1800225" cy="815975"/>
            <a:chOff x="3119849" y="1667377"/>
            <a:chExt cx="1800200" cy="815071"/>
          </a:xfrm>
        </p:grpSpPr>
        <p:sp>
          <p:nvSpPr>
            <p:cNvPr id="41" name="Right Brace 40"/>
            <p:cNvSpPr/>
            <p:nvPr/>
          </p:nvSpPr>
          <p:spPr>
            <a:xfrm rot="16200000">
              <a:off x="3778917" y="1341315"/>
              <a:ext cx="482065" cy="1800200"/>
            </a:xfrm>
            <a:prstGeom prst="rightBrace">
              <a:avLst>
                <a:gd name="adj1" fmla="val 27084"/>
                <a:gd name="adj2" fmla="val 49341"/>
              </a:avLst>
            </a:prstGeom>
            <a:ln w="1270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54292" name="TextBox 41"/>
            <p:cNvSpPr txBox="1">
              <a:spLocks noChangeArrowheads="1"/>
            </p:cNvSpPr>
            <p:nvPr/>
          </p:nvSpPr>
          <p:spPr bwMode="auto">
            <a:xfrm>
              <a:off x="3853191" y="1667377"/>
              <a:ext cx="8508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rgbClr val="000000"/>
                  </a:solidFill>
                  <a:latin typeface="Arial" charset="0"/>
                  <a:cs typeface="Arial" charset="0"/>
                </a:rPr>
                <a:t>E</a:t>
              </a:r>
              <a:r>
                <a:rPr lang="en-US" sz="1600" baseline="-25000">
                  <a:solidFill>
                    <a:srgbClr val="000000"/>
                  </a:solidFill>
                  <a:latin typeface="Arial" charset="0"/>
                  <a:cs typeface="Arial" charset="0"/>
                </a:rPr>
                <a:t>t</a:t>
              </a:r>
            </a:p>
          </p:txBody>
        </p:sp>
      </p:grpSp>
      <p:sp>
        <p:nvSpPr>
          <p:cNvPr id="17425" name="TextBox 42"/>
          <p:cNvSpPr txBox="1">
            <a:spLocks noChangeArrowheads="1"/>
          </p:cNvSpPr>
          <p:nvPr/>
        </p:nvSpPr>
        <p:spPr bwMode="auto">
          <a:xfrm>
            <a:off x="2736850" y="5300663"/>
            <a:ext cx="2133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2400">
                <a:solidFill>
                  <a:schemeClr val="tx1"/>
                </a:solidFill>
                <a:latin typeface="Arial" charset="0"/>
                <a:cs typeface="Arial" charset="0"/>
              </a:rPr>
              <a:t>E</a:t>
            </a:r>
            <a:r>
              <a:rPr lang="en-US" sz="2400" baseline="-25000">
                <a:solidFill>
                  <a:schemeClr val="tx1"/>
                </a:solidFill>
                <a:latin typeface="Arial" charset="0"/>
                <a:cs typeface="Arial" charset="0"/>
              </a:rPr>
              <a:t>t</a:t>
            </a:r>
            <a:r>
              <a:rPr lang="en-US" sz="2400">
                <a:solidFill>
                  <a:schemeClr val="tx1"/>
                </a:solidFill>
                <a:latin typeface="Arial" charset="0"/>
                <a:cs typeface="Arial" charset="0"/>
              </a:rPr>
              <a:t> + DBF(t) ≤ t</a:t>
            </a:r>
          </a:p>
        </p:txBody>
      </p:sp>
      <p:sp>
        <p:nvSpPr>
          <p:cNvPr id="54287" name="TextBox 42"/>
          <p:cNvSpPr txBox="1">
            <a:spLocks noChangeArrowheads="1"/>
          </p:cNvSpPr>
          <p:nvPr/>
        </p:nvSpPr>
        <p:spPr bwMode="auto">
          <a:xfrm>
            <a:off x="2713038" y="4460875"/>
            <a:ext cx="2722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2400">
                <a:solidFill>
                  <a:schemeClr val="tx1"/>
                </a:solidFill>
                <a:latin typeface="Arial" charset="0"/>
                <a:cs typeface="Arial" charset="0"/>
              </a:rPr>
              <a:t>E</a:t>
            </a:r>
            <a:r>
              <a:rPr lang="en-US" sz="2400" baseline="-25000">
                <a:solidFill>
                  <a:schemeClr val="tx1"/>
                </a:solidFill>
                <a:latin typeface="Arial" charset="0"/>
                <a:cs typeface="Arial" charset="0"/>
              </a:rPr>
              <a:t>t</a:t>
            </a:r>
            <a:r>
              <a:rPr lang="en-US" sz="2400">
                <a:solidFill>
                  <a:schemeClr val="tx1"/>
                </a:solidFill>
                <a:latin typeface="Arial" charset="0"/>
                <a:cs typeface="Arial" charset="0"/>
              </a:rPr>
              <a:t> = W</a:t>
            </a:r>
            <a:r>
              <a:rPr lang="en-US" sz="2400" baseline="-25000">
                <a:solidFill>
                  <a:schemeClr val="tx1"/>
                </a:solidFill>
                <a:latin typeface="Arial" charset="0"/>
                <a:cs typeface="Arial" charset="0"/>
              </a:rPr>
              <a:t>err</a:t>
            </a:r>
            <a:r>
              <a:rPr lang="en-US" sz="2400">
                <a:solidFill>
                  <a:schemeClr val="tx1"/>
                </a:solidFill>
                <a:latin typeface="Arial" charset="0"/>
                <a:cs typeface="Arial" charset="0"/>
              </a:rPr>
              <a:t>(t) + T</a:t>
            </a:r>
            <a:r>
              <a:rPr lang="en-US" sz="2400" baseline="-25000">
                <a:solidFill>
                  <a:schemeClr val="tx1"/>
                </a:solidFill>
                <a:latin typeface="Arial" charset="0"/>
                <a:cs typeface="Arial" charset="0"/>
              </a:rPr>
              <a:t>length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2810148" y="3356992"/>
            <a:ext cx="393700" cy="577850"/>
            <a:chOff x="2455863" y="3357563"/>
            <a:chExt cx="393700" cy="577850"/>
          </a:xfrm>
          <a:solidFill>
            <a:srgbClr val="A689FF"/>
          </a:solidFill>
        </p:grpSpPr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2473325" y="3370263"/>
              <a:ext cx="376238" cy="565150"/>
            </a:xfrm>
            <a:prstGeom prst="rect">
              <a:avLst/>
            </a:prstGeom>
            <a:grpFill/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31" name="Group 37"/>
            <p:cNvGrpSpPr>
              <a:grpSpLocks/>
            </p:cNvGrpSpPr>
            <p:nvPr/>
          </p:nvGrpSpPr>
          <p:grpSpPr bwMode="auto">
            <a:xfrm>
              <a:off x="2455863" y="3357563"/>
              <a:ext cx="360362" cy="576262"/>
              <a:chOff x="1979712" y="3573016"/>
              <a:chExt cx="360040" cy="576064"/>
            </a:xfrm>
            <a:grpFill/>
          </p:grpSpPr>
          <p:cxnSp>
            <p:nvCxnSpPr>
              <p:cNvPr id="32" name="Straight Connector 30"/>
              <p:cNvCxnSpPr>
                <a:cxnSpLocks noChangeShapeType="1"/>
              </p:cNvCxnSpPr>
              <p:nvPr/>
            </p:nvCxnSpPr>
            <p:spPr bwMode="auto">
              <a:xfrm>
                <a:off x="1979712" y="3573016"/>
                <a:ext cx="360040" cy="576064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xtLst/>
            </p:spPr>
          </p:cxnSp>
          <p:cxnSp>
            <p:nvCxnSpPr>
              <p:cNvPr id="33" name="Straight Connector 33"/>
              <p:cNvCxnSpPr>
                <a:cxnSpLocks noChangeShapeType="1"/>
              </p:cNvCxnSpPr>
              <p:nvPr/>
            </p:nvCxnSpPr>
            <p:spPr bwMode="auto">
              <a:xfrm flipV="1">
                <a:off x="1979712" y="3573016"/>
                <a:ext cx="360040" cy="576064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xtLst/>
            </p:spPr>
          </p:cxnSp>
        </p:grpSp>
      </p:grpSp>
      <p:grpSp>
        <p:nvGrpSpPr>
          <p:cNvPr id="34" name="Group 33"/>
          <p:cNvGrpSpPr/>
          <p:nvPr/>
        </p:nvGrpSpPr>
        <p:grpSpPr>
          <a:xfrm>
            <a:off x="3170188" y="3356992"/>
            <a:ext cx="393700" cy="577850"/>
            <a:chOff x="2455863" y="3357563"/>
            <a:chExt cx="393700" cy="577850"/>
          </a:xfrm>
          <a:solidFill>
            <a:srgbClr val="A689FF"/>
          </a:solidFill>
        </p:grpSpPr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2473325" y="3370263"/>
              <a:ext cx="376238" cy="565150"/>
            </a:xfrm>
            <a:prstGeom prst="rect">
              <a:avLst/>
            </a:prstGeom>
            <a:grpFill/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36" name="Group 37"/>
            <p:cNvGrpSpPr>
              <a:grpSpLocks/>
            </p:cNvGrpSpPr>
            <p:nvPr/>
          </p:nvGrpSpPr>
          <p:grpSpPr bwMode="auto">
            <a:xfrm>
              <a:off x="2455863" y="3357563"/>
              <a:ext cx="360362" cy="576262"/>
              <a:chOff x="1979712" y="3573016"/>
              <a:chExt cx="360040" cy="576064"/>
            </a:xfrm>
            <a:grpFill/>
          </p:grpSpPr>
          <p:cxnSp>
            <p:nvCxnSpPr>
              <p:cNvPr id="37" name="Straight Connector 30"/>
              <p:cNvCxnSpPr>
                <a:cxnSpLocks noChangeShapeType="1"/>
              </p:cNvCxnSpPr>
              <p:nvPr/>
            </p:nvCxnSpPr>
            <p:spPr bwMode="auto">
              <a:xfrm>
                <a:off x="1979712" y="3573016"/>
                <a:ext cx="360040" cy="576064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xtLst/>
            </p:spPr>
          </p:cxnSp>
          <p:cxnSp>
            <p:nvCxnSpPr>
              <p:cNvPr id="38" name="Straight Connector 33"/>
              <p:cNvCxnSpPr>
                <a:cxnSpLocks noChangeShapeType="1"/>
              </p:cNvCxnSpPr>
              <p:nvPr/>
            </p:nvCxnSpPr>
            <p:spPr bwMode="auto">
              <a:xfrm flipV="1">
                <a:off x="1979712" y="3573016"/>
                <a:ext cx="360040" cy="576064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xtLst/>
            </p:spPr>
          </p:cxnSp>
        </p:grpSp>
      </p:grpSp>
      <p:grpSp>
        <p:nvGrpSpPr>
          <p:cNvPr id="39" name="Group 38"/>
          <p:cNvGrpSpPr/>
          <p:nvPr/>
        </p:nvGrpSpPr>
        <p:grpSpPr>
          <a:xfrm>
            <a:off x="3530228" y="3356992"/>
            <a:ext cx="393700" cy="577850"/>
            <a:chOff x="2455863" y="3357563"/>
            <a:chExt cx="393700" cy="577850"/>
          </a:xfrm>
          <a:solidFill>
            <a:srgbClr val="A689FF"/>
          </a:solidFill>
        </p:grpSpPr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2473325" y="3370263"/>
              <a:ext cx="376238" cy="565150"/>
            </a:xfrm>
            <a:prstGeom prst="rect">
              <a:avLst/>
            </a:prstGeom>
            <a:grpFill/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42" name="Group 37"/>
            <p:cNvGrpSpPr>
              <a:grpSpLocks/>
            </p:cNvGrpSpPr>
            <p:nvPr/>
          </p:nvGrpSpPr>
          <p:grpSpPr bwMode="auto">
            <a:xfrm>
              <a:off x="2455863" y="3357563"/>
              <a:ext cx="360362" cy="576262"/>
              <a:chOff x="1979712" y="3573016"/>
              <a:chExt cx="360040" cy="576064"/>
            </a:xfrm>
            <a:grpFill/>
          </p:grpSpPr>
          <p:cxnSp>
            <p:nvCxnSpPr>
              <p:cNvPr id="43" name="Straight Connector 30"/>
              <p:cNvCxnSpPr>
                <a:cxnSpLocks noChangeShapeType="1"/>
              </p:cNvCxnSpPr>
              <p:nvPr/>
            </p:nvCxnSpPr>
            <p:spPr bwMode="auto">
              <a:xfrm>
                <a:off x="1979712" y="3573016"/>
                <a:ext cx="360040" cy="576064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xtLst/>
            </p:spPr>
          </p:cxnSp>
          <p:cxnSp>
            <p:nvCxnSpPr>
              <p:cNvPr id="44" name="Straight Connector 33"/>
              <p:cNvCxnSpPr>
                <a:cxnSpLocks noChangeShapeType="1"/>
              </p:cNvCxnSpPr>
              <p:nvPr/>
            </p:nvCxnSpPr>
            <p:spPr bwMode="auto">
              <a:xfrm flipV="1">
                <a:off x="1979712" y="3573016"/>
                <a:ext cx="360040" cy="576064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xtLst/>
            </p:spPr>
          </p:cxnSp>
        </p:grp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 bwMode="auto">
          <a:xfrm>
            <a:off x="1343025" y="655638"/>
            <a:ext cx="6469063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sv-SE" sz="2800">
                <a:latin typeface="Arial" charset="0"/>
                <a:ea typeface="ヒラギノ角ゴ ProN W3" charset="0"/>
              </a:rPr>
              <a:t>Problem Description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11188" y="2097088"/>
            <a:ext cx="8137525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83" tIns="32142" rIns="64283" bIns="32142"/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522288" indent="-200025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>
              <a:spcBef>
                <a:spcPts val="563"/>
              </a:spcBef>
              <a:buClr>
                <a:schemeClr val="tx1"/>
              </a:buClr>
              <a:buFont typeface="Lucida Grande" charset="0"/>
              <a:buNone/>
              <a:defRPr/>
            </a:pPr>
            <a:r>
              <a:rPr lang="sv-SE" sz="1800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Questions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: </a:t>
            </a:r>
          </a:p>
          <a:p>
            <a:pPr>
              <a:spcBef>
                <a:spcPts val="563"/>
              </a:spcBef>
              <a:buClr>
                <a:schemeClr val="tx1"/>
              </a:buClr>
              <a:buFont typeface="Lucida Grande" charset="0"/>
              <a:buNone/>
              <a:defRPr/>
            </a:pPr>
            <a:endParaRPr lang="sv-SE" sz="1800" dirty="0" smtClean="0">
              <a:solidFill>
                <a:srgbClr val="0000FF"/>
              </a:solidFill>
              <a:latin typeface="Arial" charset="0"/>
              <a:cs typeface="Arial" charset="0"/>
            </a:endParaRPr>
          </a:p>
          <a:p>
            <a:pPr lvl="1">
              <a:spcBef>
                <a:spcPts val="563"/>
              </a:spcBef>
              <a:buClr>
                <a:schemeClr val="tx1"/>
              </a:buClr>
              <a:buFont typeface="Lucida Grande" charset="0"/>
              <a:buChar char="●"/>
              <a:defRPr/>
            </a:pP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How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can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we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perform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an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FT-</a:t>
            </a:r>
            <a:r>
              <a:rPr lang="sv-SE" sz="1800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feasibility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analysis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for a given set </a:t>
            </a: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of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temporally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redundant 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real-</a:t>
            </a: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time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 tasks under a </a:t>
            </a: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specified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error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burst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length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?</a:t>
            </a:r>
          </a:p>
          <a:p>
            <a:pPr marL="1200150" lvl="2" indent="-285750">
              <a:spcBef>
                <a:spcPts val="563"/>
              </a:spcBef>
              <a:buClr>
                <a:schemeClr val="tx1"/>
              </a:buClr>
              <a:buFont typeface="Lucida Grande"/>
              <a:buChar char="-"/>
              <a:defRPr/>
            </a:pPr>
            <a:endParaRPr lang="sv-SE" sz="18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>
              <a:spcBef>
                <a:spcPts val="563"/>
              </a:spcBef>
              <a:buClr>
                <a:schemeClr val="tx1"/>
              </a:buClr>
              <a:buFont typeface="Lucida Grande" charset="0"/>
              <a:buChar char="●"/>
              <a:defRPr/>
            </a:pP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If the real-</a:t>
            </a: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time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task set is 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not </a:t>
            </a:r>
            <a:r>
              <a:rPr lang="sv-SE" sz="1800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found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to</a:t>
            </a:r>
            <a:r>
              <a:rPr lang="sv-SE" sz="18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 be FT-</a:t>
            </a:r>
            <a:r>
              <a:rPr lang="sv-SE" sz="1800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feasible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, </a:t>
            </a: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what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is the </a:t>
            </a:r>
            <a:r>
              <a:rPr lang="sv-SE" sz="1800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lowest</a:t>
            </a:r>
            <a:r>
              <a:rPr lang="sv-SE" sz="18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processor speed </a:t>
            </a: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that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guarantees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its</a:t>
            </a:r>
            <a:r>
              <a:rPr lang="sv-SE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FT-</a:t>
            </a:r>
            <a:r>
              <a:rPr lang="sv-SE" sz="1800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feasibility</a:t>
            </a:r>
            <a:r>
              <a:rPr lang="sv-SE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under the </a:t>
            </a: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error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sv-SE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burst</a:t>
            </a:r>
            <a:r>
              <a:rPr lang="sv-SE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?</a:t>
            </a:r>
          </a:p>
          <a:p>
            <a:pPr lvl="2">
              <a:spcBef>
                <a:spcPts val="563"/>
              </a:spcBef>
              <a:buClr>
                <a:schemeClr val="tx1"/>
              </a:buClr>
              <a:buFont typeface="Lucida Grande" charset="0"/>
              <a:buChar char="●"/>
              <a:defRPr/>
            </a:pPr>
            <a:endParaRPr lang="sv-SE" sz="1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1">
              <a:spcBef>
                <a:spcPts val="563"/>
              </a:spcBef>
              <a:buClr>
                <a:schemeClr val="tx1"/>
              </a:buClr>
              <a:buFont typeface="Lucida Grande" charset="0"/>
              <a:buChar char="●"/>
              <a:defRPr/>
            </a:pPr>
            <a:endParaRPr lang="sv-SE" sz="1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4186238" y="2401888"/>
            <a:ext cx="2447925" cy="565150"/>
          </a:xfrm>
          <a:prstGeom prst="rect">
            <a:avLst/>
          </a:prstGeom>
          <a:solidFill>
            <a:srgbClr val="A689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22551" name="Group 1"/>
          <p:cNvGrpSpPr>
            <a:grpSpLocks/>
          </p:cNvGrpSpPr>
          <p:nvPr/>
        </p:nvGrpSpPr>
        <p:grpSpPr bwMode="auto">
          <a:xfrm>
            <a:off x="3808064" y="2401788"/>
            <a:ext cx="376238" cy="587375"/>
            <a:chOff x="2743200" y="2473325"/>
            <a:chExt cx="376238" cy="587375"/>
          </a:xfrm>
          <a:solidFill>
            <a:srgbClr val="A689FF"/>
          </a:solidFill>
        </p:grpSpPr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2743200" y="2473325"/>
              <a:ext cx="376238" cy="56515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sz="1400">
                <a:solidFill>
                  <a:srgbClr val="000000"/>
                </a:solidFill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2586" name="Group 40"/>
            <p:cNvGrpSpPr>
              <a:grpSpLocks/>
            </p:cNvGrpSpPr>
            <p:nvPr/>
          </p:nvGrpSpPr>
          <p:grpSpPr bwMode="auto">
            <a:xfrm>
              <a:off x="2751138" y="2484438"/>
              <a:ext cx="358775" cy="576262"/>
              <a:chOff x="1979712" y="3573016"/>
              <a:chExt cx="360040" cy="576064"/>
            </a:xfrm>
            <a:grpFill/>
          </p:grpSpPr>
          <p:cxnSp>
            <p:nvCxnSpPr>
              <p:cNvPr id="22587" name="Straight Connector 41"/>
              <p:cNvCxnSpPr>
                <a:cxnSpLocks noChangeShapeType="1"/>
              </p:cNvCxnSpPr>
              <p:nvPr/>
            </p:nvCxnSpPr>
            <p:spPr bwMode="auto">
              <a:xfrm>
                <a:off x="1979712" y="3573016"/>
                <a:ext cx="360040" cy="576064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xtLst/>
            </p:spPr>
          </p:cxnSp>
          <p:cxnSp>
            <p:nvCxnSpPr>
              <p:cNvPr id="22588" name="Straight Connector 42"/>
              <p:cNvCxnSpPr>
                <a:cxnSpLocks noChangeShapeType="1"/>
              </p:cNvCxnSpPr>
              <p:nvPr/>
            </p:nvCxnSpPr>
            <p:spPr bwMode="auto">
              <a:xfrm flipV="1">
                <a:off x="1979712" y="3573016"/>
                <a:ext cx="360040" cy="576064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xtLst/>
            </p:spPr>
          </p:cxnSp>
        </p:grpSp>
      </p:grpSp>
      <p:sp>
        <p:nvSpPr>
          <p:cNvPr id="47" name="Rectangle 46"/>
          <p:cNvSpPr/>
          <p:nvPr/>
        </p:nvSpPr>
        <p:spPr>
          <a:xfrm>
            <a:off x="3981450" y="2401888"/>
            <a:ext cx="2652713" cy="565150"/>
          </a:xfrm>
          <a:prstGeom prst="rect">
            <a:avLst/>
          </a:prstGeom>
          <a:solidFill>
            <a:srgbClr val="A689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86238" y="2401888"/>
            <a:ext cx="2892425" cy="565150"/>
          </a:xfrm>
          <a:prstGeom prst="rect">
            <a:avLst/>
          </a:prstGeom>
          <a:solidFill>
            <a:srgbClr val="A689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6325" name="Title 1"/>
          <p:cNvSpPr>
            <a:spLocks noGrp="1"/>
          </p:cNvSpPr>
          <p:nvPr>
            <p:ph type="title"/>
          </p:nvPr>
        </p:nvSpPr>
        <p:spPr bwMode="auto">
          <a:xfrm>
            <a:off x="1343025" y="655638"/>
            <a:ext cx="7477125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solidFill>
                  <a:srgbClr val="000000"/>
                </a:solidFill>
                <a:latin typeface="Arial" charset="0"/>
                <a:ea typeface="ヒラギノ角ゴ ProN W3" charset="0"/>
              </a:rPr>
              <a:t>Resource Augmentation for FT-feasibility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476375" y="2976563"/>
            <a:ext cx="6480175" cy="95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327" name="TextBox 8"/>
          <p:cNvSpPr txBox="1">
            <a:spLocks noChangeArrowheads="1"/>
          </p:cNvSpPr>
          <p:nvPr/>
        </p:nvSpPr>
        <p:spPr bwMode="auto">
          <a:xfrm>
            <a:off x="6500813" y="2997200"/>
            <a:ext cx="2365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000000"/>
                </a:solidFill>
                <a:latin typeface="Arial" charset="0"/>
                <a:cs typeface="Arial" charset="0"/>
              </a:rPr>
              <a:t>t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4184650" y="1628775"/>
            <a:ext cx="2430463" cy="782638"/>
            <a:chOff x="3119848" y="1701272"/>
            <a:chExt cx="2429959" cy="781178"/>
          </a:xfrm>
        </p:grpSpPr>
        <p:sp>
          <p:nvSpPr>
            <p:cNvPr id="11" name="Right Brace 10"/>
            <p:cNvSpPr/>
            <p:nvPr/>
          </p:nvSpPr>
          <p:spPr>
            <a:xfrm rot="16200000">
              <a:off x="4093978" y="1026620"/>
              <a:ext cx="481700" cy="2429959"/>
            </a:xfrm>
            <a:prstGeom prst="rightBrace">
              <a:avLst>
                <a:gd name="adj1" fmla="val 27084"/>
                <a:gd name="adj2" fmla="val 49341"/>
              </a:avLst>
            </a:prstGeom>
            <a:ln w="1270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6361" name="TextBox 11"/>
            <p:cNvSpPr txBox="1">
              <a:spLocks noChangeArrowheads="1"/>
            </p:cNvSpPr>
            <p:nvPr/>
          </p:nvSpPr>
          <p:spPr bwMode="auto">
            <a:xfrm>
              <a:off x="3924172" y="1701272"/>
              <a:ext cx="85083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400">
                  <a:solidFill>
                    <a:srgbClr val="000000"/>
                  </a:solidFill>
                  <a:latin typeface="Arial" charset="0"/>
                  <a:cs typeface="Arial" charset="0"/>
                </a:rPr>
                <a:t>DBF(t)</a:t>
              </a:r>
            </a:p>
          </p:txBody>
        </p:sp>
      </p:grpSp>
      <p:sp>
        <p:nvSpPr>
          <p:cNvPr id="22536" name="TextBox 12"/>
          <p:cNvSpPr txBox="1">
            <a:spLocks noChangeArrowheads="1"/>
          </p:cNvSpPr>
          <p:nvPr/>
        </p:nvSpPr>
        <p:spPr bwMode="auto">
          <a:xfrm>
            <a:off x="5853113" y="1412875"/>
            <a:ext cx="158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400">
                <a:solidFill>
                  <a:srgbClr val="000000"/>
                </a:solidFill>
                <a:latin typeface="Arial" charset="0"/>
                <a:cs typeface="Arial" charset="0"/>
              </a:rPr>
              <a:t>deadline miss</a:t>
            </a:r>
          </a:p>
        </p:txBody>
      </p:sp>
      <p:sp>
        <p:nvSpPr>
          <p:cNvPr id="56330" name="TextBox 13"/>
          <p:cNvSpPr txBox="1">
            <a:spLocks noChangeArrowheads="1"/>
          </p:cNvSpPr>
          <p:nvPr/>
        </p:nvSpPr>
        <p:spPr bwMode="auto">
          <a:xfrm>
            <a:off x="3013075" y="1595438"/>
            <a:ext cx="795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000000"/>
                </a:solidFill>
                <a:latin typeface="Arial" charset="0"/>
                <a:cs typeface="Arial" charset="0"/>
              </a:rPr>
              <a:t>T</a:t>
            </a:r>
            <a:r>
              <a:rPr lang="en-US" sz="1400" baseline="-25000">
                <a:solidFill>
                  <a:srgbClr val="000000"/>
                </a:solidFill>
                <a:latin typeface="Arial" charset="0"/>
                <a:cs typeface="Arial" charset="0"/>
              </a:rPr>
              <a:t>length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2392363" y="1762125"/>
            <a:ext cx="0" cy="12144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857500" y="4292600"/>
            <a:ext cx="41624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000000"/>
                </a:solidFill>
                <a:latin typeface="Arial" charset="0"/>
                <a:cs typeface="Arial" charset="0"/>
              </a:rPr>
              <a:t>S = max{(DBF(t)+ W</a:t>
            </a:r>
            <a:r>
              <a:rPr lang="en-US" sz="1400" baseline="-25000">
                <a:solidFill>
                  <a:srgbClr val="000000"/>
                </a:solidFill>
                <a:latin typeface="Arial" charset="0"/>
                <a:cs typeface="Arial" charset="0"/>
              </a:rPr>
              <a:t>err</a:t>
            </a:r>
            <a:r>
              <a:rPr lang="en-US" sz="1400">
                <a:solidFill>
                  <a:srgbClr val="000000"/>
                </a:solidFill>
                <a:latin typeface="Arial" charset="0"/>
                <a:cs typeface="Arial" charset="0"/>
              </a:rPr>
              <a:t>(t) )/ (t -T</a:t>
            </a:r>
            <a:r>
              <a:rPr lang="en-US" sz="1400" baseline="-25000">
                <a:solidFill>
                  <a:srgbClr val="000000"/>
                </a:solidFill>
                <a:latin typeface="Arial" charset="0"/>
                <a:cs typeface="Arial" charset="0"/>
              </a:rPr>
              <a:t>length</a:t>
            </a:r>
            <a:r>
              <a:rPr lang="en-US" sz="1400">
                <a:solidFill>
                  <a:srgbClr val="000000"/>
                </a:solidFill>
                <a:latin typeface="Arial" charset="0"/>
                <a:cs typeface="Arial" charset="0"/>
              </a:rPr>
              <a:t>)}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2771775" y="3716338"/>
            <a:ext cx="25923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400">
                <a:solidFill>
                  <a:srgbClr val="0000FF"/>
                </a:solidFill>
                <a:latin typeface="Arial" charset="0"/>
                <a:cs typeface="Arial" charset="0"/>
              </a:rPr>
              <a:t>Is S bounded ?</a:t>
            </a:r>
          </a:p>
        </p:txBody>
      </p:sp>
      <p:sp>
        <p:nvSpPr>
          <p:cNvPr id="22549" name="TextBox 32"/>
          <p:cNvSpPr txBox="1">
            <a:spLocks noChangeArrowheads="1"/>
          </p:cNvSpPr>
          <p:nvPr/>
        </p:nvSpPr>
        <p:spPr bwMode="auto">
          <a:xfrm>
            <a:off x="2324100" y="3224213"/>
            <a:ext cx="2878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X             +            Y’ = </a:t>
            </a:r>
            <a:r>
              <a:rPr lang="en-US" sz="1400">
                <a:solidFill>
                  <a:srgbClr val="000000"/>
                </a:solidFill>
                <a:latin typeface="Arial" charset="0"/>
                <a:cs typeface="Arial" charset="0"/>
              </a:rPr>
              <a:t>W</a:t>
            </a:r>
            <a:r>
              <a:rPr lang="en-US" sz="1000">
                <a:solidFill>
                  <a:srgbClr val="000000"/>
                </a:solidFill>
                <a:latin typeface="Arial" charset="0"/>
                <a:cs typeface="Arial" charset="0"/>
              </a:rPr>
              <a:t>err</a:t>
            </a:r>
            <a:r>
              <a:rPr lang="en-US" sz="1400">
                <a:solidFill>
                  <a:srgbClr val="000000"/>
                </a:solidFill>
                <a:latin typeface="Arial" charset="0"/>
                <a:cs typeface="Arial" charset="0"/>
              </a:rPr>
              <a:t>(t) </a:t>
            </a:r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/S</a:t>
            </a:r>
          </a:p>
        </p:txBody>
      </p:sp>
      <p:sp>
        <p:nvSpPr>
          <p:cNvPr id="34" name="Right Brace 33"/>
          <p:cNvSpPr/>
          <p:nvPr/>
        </p:nvSpPr>
        <p:spPr>
          <a:xfrm rot="5400000">
            <a:off x="2467769" y="2929732"/>
            <a:ext cx="244475" cy="376237"/>
          </a:xfrm>
          <a:prstGeom prst="rightBrace">
            <a:avLst>
              <a:gd name="adj1" fmla="val 13768"/>
              <a:gd name="adj2" fmla="val 50000"/>
            </a:avLst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5" name="Right Brace 34"/>
          <p:cNvSpPr/>
          <p:nvPr/>
        </p:nvSpPr>
        <p:spPr>
          <a:xfrm rot="5400000">
            <a:off x="3879056" y="2932907"/>
            <a:ext cx="244475" cy="385762"/>
          </a:xfrm>
          <a:prstGeom prst="rightBrace">
            <a:avLst>
              <a:gd name="adj1" fmla="val 9789"/>
              <a:gd name="adj2" fmla="val 50000"/>
            </a:avLst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2790825" y="6237288"/>
            <a:ext cx="4229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0000FF"/>
                </a:solidFill>
                <a:latin typeface="Arial" charset="0"/>
                <a:cs typeface="Arial" charset="0"/>
              </a:rPr>
              <a:t>S ≤ 6 		</a:t>
            </a:r>
            <a:r>
              <a:rPr lang="en-US" sz="1400">
                <a:solidFill>
                  <a:srgbClr val="595959"/>
                </a:solidFill>
                <a:latin typeface="Arial" charset="0"/>
                <a:cs typeface="Arial" charset="0"/>
              </a:rPr>
              <a:t>[ y ≥ 2   =&gt;   T</a:t>
            </a:r>
            <a:r>
              <a:rPr lang="en-US" sz="1400" baseline="-25000">
                <a:solidFill>
                  <a:srgbClr val="595959"/>
                </a:solidFill>
                <a:latin typeface="Arial" charset="0"/>
                <a:cs typeface="Arial" charset="0"/>
              </a:rPr>
              <a:t>length </a:t>
            </a:r>
            <a:r>
              <a:rPr lang="en-US" sz="1400">
                <a:solidFill>
                  <a:srgbClr val="595959"/>
                </a:solidFill>
                <a:latin typeface="Arial" charset="0"/>
                <a:cs typeface="Arial" charset="0"/>
              </a:rPr>
              <a:t>≤ D</a:t>
            </a:r>
            <a:r>
              <a:rPr lang="en-US" sz="1400" baseline="-25000">
                <a:solidFill>
                  <a:srgbClr val="595959"/>
                </a:solidFill>
                <a:latin typeface="Arial" charset="0"/>
                <a:cs typeface="Arial" charset="0"/>
              </a:rPr>
              <a:t>min</a:t>
            </a:r>
            <a:r>
              <a:rPr lang="en-US" sz="1400">
                <a:solidFill>
                  <a:srgbClr val="595959"/>
                </a:solidFill>
                <a:latin typeface="Arial" charset="0"/>
                <a:cs typeface="Arial" charset="0"/>
              </a:rPr>
              <a:t>/2 ]</a:t>
            </a:r>
            <a:r>
              <a:rPr lang="en-US" sz="140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</a:p>
        </p:txBody>
      </p:sp>
      <p:grpSp>
        <p:nvGrpSpPr>
          <p:cNvPr id="22550" name="Group 2"/>
          <p:cNvGrpSpPr>
            <a:grpSpLocks/>
          </p:cNvGrpSpPr>
          <p:nvPr/>
        </p:nvGrpSpPr>
        <p:grpSpPr bwMode="auto">
          <a:xfrm>
            <a:off x="2401539" y="2401788"/>
            <a:ext cx="376238" cy="590550"/>
            <a:chOff x="1336675" y="2473325"/>
            <a:chExt cx="376238" cy="590550"/>
          </a:xfrm>
          <a:solidFill>
            <a:srgbClr val="A689FF"/>
          </a:solidFill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336675" y="2473325"/>
              <a:ext cx="376238" cy="56515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sz="1400">
                <a:solidFill>
                  <a:srgbClr val="000000"/>
                </a:solidFill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2590" name="Group 37"/>
            <p:cNvGrpSpPr>
              <a:grpSpLocks/>
            </p:cNvGrpSpPr>
            <p:nvPr/>
          </p:nvGrpSpPr>
          <p:grpSpPr bwMode="auto">
            <a:xfrm>
              <a:off x="1339850" y="2487613"/>
              <a:ext cx="358775" cy="576262"/>
              <a:chOff x="1979712" y="3573016"/>
              <a:chExt cx="360040" cy="576064"/>
            </a:xfrm>
            <a:grpFill/>
          </p:grpSpPr>
          <p:cxnSp>
            <p:nvCxnSpPr>
              <p:cNvPr id="22591" name="Straight Connector 38"/>
              <p:cNvCxnSpPr>
                <a:cxnSpLocks noChangeShapeType="1"/>
              </p:cNvCxnSpPr>
              <p:nvPr/>
            </p:nvCxnSpPr>
            <p:spPr bwMode="auto">
              <a:xfrm>
                <a:off x="1979712" y="3573016"/>
                <a:ext cx="360040" cy="576064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xtLst/>
            </p:spPr>
          </p:cxnSp>
          <p:cxnSp>
            <p:nvCxnSpPr>
              <p:cNvPr id="22592" name="Straight Connector 39"/>
              <p:cNvCxnSpPr>
                <a:cxnSpLocks noChangeShapeType="1"/>
              </p:cNvCxnSpPr>
              <p:nvPr/>
            </p:nvCxnSpPr>
            <p:spPr bwMode="auto">
              <a:xfrm flipV="1">
                <a:off x="1979712" y="3573016"/>
                <a:ext cx="360040" cy="576064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xtLst/>
            </p:spPr>
          </p:cxnSp>
        </p:grpSp>
      </p:grpSp>
      <p:sp>
        <p:nvSpPr>
          <p:cNvPr id="56339" name="Rectangle 43"/>
          <p:cNvSpPr>
            <a:spLocks noChangeArrowheads="1"/>
          </p:cNvSpPr>
          <p:nvPr/>
        </p:nvSpPr>
        <p:spPr bwMode="auto">
          <a:xfrm>
            <a:off x="2728913" y="1917700"/>
            <a:ext cx="1108075" cy="714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3808064" y="2401663"/>
            <a:ext cx="173038" cy="587375"/>
            <a:chOff x="2743200" y="2473325"/>
            <a:chExt cx="376238" cy="587375"/>
          </a:xfrm>
          <a:solidFill>
            <a:srgbClr val="A689FF"/>
          </a:solidFill>
        </p:grpSpPr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2743200" y="2473325"/>
              <a:ext cx="376238" cy="56515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sz="1400">
                <a:solidFill>
                  <a:srgbClr val="000000"/>
                </a:solidFill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2582" name="Group 40"/>
            <p:cNvGrpSpPr>
              <a:grpSpLocks/>
            </p:cNvGrpSpPr>
            <p:nvPr/>
          </p:nvGrpSpPr>
          <p:grpSpPr bwMode="auto">
            <a:xfrm>
              <a:off x="2751138" y="2484438"/>
              <a:ext cx="358775" cy="576262"/>
              <a:chOff x="1979712" y="3573016"/>
              <a:chExt cx="360040" cy="576064"/>
            </a:xfrm>
            <a:grpFill/>
          </p:grpSpPr>
          <p:cxnSp>
            <p:nvCxnSpPr>
              <p:cNvPr id="22583" name="Straight Connector 41"/>
              <p:cNvCxnSpPr>
                <a:cxnSpLocks noChangeShapeType="1"/>
              </p:cNvCxnSpPr>
              <p:nvPr/>
            </p:nvCxnSpPr>
            <p:spPr bwMode="auto">
              <a:xfrm>
                <a:off x="1979712" y="3573016"/>
                <a:ext cx="360040" cy="576064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xtLst/>
            </p:spPr>
          </p:cxnSp>
          <p:cxnSp>
            <p:nvCxnSpPr>
              <p:cNvPr id="22584" name="Straight Connector 42"/>
              <p:cNvCxnSpPr>
                <a:cxnSpLocks noChangeShapeType="1"/>
              </p:cNvCxnSpPr>
              <p:nvPr/>
            </p:nvCxnSpPr>
            <p:spPr bwMode="auto">
              <a:xfrm flipV="1">
                <a:off x="1979712" y="3573016"/>
                <a:ext cx="360040" cy="576064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xtLst/>
            </p:spPr>
          </p:cxnSp>
        </p:grpSp>
      </p:grpSp>
      <p:sp>
        <p:nvSpPr>
          <p:cNvPr id="48" name="TextBox 32"/>
          <p:cNvSpPr txBox="1">
            <a:spLocks noChangeArrowheads="1"/>
          </p:cNvSpPr>
          <p:nvPr/>
        </p:nvSpPr>
        <p:spPr bwMode="auto">
          <a:xfrm>
            <a:off x="2324100" y="3213100"/>
            <a:ext cx="27082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  <a:latin typeface="Arial" charset="0"/>
                <a:cs typeface="Arial" charset="0"/>
              </a:rPr>
              <a:t>X             +            Y = </a:t>
            </a:r>
            <a:r>
              <a:rPr lang="en-US" sz="1400">
                <a:solidFill>
                  <a:srgbClr val="000000"/>
                </a:solidFill>
                <a:latin typeface="Arial" charset="0"/>
                <a:cs typeface="Arial" charset="0"/>
              </a:rPr>
              <a:t>W</a:t>
            </a:r>
            <a:r>
              <a:rPr lang="en-US" sz="1000">
                <a:solidFill>
                  <a:srgbClr val="000000"/>
                </a:solidFill>
                <a:latin typeface="Arial" charset="0"/>
                <a:cs typeface="Arial" charset="0"/>
              </a:rPr>
              <a:t>err</a:t>
            </a:r>
            <a:r>
              <a:rPr lang="en-US" sz="1400">
                <a:solidFill>
                  <a:srgbClr val="000000"/>
                </a:solidFill>
                <a:latin typeface="Arial" charset="0"/>
                <a:cs typeface="Arial" charset="0"/>
              </a:rPr>
              <a:t>(t) </a:t>
            </a:r>
            <a:endParaRPr lang="en-US" sz="140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49" name="Right Brace 48"/>
          <p:cNvSpPr/>
          <p:nvPr/>
        </p:nvSpPr>
        <p:spPr>
          <a:xfrm rot="5400000">
            <a:off x="3788569" y="3020219"/>
            <a:ext cx="215900" cy="169862"/>
          </a:xfrm>
          <a:prstGeom prst="rightBrace">
            <a:avLst>
              <a:gd name="adj1" fmla="val 9789"/>
              <a:gd name="adj2" fmla="val 50000"/>
            </a:avLst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50" name="Group 49"/>
          <p:cNvGrpSpPr>
            <a:grpSpLocks/>
          </p:cNvGrpSpPr>
          <p:nvPr/>
        </p:nvGrpSpPr>
        <p:grpSpPr bwMode="auto">
          <a:xfrm>
            <a:off x="4197350" y="1557338"/>
            <a:ext cx="2879725" cy="863600"/>
            <a:chOff x="3052349" y="1701272"/>
            <a:chExt cx="2497459" cy="863140"/>
          </a:xfrm>
        </p:grpSpPr>
        <p:sp>
          <p:nvSpPr>
            <p:cNvPr id="51" name="Right Brace 50"/>
            <p:cNvSpPr/>
            <p:nvPr/>
          </p:nvSpPr>
          <p:spPr>
            <a:xfrm rot="16200000">
              <a:off x="4059907" y="1074511"/>
              <a:ext cx="482343" cy="2497459"/>
            </a:xfrm>
            <a:prstGeom prst="rightBrace">
              <a:avLst>
                <a:gd name="adj1" fmla="val 27084"/>
                <a:gd name="adj2" fmla="val 49341"/>
              </a:avLst>
            </a:prstGeom>
            <a:ln w="1270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6359" name="TextBox 11"/>
            <p:cNvSpPr txBox="1">
              <a:spLocks noChangeArrowheads="1"/>
            </p:cNvSpPr>
            <p:nvPr/>
          </p:nvSpPr>
          <p:spPr bwMode="auto">
            <a:xfrm>
              <a:off x="3924172" y="1701272"/>
              <a:ext cx="85083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400">
                  <a:solidFill>
                    <a:srgbClr val="000000"/>
                  </a:solidFill>
                  <a:latin typeface="Arial" charset="0"/>
                  <a:cs typeface="Arial" charset="0"/>
                </a:rPr>
                <a:t>DBF(t)</a:t>
              </a:r>
            </a:p>
          </p:txBody>
        </p:sp>
      </p:grpSp>
      <p:grpSp>
        <p:nvGrpSpPr>
          <p:cNvPr id="53" name="Group 52"/>
          <p:cNvGrpSpPr>
            <a:grpSpLocks/>
          </p:cNvGrpSpPr>
          <p:nvPr/>
        </p:nvGrpSpPr>
        <p:grpSpPr bwMode="auto">
          <a:xfrm>
            <a:off x="3981450" y="1557338"/>
            <a:ext cx="2663825" cy="863600"/>
            <a:chOff x="3052349" y="1701272"/>
            <a:chExt cx="2497459" cy="863140"/>
          </a:xfrm>
        </p:grpSpPr>
        <p:sp>
          <p:nvSpPr>
            <p:cNvPr id="54" name="Right Brace 53"/>
            <p:cNvSpPr/>
            <p:nvPr/>
          </p:nvSpPr>
          <p:spPr>
            <a:xfrm rot="16200000">
              <a:off x="4059907" y="1074511"/>
              <a:ext cx="482343" cy="2497459"/>
            </a:xfrm>
            <a:prstGeom prst="rightBrace">
              <a:avLst>
                <a:gd name="adj1" fmla="val 27084"/>
                <a:gd name="adj2" fmla="val 49341"/>
              </a:avLst>
            </a:prstGeom>
            <a:ln w="1270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6357" name="TextBox 11"/>
            <p:cNvSpPr txBox="1">
              <a:spLocks noChangeArrowheads="1"/>
            </p:cNvSpPr>
            <p:nvPr/>
          </p:nvSpPr>
          <p:spPr bwMode="auto">
            <a:xfrm>
              <a:off x="3924172" y="1701272"/>
              <a:ext cx="85083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400">
                  <a:solidFill>
                    <a:srgbClr val="000000"/>
                  </a:solidFill>
                  <a:latin typeface="Arial" charset="0"/>
                  <a:cs typeface="Arial" charset="0"/>
                </a:rPr>
                <a:t>DBF(t)/S</a:t>
              </a:r>
            </a:p>
          </p:txBody>
        </p:sp>
      </p:grpSp>
      <p:grpSp>
        <p:nvGrpSpPr>
          <p:cNvPr id="22560" name="Group 56"/>
          <p:cNvGrpSpPr>
            <a:grpSpLocks/>
          </p:cNvGrpSpPr>
          <p:nvPr/>
        </p:nvGrpSpPr>
        <p:grpSpPr bwMode="auto">
          <a:xfrm>
            <a:off x="2757139" y="2401788"/>
            <a:ext cx="376238" cy="590550"/>
            <a:chOff x="1336675" y="2473325"/>
            <a:chExt cx="376238" cy="590550"/>
          </a:xfrm>
          <a:solidFill>
            <a:srgbClr val="A689FF"/>
          </a:solidFill>
        </p:grpSpPr>
        <p:sp>
          <p:nvSpPr>
            <p:cNvPr id="58" name="Rectangle 57"/>
            <p:cNvSpPr>
              <a:spLocks noChangeArrowheads="1"/>
            </p:cNvSpPr>
            <p:nvPr/>
          </p:nvSpPr>
          <p:spPr bwMode="auto">
            <a:xfrm>
              <a:off x="1336675" y="2473325"/>
              <a:ext cx="376238" cy="56515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sz="1400">
                <a:solidFill>
                  <a:srgbClr val="000000"/>
                </a:solidFill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2574" name="Group 37"/>
            <p:cNvGrpSpPr>
              <a:grpSpLocks/>
            </p:cNvGrpSpPr>
            <p:nvPr/>
          </p:nvGrpSpPr>
          <p:grpSpPr bwMode="auto">
            <a:xfrm>
              <a:off x="1339850" y="2487613"/>
              <a:ext cx="358775" cy="576262"/>
              <a:chOff x="1979712" y="3573016"/>
              <a:chExt cx="360040" cy="576064"/>
            </a:xfrm>
            <a:grpFill/>
          </p:grpSpPr>
          <p:cxnSp>
            <p:nvCxnSpPr>
              <p:cNvPr id="22575" name="Straight Connector 38"/>
              <p:cNvCxnSpPr>
                <a:cxnSpLocks noChangeShapeType="1"/>
              </p:cNvCxnSpPr>
              <p:nvPr/>
            </p:nvCxnSpPr>
            <p:spPr bwMode="auto">
              <a:xfrm>
                <a:off x="1979712" y="3573016"/>
                <a:ext cx="360040" cy="576064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xtLst/>
            </p:spPr>
          </p:cxnSp>
          <p:cxnSp>
            <p:nvCxnSpPr>
              <p:cNvPr id="22576" name="Straight Connector 39"/>
              <p:cNvCxnSpPr>
                <a:cxnSpLocks noChangeShapeType="1"/>
              </p:cNvCxnSpPr>
              <p:nvPr/>
            </p:nvCxnSpPr>
            <p:spPr bwMode="auto">
              <a:xfrm flipV="1">
                <a:off x="1979712" y="3573016"/>
                <a:ext cx="360040" cy="576064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xtLst/>
            </p:spPr>
          </p:cxnSp>
        </p:grpSp>
      </p:grpSp>
      <p:grpSp>
        <p:nvGrpSpPr>
          <p:cNvPr id="22561" name="Group 61"/>
          <p:cNvGrpSpPr>
            <a:grpSpLocks/>
          </p:cNvGrpSpPr>
          <p:nvPr/>
        </p:nvGrpSpPr>
        <p:grpSpPr bwMode="auto">
          <a:xfrm>
            <a:off x="3115914" y="2401788"/>
            <a:ext cx="376238" cy="590550"/>
            <a:chOff x="1336675" y="2473325"/>
            <a:chExt cx="376238" cy="590550"/>
          </a:xfrm>
          <a:solidFill>
            <a:srgbClr val="A689FF"/>
          </a:solidFill>
        </p:grpSpPr>
        <p:sp>
          <p:nvSpPr>
            <p:cNvPr id="63" name="Rectangle 62"/>
            <p:cNvSpPr>
              <a:spLocks noChangeArrowheads="1"/>
            </p:cNvSpPr>
            <p:nvPr/>
          </p:nvSpPr>
          <p:spPr bwMode="auto">
            <a:xfrm>
              <a:off x="1336675" y="2473325"/>
              <a:ext cx="376238" cy="56515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sz="1400">
                <a:solidFill>
                  <a:srgbClr val="000000"/>
                </a:solidFill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2570" name="Group 37"/>
            <p:cNvGrpSpPr>
              <a:grpSpLocks/>
            </p:cNvGrpSpPr>
            <p:nvPr/>
          </p:nvGrpSpPr>
          <p:grpSpPr bwMode="auto">
            <a:xfrm>
              <a:off x="1339850" y="2487613"/>
              <a:ext cx="358775" cy="576262"/>
              <a:chOff x="1979712" y="3573016"/>
              <a:chExt cx="360040" cy="576064"/>
            </a:xfrm>
            <a:grpFill/>
          </p:grpSpPr>
          <p:cxnSp>
            <p:nvCxnSpPr>
              <p:cNvPr id="22571" name="Straight Connector 38"/>
              <p:cNvCxnSpPr>
                <a:cxnSpLocks noChangeShapeType="1"/>
              </p:cNvCxnSpPr>
              <p:nvPr/>
            </p:nvCxnSpPr>
            <p:spPr bwMode="auto">
              <a:xfrm>
                <a:off x="1979712" y="3573016"/>
                <a:ext cx="360040" cy="576064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xtLst/>
            </p:spPr>
          </p:cxnSp>
          <p:cxnSp>
            <p:nvCxnSpPr>
              <p:cNvPr id="22572" name="Straight Connector 39"/>
              <p:cNvCxnSpPr>
                <a:cxnSpLocks noChangeShapeType="1"/>
              </p:cNvCxnSpPr>
              <p:nvPr/>
            </p:nvCxnSpPr>
            <p:spPr bwMode="auto">
              <a:xfrm flipV="1">
                <a:off x="1979712" y="3573016"/>
                <a:ext cx="360040" cy="576064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xtLst/>
            </p:spPr>
          </p:cxnSp>
        </p:grpSp>
      </p:grpSp>
      <p:grpSp>
        <p:nvGrpSpPr>
          <p:cNvPr id="22562" name="Group 66"/>
          <p:cNvGrpSpPr>
            <a:grpSpLocks/>
          </p:cNvGrpSpPr>
          <p:nvPr/>
        </p:nvGrpSpPr>
        <p:grpSpPr bwMode="auto">
          <a:xfrm>
            <a:off x="3476277" y="2401788"/>
            <a:ext cx="322262" cy="590550"/>
            <a:chOff x="1336675" y="2473325"/>
            <a:chExt cx="376238" cy="590550"/>
          </a:xfrm>
          <a:solidFill>
            <a:srgbClr val="A689FF"/>
          </a:solidFill>
        </p:grpSpPr>
        <p:sp>
          <p:nvSpPr>
            <p:cNvPr id="68" name="Rectangle 67"/>
            <p:cNvSpPr>
              <a:spLocks noChangeArrowheads="1"/>
            </p:cNvSpPr>
            <p:nvPr/>
          </p:nvSpPr>
          <p:spPr bwMode="auto">
            <a:xfrm>
              <a:off x="1336675" y="2473325"/>
              <a:ext cx="376238" cy="56515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sz="1400">
                <a:solidFill>
                  <a:srgbClr val="000000"/>
                </a:solidFill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2566" name="Group 37"/>
            <p:cNvGrpSpPr>
              <a:grpSpLocks/>
            </p:cNvGrpSpPr>
            <p:nvPr/>
          </p:nvGrpSpPr>
          <p:grpSpPr bwMode="auto">
            <a:xfrm>
              <a:off x="1339850" y="2487613"/>
              <a:ext cx="358775" cy="576262"/>
              <a:chOff x="1979712" y="3573016"/>
              <a:chExt cx="360040" cy="576064"/>
            </a:xfrm>
            <a:grpFill/>
          </p:grpSpPr>
          <p:cxnSp>
            <p:nvCxnSpPr>
              <p:cNvPr id="22567" name="Straight Connector 38"/>
              <p:cNvCxnSpPr>
                <a:cxnSpLocks noChangeShapeType="1"/>
              </p:cNvCxnSpPr>
              <p:nvPr/>
            </p:nvCxnSpPr>
            <p:spPr bwMode="auto">
              <a:xfrm>
                <a:off x="1979712" y="3573016"/>
                <a:ext cx="360040" cy="576064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xtLst/>
            </p:spPr>
          </p:cxnSp>
          <p:cxnSp>
            <p:nvCxnSpPr>
              <p:cNvPr id="22568" name="Straight Connector 39"/>
              <p:cNvCxnSpPr>
                <a:cxnSpLocks noChangeShapeType="1"/>
              </p:cNvCxnSpPr>
              <p:nvPr/>
            </p:nvCxnSpPr>
            <p:spPr bwMode="auto">
              <a:xfrm flipV="1">
                <a:off x="1979712" y="3573016"/>
                <a:ext cx="360040" cy="576064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xtLst/>
            </p:spPr>
          </p:cxnSp>
        </p:grpSp>
      </p:grpSp>
      <p:cxnSp>
        <p:nvCxnSpPr>
          <p:cNvPr id="56348" name="Straight Connector 7"/>
          <p:cNvCxnSpPr>
            <a:cxnSpLocks noChangeShapeType="1"/>
          </p:cNvCxnSpPr>
          <p:nvPr/>
        </p:nvCxnSpPr>
        <p:spPr bwMode="auto">
          <a:xfrm flipH="1">
            <a:off x="2728913" y="1954213"/>
            <a:ext cx="0" cy="1042987"/>
          </a:xfrm>
          <a:prstGeom prst="line">
            <a:avLst/>
          </a:prstGeom>
          <a:noFill/>
          <a:ln w="6350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349" name="Straight Connector 74"/>
          <p:cNvCxnSpPr>
            <a:cxnSpLocks noChangeShapeType="1"/>
          </p:cNvCxnSpPr>
          <p:nvPr/>
        </p:nvCxnSpPr>
        <p:spPr bwMode="auto">
          <a:xfrm flipH="1">
            <a:off x="3836988" y="1917700"/>
            <a:ext cx="0" cy="1044575"/>
          </a:xfrm>
          <a:prstGeom prst="line">
            <a:avLst/>
          </a:prstGeom>
          <a:noFill/>
          <a:ln w="6350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2339975" y="4797425"/>
            <a:ext cx="35274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400">
                <a:solidFill>
                  <a:srgbClr val="000000"/>
                </a:solidFill>
                <a:latin typeface="Arial" charset="0"/>
                <a:cs typeface="Arial" charset="0"/>
              </a:rPr>
              <a:t>Put </a:t>
            </a:r>
            <a:r>
              <a:rPr lang="en-US" sz="1400">
                <a:solidFill>
                  <a:srgbClr val="0000FF"/>
                </a:solidFill>
                <a:latin typeface="Arial" charset="0"/>
                <a:cs typeface="Arial" charset="0"/>
              </a:rPr>
              <a:t>W</a:t>
            </a:r>
            <a:r>
              <a:rPr lang="en-US" sz="1400" baseline="-25000">
                <a:solidFill>
                  <a:srgbClr val="0000FF"/>
                </a:solidFill>
                <a:latin typeface="Arial" charset="0"/>
                <a:cs typeface="Arial" charset="0"/>
              </a:rPr>
              <a:t>err</a:t>
            </a:r>
            <a:r>
              <a:rPr lang="en-US" sz="1400">
                <a:solidFill>
                  <a:srgbClr val="0000FF"/>
                </a:solidFill>
                <a:latin typeface="Arial" charset="0"/>
                <a:cs typeface="Arial" charset="0"/>
              </a:rPr>
              <a:t>(t) = 2DBF(t) </a:t>
            </a:r>
            <a:r>
              <a:rPr lang="en-US" sz="1400">
                <a:solidFill>
                  <a:srgbClr val="000000"/>
                </a:solidFill>
                <a:latin typeface="Arial" charset="0"/>
                <a:cs typeface="Arial" charset="0"/>
              </a:rPr>
              <a:t>and </a:t>
            </a:r>
            <a:r>
              <a:rPr lang="en-US" sz="1400">
                <a:solidFill>
                  <a:srgbClr val="0000FF"/>
                </a:solidFill>
                <a:latin typeface="Arial" charset="0"/>
                <a:cs typeface="Arial" charset="0"/>
              </a:rPr>
              <a:t>DBF(t) = t</a:t>
            </a:r>
          </a:p>
        </p:txBody>
      </p: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2814638" y="5229225"/>
            <a:ext cx="19732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2"/>
                </a:solidFill>
                <a:latin typeface="Arial" charset="0"/>
                <a:cs typeface="Arial" charset="0"/>
              </a:rPr>
              <a:t>S ≤  3t/(t - T</a:t>
            </a:r>
            <a:r>
              <a:rPr lang="en-US" sz="1400" baseline="-25000">
                <a:solidFill>
                  <a:schemeClr val="tx2"/>
                </a:solidFill>
                <a:latin typeface="Arial" charset="0"/>
                <a:cs typeface="Arial" charset="0"/>
              </a:rPr>
              <a:t>length </a:t>
            </a:r>
            <a:r>
              <a:rPr lang="en-US" sz="1400">
                <a:solidFill>
                  <a:schemeClr val="tx2"/>
                </a:solidFill>
                <a:latin typeface="Arial" charset="0"/>
                <a:cs typeface="Arial" charset="0"/>
              </a:rPr>
              <a:t>)</a:t>
            </a:r>
          </a:p>
        </p:txBody>
      </p:sp>
      <p:sp>
        <p:nvSpPr>
          <p:cNvPr id="71" name="TextBox 70"/>
          <p:cNvSpPr txBox="1">
            <a:spLocks noChangeArrowheads="1"/>
          </p:cNvSpPr>
          <p:nvPr/>
        </p:nvSpPr>
        <p:spPr bwMode="auto">
          <a:xfrm>
            <a:off x="2808288" y="5732463"/>
            <a:ext cx="3348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400" b="1">
                <a:solidFill>
                  <a:schemeClr val="tx1"/>
                </a:solidFill>
                <a:latin typeface="Arial" charset="0"/>
                <a:cs typeface="Arial" charset="0"/>
              </a:rPr>
              <a:t>S ≤  3y/(y-1) 	[ y = t/ T</a:t>
            </a:r>
            <a:r>
              <a:rPr lang="en-US" sz="1400" b="1" baseline="-25000">
                <a:solidFill>
                  <a:schemeClr val="tx1"/>
                </a:solidFill>
                <a:latin typeface="Arial" charset="0"/>
                <a:cs typeface="Arial" charset="0"/>
              </a:rPr>
              <a:t>length </a:t>
            </a:r>
            <a:r>
              <a:rPr lang="en-US" sz="1400" b="1">
                <a:solidFill>
                  <a:schemeClr val="tx1"/>
                </a:solidFill>
                <a:latin typeface="Arial" charset="0"/>
                <a:cs typeface="Arial" charset="0"/>
              </a:rPr>
              <a:t>]</a:t>
            </a:r>
            <a:r>
              <a:rPr lang="en-US" sz="1400" b="1" baseline="-2500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endParaRPr lang="en-US" sz="1400" b="1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645275" y="1781175"/>
            <a:ext cx="0" cy="12144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444625"/>
            <a:ext cx="8245475" cy="414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754063" y="5048250"/>
            <a:ext cx="7885112" cy="0"/>
          </a:xfrm>
          <a:prstGeom prst="line">
            <a:avLst/>
          </a:prstGeom>
          <a:noFill/>
          <a:ln w="25400">
            <a:solidFill>
              <a:srgbClr val="008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47" grpId="0" animBg="1"/>
      <p:bldP spid="4" grpId="0" animBg="1"/>
      <p:bldP spid="4" grpId="1" animBg="1"/>
      <p:bldP spid="22536" grpId="0"/>
      <p:bldP spid="22536" grpId="1"/>
      <p:bldP spid="22" grpId="0"/>
      <p:bldP spid="24" grpId="0"/>
      <p:bldP spid="22549" grpId="0"/>
      <p:bldP spid="35" grpId="0" animBg="1"/>
      <p:bldP spid="36" grpId="0"/>
      <p:bldP spid="48" grpId="0"/>
      <p:bldP spid="49" grpId="0" animBg="1"/>
      <p:bldP spid="69" grpId="0"/>
      <p:bldP spid="70" grpId="0"/>
      <p:bldP spid="7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5" y="492125"/>
            <a:ext cx="7800975" cy="920750"/>
          </a:xfrm>
        </p:spPr>
        <p:txBody>
          <a:bodyPr/>
          <a:lstStyle/>
          <a:p>
            <a:pPr>
              <a:defRPr/>
            </a:pPr>
            <a:r>
              <a:rPr lang="en-US" sz="2800" dirty="0" smtClean="0"/>
              <a:t>Mixed Criticality Fault Tolerant Scheduling</a:t>
            </a:r>
            <a:endParaRPr lang="en-US" sz="2400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585788" y="2797175"/>
            <a:ext cx="3598862" cy="317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 flipH="1" flipV="1">
            <a:off x="192088" y="2266950"/>
            <a:ext cx="1068388" cy="15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725488" y="2205038"/>
            <a:ext cx="720725" cy="595312"/>
          </a:xfrm>
          <a:prstGeom prst="rect">
            <a:avLst/>
          </a:prstGeom>
          <a:solidFill>
            <a:srgbClr val="A68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 rot="5400000">
            <a:off x="3445669" y="2310606"/>
            <a:ext cx="9906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531813" y="4221163"/>
            <a:ext cx="8281987" cy="2554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65113" indent="-265113">
              <a:buFont typeface="Wingdings" charset="2"/>
              <a:buChar char="Ø"/>
              <a:defRPr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Criticality (classical definition): different execution times at different criticality levels</a:t>
            </a:r>
          </a:p>
          <a:p>
            <a:pPr marL="265113" indent="-265113">
              <a:buFont typeface="Wingdings" charset="2"/>
              <a:buChar char="Ø"/>
              <a:defRPr/>
            </a:pPr>
            <a:endParaRPr lang="en-US" sz="16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265113" indent="-265113">
              <a:buFont typeface="Wingdings" charset="2"/>
              <a:buChar char="Ø"/>
              <a:defRPr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Criticality (from a FT perspective): different replication strategies (</a:t>
            </a:r>
            <a:r>
              <a:rPr lang="en-US" sz="1600" dirty="0">
                <a:solidFill>
                  <a:srgbClr val="0000FF"/>
                </a:solidFill>
                <a:latin typeface="Arial"/>
                <a:cs typeface="Arial"/>
              </a:rPr>
              <a:t>temporal or spatial or both</a:t>
            </a: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) for different criticality levels</a:t>
            </a:r>
          </a:p>
          <a:p>
            <a:pPr marL="457200" lvl="1" indent="0">
              <a:defRPr/>
            </a:pPr>
            <a:endParaRPr lang="en-US" sz="16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268288" indent="-268288">
              <a:buFont typeface="Wingdings" charset="2"/>
              <a:buChar char="Ø"/>
              <a:defRPr/>
            </a:pPr>
            <a:r>
              <a:rPr lang="en-US" sz="1600" b="1" dirty="0">
                <a:solidFill>
                  <a:schemeClr val="tx1"/>
                </a:solidFill>
                <a:latin typeface="Arial"/>
                <a:cs typeface="Arial"/>
              </a:rPr>
              <a:t>Problem: </a:t>
            </a: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Given a set of mixed criticality real-time tasks, what is the resource augmentation bound that guarantees FT-feasibility of all critical tasks under an error burst of known upper-bounded length?</a:t>
            </a:r>
          </a:p>
          <a:p>
            <a:pPr marL="606425" lvl="1" indent="-285750">
              <a:buFont typeface="Lucida Grande"/>
              <a:buChar char="-"/>
              <a:defRPr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Resource augmentation bound for FT-EDF=6</a:t>
            </a:r>
          </a:p>
          <a:p>
            <a:pPr marL="606425" lvl="1" indent="-285750">
              <a:buFont typeface="Lucida Grande"/>
              <a:buChar char="-"/>
              <a:defRPr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Density based test: 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3δ</a:t>
            </a:r>
            <a:r>
              <a:rPr lang="en-US" sz="1600" baseline="-25000" dirty="0">
                <a:solidFill>
                  <a:srgbClr val="000000"/>
                </a:solidFill>
                <a:latin typeface="Arial" charset="0"/>
                <a:cs typeface="Arial" charset="0"/>
              </a:rPr>
              <a:t>c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 + </a:t>
            </a:r>
            <a:r>
              <a:rPr lang="en-US" sz="1600" dirty="0" err="1">
                <a:solidFill>
                  <a:srgbClr val="000000"/>
                </a:solidFill>
                <a:latin typeface="Arial" charset="0"/>
                <a:cs typeface="Arial" charset="0"/>
              </a:rPr>
              <a:t>δ</a:t>
            </a:r>
            <a:r>
              <a:rPr lang="en-US" sz="1600" baseline="-25000" dirty="0" err="1">
                <a:solidFill>
                  <a:srgbClr val="000000"/>
                </a:solidFill>
                <a:latin typeface="Arial" charset="0"/>
                <a:cs typeface="Arial" charset="0"/>
              </a:rPr>
              <a:t>nc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 ≤ 0.5</a:t>
            </a:r>
            <a:endParaRPr lang="en-US" sz="1600" dirty="0">
              <a:latin typeface="Arial" charset="0"/>
              <a:cs typeface="Arial" charset="0"/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615950" y="4024313"/>
            <a:ext cx="3598863" cy="317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5400000" flipH="1" flipV="1">
            <a:off x="222250" y="3494088"/>
            <a:ext cx="1068387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5400000">
            <a:off x="3475832" y="3537744"/>
            <a:ext cx="990600" cy="15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1476375" y="3430588"/>
            <a:ext cx="719138" cy="59372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8" name="Group 87"/>
          <p:cNvGrpSpPr>
            <a:grpSpLocks/>
          </p:cNvGrpSpPr>
          <p:nvPr/>
        </p:nvGrpSpPr>
        <p:grpSpPr bwMode="auto">
          <a:xfrm>
            <a:off x="5383213" y="2984500"/>
            <a:ext cx="3598862" cy="1073150"/>
            <a:chOff x="5382683" y="2985086"/>
            <a:chExt cx="3598863" cy="1073150"/>
          </a:xfrm>
        </p:grpSpPr>
        <p:cxnSp>
          <p:nvCxnSpPr>
            <p:cNvPr id="64" name="Straight Arrow Connector 63"/>
            <p:cNvCxnSpPr/>
            <p:nvPr/>
          </p:nvCxnSpPr>
          <p:spPr>
            <a:xfrm flipV="1">
              <a:off x="5382683" y="4048711"/>
              <a:ext cx="3598863" cy="317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 rot="5400000" flipH="1" flipV="1">
              <a:off x="4988983" y="3518486"/>
              <a:ext cx="1068388" cy="158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rot="5400000">
              <a:off x="8242565" y="3562142"/>
              <a:ext cx="9906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6532563" y="3573463"/>
            <a:ext cx="1011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2000">
                <a:solidFill>
                  <a:srgbClr val="000000"/>
                </a:solidFill>
                <a:latin typeface="Arial" charset="0"/>
                <a:cs typeface="Arial" charset="0"/>
              </a:rPr>
              <a:t>discard</a:t>
            </a:r>
          </a:p>
        </p:txBody>
      </p:sp>
      <p:sp>
        <p:nvSpPr>
          <p:cNvPr id="57357" name="TextBox 67"/>
          <p:cNvSpPr txBox="1">
            <a:spLocks noChangeArrowheads="1"/>
          </p:cNvSpPr>
          <p:nvPr/>
        </p:nvSpPr>
        <p:spPr bwMode="auto">
          <a:xfrm>
            <a:off x="144463" y="2289175"/>
            <a:ext cx="387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/>
              <a:t>HI</a:t>
            </a:r>
          </a:p>
        </p:txBody>
      </p:sp>
      <p:sp>
        <p:nvSpPr>
          <p:cNvPr id="57358" name="TextBox 68"/>
          <p:cNvSpPr txBox="1">
            <a:spLocks noChangeArrowheads="1"/>
          </p:cNvSpPr>
          <p:nvPr/>
        </p:nvSpPr>
        <p:spPr bwMode="auto">
          <a:xfrm>
            <a:off x="152400" y="3468688"/>
            <a:ext cx="4333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/>
              <a:t>LO</a:t>
            </a:r>
          </a:p>
        </p:txBody>
      </p:sp>
      <p:sp>
        <p:nvSpPr>
          <p:cNvPr id="57359" name="TextBox 69"/>
          <p:cNvSpPr txBox="1">
            <a:spLocks noChangeArrowheads="1"/>
          </p:cNvSpPr>
          <p:nvPr/>
        </p:nvSpPr>
        <p:spPr bwMode="auto">
          <a:xfrm>
            <a:off x="4813300" y="2289175"/>
            <a:ext cx="385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/>
              <a:t>HI</a:t>
            </a:r>
          </a:p>
        </p:txBody>
      </p:sp>
      <p:sp>
        <p:nvSpPr>
          <p:cNvPr id="57360" name="TextBox 70"/>
          <p:cNvSpPr txBox="1">
            <a:spLocks noChangeArrowheads="1"/>
          </p:cNvSpPr>
          <p:nvPr/>
        </p:nvSpPr>
        <p:spPr bwMode="auto">
          <a:xfrm>
            <a:off x="4819650" y="3468688"/>
            <a:ext cx="4349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/>
              <a:t>LO</a:t>
            </a:r>
          </a:p>
        </p:txBody>
      </p:sp>
      <p:sp>
        <p:nvSpPr>
          <p:cNvPr id="72" name="Rectangle 71"/>
          <p:cNvSpPr/>
          <p:nvPr/>
        </p:nvSpPr>
        <p:spPr>
          <a:xfrm>
            <a:off x="5505450" y="2187575"/>
            <a:ext cx="720725" cy="595313"/>
          </a:xfrm>
          <a:prstGeom prst="rect">
            <a:avLst/>
          </a:prstGeom>
          <a:solidFill>
            <a:srgbClr val="A68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3" name="Group 72"/>
          <p:cNvGrpSpPr>
            <a:grpSpLocks/>
          </p:cNvGrpSpPr>
          <p:nvPr/>
        </p:nvGrpSpPr>
        <p:grpSpPr bwMode="auto">
          <a:xfrm>
            <a:off x="5362575" y="1716088"/>
            <a:ext cx="3600450" cy="1074737"/>
            <a:chOff x="5004048" y="2210954"/>
            <a:chExt cx="3600000" cy="1074030"/>
          </a:xfrm>
        </p:grpSpPr>
        <p:cxnSp>
          <p:nvCxnSpPr>
            <p:cNvPr id="74" name="Straight Arrow Connector 73"/>
            <p:cNvCxnSpPr/>
            <p:nvPr/>
          </p:nvCxnSpPr>
          <p:spPr>
            <a:xfrm flipV="1">
              <a:off x="5004048" y="3275465"/>
              <a:ext cx="3600000" cy="158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 rot="5400000" flipH="1" flipV="1">
              <a:off x="4613856" y="2744003"/>
              <a:ext cx="1067684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 rot="5400000">
              <a:off x="7867011" y="2789216"/>
              <a:ext cx="989948" cy="158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Rectangle 76"/>
          <p:cNvSpPr/>
          <p:nvPr/>
        </p:nvSpPr>
        <p:spPr>
          <a:xfrm>
            <a:off x="7666038" y="2185988"/>
            <a:ext cx="720725" cy="593725"/>
          </a:xfrm>
          <a:prstGeom prst="rect">
            <a:avLst/>
          </a:prstGeom>
          <a:solidFill>
            <a:srgbClr val="A68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8" name="Straight Connector 77"/>
          <p:cNvCxnSpPr>
            <a:cxnSpLocks noChangeShapeType="1"/>
          </p:cNvCxnSpPr>
          <p:nvPr/>
        </p:nvCxnSpPr>
        <p:spPr bwMode="auto">
          <a:xfrm>
            <a:off x="5516563" y="2205038"/>
            <a:ext cx="684212" cy="519112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" name="Straight Connector 78"/>
          <p:cNvCxnSpPr>
            <a:cxnSpLocks noChangeShapeType="1"/>
          </p:cNvCxnSpPr>
          <p:nvPr/>
        </p:nvCxnSpPr>
        <p:spPr bwMode="auto">
          <a:xfrm flipV="1">
            <a:off x="5480050" y="2220913"/>
            <a:ext cx="720725" cy="558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" name="Rectangle 79"/>
          <p:cNvSpPr>
            <a:spLocks noChangeArrowheads="1"/>
          </p:cNvSpPr>
          <p:nvPr/>
        </p:nvSpPr>
        <p:spPr bwMode="auto">
          <a:xfrm>
            <a:off x="6010275" y="1900238"/>
            <a:ext cx="1223963" cy="984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6010275" y="1611313"/>
            <a:ext cx="12477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600">
                <a:solidFill>
                  <a:schemeClr val="tx1"/>
                </a:solidFill>
                <a:latin typeface="Arial" charset="0"/>
                <a:cs typeface="Arial" charset="0"/>
              </a:rPr>
              <a:t>error burst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226175" y="2185988"/>
            <a:ext cx="720725" cy="595312"/>
          </a:xfrm>
          <a:prstGeom prst="rect">
            <a:avLst/>
          </a:prstGeom>
          <a:solidFill>
            <a:srgbClr val="A68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3" name="Straight Connector 82"/>
          <p:cNvCxnSpPr>
            <a:cxnSpLocks noChangeShapeType="1"/>
          </p:cNvCxnSpPr>
          <p:nvPr/>
        </p:nvCxnSpPr>
        <p:spPr bwMode="auto">
          <a:xfrm>
            <a:off x="6237288" y="2205038"/>
            <a:ext cx="684212" cy="519112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" name="Straight Connector 83"/>
          <p:cNvCxnSpPr>
            <a:cxnSpLocks noChangeShapeType="1"/>
          </p:cNvCxnSpPr>
          <p:nvPr/>
        </p:nvCxnSpPr>
        <p:spPr bwMode="auto">
          <a:xfrm flipV="1">
            <a:off x="6200775" y="2220913"/>
            <a:ext cx="720725" cy="558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5" name="Rectangle 84"/>
          <p:cNvSpPr/>
          <p:nvPr/>
        </p:nvSpPr>
        <p:spPr>
          <a:xfrm>
            <a:off x="6935788" y="2185988"/>
            <a:ext cx="720725" cy="595312"/>
          </a:xfrm>
          <a:prstGeom prst="rect">
            <a:avLst/>
          </a:prstGeom>
          <a:solidFill>
            <a:srgbClr val="A68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6" name="Straight Connector 85"/>
          <p:cNvCxnSpPr>
            <a:cxnSpLocks noChangeShapeType="1"/>
          </p:cNvCxnSpPr>
          <p:nvPr/>
        </p:nvCxnSpPr>
        <p:spPr bwMode="auto">
          <a:xfrm>
            <a:off x="6948488" y="2205038"/>
            <a:ext cx="682625" cy="519112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7" name="Straight Connector 86"/>
          <p:cNvCxnSpPr>
            <a:cxnSpLocks noChangeShapeType="1"/>
          </p:cNvCxnSpPr>
          <p:nvPr/>
        </p:nvCxnSpPr>
        <p:spPr bwMode="auto">
          <a:xfrm flipV="1">
            <a:off x="6910388" y="2220913"/>
            <a:ext cx="720725" cy="558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7374" name="Group 90"/>
          <p:cNvGrpSpPr>
            <a:grpSpLocks/>
          </p:cNvGrpSpPr>
          <p:nvPr/>
        </p:nvGrpSpPr>
        <p:grpSpPr bwMode="auto">
          <a:xfrm>
            <a:off x="144463" y="2271713"/>
            <a:ext cx="465137" cy="1517650"/>
            <a:chOff x="144639" y="2009950"/>
            <a:chExt cx="465610" cy="1517943"/>
          </a:xfrm>
        </p:grpSpPr>
        <p:sp>
          <p:nvSpPr>
            <p:cNvPr id="57378" name="TextBox 88"/>
            <p:cNvSpPr txBox="1">
              <a:spLocks noChangeArrowheads="1"/>
            </p:cNvSpPr>
            <p:nvPr/>
          </p:nvSpPr>
          <p:spPr bwMode="auto">
            <a:xfrm>
              <a:off x="144639" y="2009950"/>
              <a:ext cx="3898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chemeClr val="tx1"/>
                  </a:solidFill>
                  <a:latin typeface="Arial" charset="0"/>
                  <a:cs typeface="Arial" charset="0"/>
                </a:rPr>
                <a:t>HI</a:t>
              </a:r>
            </a:p>
          </p:txBody>
        </p:sp>
        <p:sp>
          <p:nvSpPr>
            <p:cNvPr id="57379" name="TextBox 89"/>
            <p:cNvSpPr txBox="1">
              <a:spLocks noChangeArrowheads="1"/>
            </p:cNvSpPr>
            <p:nvPr/>
          </p:nvSpPr>
          <p:spPr bwMode="auto">
            <a:xfrm>
              <a:off x="151870" y="3189339"/>
              <a:ext cx="45837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chemeClr val="tx1"/>
                  </a:solidFill>
                  <a:latin typeface="Arial" charset="0"/>
                  <a:cs typeface="Arial" charset="0"/>
                </a:rPr>
                <a:t>LO</a:t>
              </a:r>
            </a:p>
          </p:txBody>
        </p:sp>
      </p:grpSp>
      <p:grpSp>
        <p:nvGrpSpPr>
          <p:cNvPr id="92" name="Group 91"/>
          <p:cNvGrpSpPr>
            <a:grpSpLocks/>
          </p:cNvGrpSpPr>
          <p:nvPr/>
        </p:nvGrpSpPr>
        <p:grpSpPr bwMode="auto">
          <a:xfrm>
            <a:off x="4826000" y="2276475"/>
            <a:ext cx="466725" cy="1517650"/>
            <a:chOff x="144639" y="2009950"/>
            <a:chExt cx="465610" cy="1517943"/>
          </a:xfrm>
        </p:grpSpPr>
        <p:sp>
          <p:nvSpPr>
            <p:cNvPr id="57376" name="TextBox 92"/>
            <p:cNvSpPr txBox="1">
              <a:spLocks noChangeArrowheads="1"/>
            </p:cNvSpPr>
            <p:nvPr/>
          </p:nvSpPr>
          <p:spPr bwMode="auto">
            <a:xfrm>
              <a:off x="144639" y="2009950"/>
              <a:ext cx="3898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chemeClr val="tx1"/>
                  </a:solidFill>
                  <a:latin typeface="Arial" charset="0"/>
                  <a:cs typeface="Arial" charset="0"/>
                </a:rPr>
                <a:t>HI</a:t>
              </a:r>
            </a:p>
          </p:txBody>
        </p:sp>
        <p:sp>
          <p:nvSpPr>
            <p:cNvPr id="57377" name="TextBox 93"/>
            <p:cNvSpPr txBox="1">
              <a:spLocks noChangeArrowheads="1"/>
            </p:cNvSpPr>
            <p:nvPr/>
          </p:nvSpPr>
          <p:spPr bwMode="auto">
            <a:xfrm>
              <a:off x="151870" y="3189339"/>
              <a:ext cx="45837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chemeClr val="tx1"/>
                  </a:solidFill>
                  <a:latin typeface="Arial" charset="0"/>
                  <a:cs typeface="Arial" charset="0"/>
                </a:rPr>
                <a:t>LO</a:t>
              </a:r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7" grpId="0" animBg="1"/>
      <p:bldP spid="67" grpId="0"/>
      <p:bldP spid="72" grpId="0" animBg="1"/>
      <p:bldP spid="77" grpId="0" animBg="1"/>
      <p:bldP spid="80" grpId="0" animBg="1"/>
      <p:bldP spid="81" grpId="0"/>
      <p:bldP spid="82" grpId="0" animBg="1"/>
      <p:bldP spid="8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 bwMode="auto">
          <a:xfrm>
            <a:off x="1343025" y="655638"/>
            <a:ext cx="5894388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Summary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sz="quarter" idx="10"/>
          </p:nvPr>
        </p:nvSpPr>
        <p:spPr bwMode="auto">
          <a:xfrm>
            <a:off x="1116013" y="1844675"/>
            <a:ext cx="7777162" cy="467995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71463" indent="-271463">
              <a:spcBef>
                <a:spcPts val="563"/>
              </a:spcBef>
              <a:buClr>
                <a:schemeClr val="tx1"/>
              </a:buClr>
              <a:buFont typeface="Wingdings" charset="0"/>
              <a:buChar char="Ø"/>
              <a:defRPr/>
            </a:pPr>
            <a:r>
              <a:rPr lang="en-US" dirty="0">
                <a:latin typeface="Arial" charset="0"/>
                <a:ea typeface="ヒラギノ角ゴ ProN W3" charset="0"/>
                <a:cs typeface="Georgia" charset="0"/>
              </a:rPr>
              <a:t>Fault tolerance feasibility analysis of real-time tasks</a:t>
            </a:r>
          </a:p>
          <a:p>
            <a:pPr marL="625475" lvl="1" indent="-179388">
              <a:spcBef>
                <a:spcPts val="563"/>
              </a:spcBef>
              <a:buClr>
                <a:schemeClr val="tx1"/>
              </a:buClr>
              <a:buFont typeface="Lucida Grande" charset="0"/>
              <a:buChar char="●"/>
              <a:defRPr/>
            </a:pPr>
            <a:r>
              <a:rPr lang="en-US" sz="1600" dirty="0">
                <a:latin typeface="Arial" charset="0"/>
                <a:ea typeface="ヒラギノ角ゴ ProN W3" charset="0"/>
                <a:cs typeface="Arial" charset="0"/>
              </a:rPr>
              <a:t>A </a:t>
            </a:r>
            <a:r>
              <a:rPr lang="en-US" sz="1600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sufficient</a:t>
            </a:r>
            <a:r>
              <a:rPr lang="en-US" sz="1600" dirty="0">
                <a:latin typeface="Arial" charset="0"/>
                <a:ea typeface="ヒラギノ角ゴ ProN W3" charset="0"/>
                <a:cs typeface="Arial" charset="0"/>
              </a:rPr>
              <a:t> condition for FT-feasibility</a:t>
            </a:r>
          </a:p>
          <a:p>
            <a:pPr marL="625475" lvl="1" indent="-179388">
              <a:spcBef>
                <a:spcPts val="563"/>
              </a:spcBef>
              <a:buClr>
                <a:schemeClr val="tx1"/>
              </a:buClr>
              <a:buFont typeface="Lucida Grande" charset="0"/>
              <a:buChar char="●"/>
              <a:defRPr/>
            </a:pPr>
            <a:endParaRPr lang="en-US" dirty="0">
              <a:latin typeface="Arial" charset="0"/>
              <a:ea typeface="ヒラギノ角ゴ ProN W3" charset="0"/>
              <a:cs typeface="Arial" charset="0"/>
            </a:endParaRPr>
          </a:p>
          <a:p>
            <a:pPr marL="271463" indent="-271463">
              <a:spcBef>
                <a:spcPts val="563"/>
              </a:spcBef>
              <a:buClr>
                <a:schemeClr val="tx1"/>
              </a:buClr>
              <a:buFont typeface="Wingdings" charset="0"/>
              <a:buChar char="Ø"/>
              <a:defRPr/>
            </a:pPr>
            <a:r>
              <a:rPr lang="en-US" dirty="0">
                <a:latin typeface="Arial" charset="0"/>
                <a:ea typeface="ヒラギノ角ゴ ProN W3" charset="0"/>
                <a:cs typeface="Georgia" charset="0"/>
              </a:rPr>
              <a:t>Resource augmentation </a:t>
            </a:r>
            <a:r>
              <a:rPr lang="en-US" dirty="0" smtClean="0">
                <a:solidFill>
                  <a:srgbClr val="0000FF"/>
                </a:solidFill>
                <a:latin typeface="Arial" charset="0"/>
                <a:ea typeface="ヒラギノ角ゴ ProN W3" charset="0"/>
                <a:cs typeface="Georgia" charset="0"/>
              </a:rPr>
              <a:t>bound</a:t>
            </a:r>
            <a:r>
              <a:rPr lang="en-US" dirty="0" smtClean="0">
                <a:latin typeface="Arial" charset="0"/>
                <a:ea typeface="ヒラギノ角ゴ ProN W3" charset="0"/>
                <a:cs typeface="Georgia" charset="0"/>
              </a:rPr>
              <a:t> </a:t>
            </a:r>
            <a:r>
              <a:rPr lang="en-US" dirty="0">
                <a:latin typeface="Arial" charset="0"/>
                <a:ea typeface="ヒラギノ角ゴ ProN W3" charset="0"/>
                <a:cs typeface="Georgia" charset="0"/>
              </a:rPr>
              <a:t>for FT-</a:t>
            </a:r>
            <a:r>
              <a:rPr lang="en-US" dirty="0" smtClean="0">
                <a:latin typeface="Arial" charset="0"/>
                <a:ea typeface="ヒラギノ角ゴ ProN W3" charset="0"/>
                <a:cs typeface="Georgia" charset="0"/>
              </a:rPr>
              <a:t>feasibility on </a:t>
            </a:r>
            <a:r>
              <a:rPr lang="en-US" dirty="0" smtClean="0">
                <a:solidFill>
                  <a:srgbClr val="0000FF"/>
                </a:solidFill>
                <a:latin typeface="Arial" charset="0"/>
                <a:ea typeface="ヒラギノ角ゴ ProN W3" charset="0"/>
                <a:cs typeface="Georgia" charset="0"/>
              </a:rPr>
              <a:t>uniprocessors</a:t>
            </a:r>
            <a:endParaRPr lang="en-US" dirty="0">
              <a:solidFill>
                <a:srgbClr val="0000FF"/>
              </a:solidFill>
              <a:latin typeface="Arial" charset="0"/>
              <a:ea typeface="ヒラギノ角ゴ ProN W3" charset="0"/>
              <a:cs typeface="Georgia" charset="0"/>
            </a:endParaRPr>
          </a:p>
          <a:p>
            <a:pPr marL="625475" lvl="1" indent="-179388">
              <a:spcBef>
                <a:spcPts val="563"/>
              </a:spcBef>
              <a:buClr>
                <a:schemeClr val="tx1"/>
              </a:buClr>
              <a:buFont typeface="Lucida Grande" charset="0"/>
              <a:buChar char="●"/>
              <a:defRPr/>
            </a:pPr>
            <a:r>
              <a:rPr lang="en-US" sz="1600" dirty="0">
                <a:latin typeface="Arial" charset="0"/>
                <a:ea typeface="ヒラギノ角ゴ ProN W3" charset="0"/>
                <a:cs typeface="Arial" charset="0"/>
              </a:rPr>
              <a:t>Speed-up </a:t>
            </a:r>
            <a:r>
              <a:rPr lang="en-US" sz="1600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≤ 6</a:t>
            </a:r>
            <a:r>
              <a:rPr lang="en-US" sz="1600" dirty="0">
                <a:latin typeface="Arial" charset="0"/>
                <a:ea typeface="ヒラギノ角ゴ ProN W3" charset="0"/>
                <a:cs typeface="Arial" charset="0"/>
              </a:rPr>
              <a:t> if </a:t>
            </a:r>
            <a:r>
              <a:rPr lang="en-US" sz="1600" dirty="0" err="1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T</a:t>
            </a:r>
            <a:r>
              <a:rPr lang="en-US" sz="1600" baseline="-25000" dirty="0" err="1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length</a:t>
            </a:r>
            <a:r>
              <a:rPr lang="en-US" sz="1600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 ≤ </a:t>
            </a:r>
            <a:r>
              <a:rPr lang="en-US" sz="1600" dirty="0" err="1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D</a:t>
            </a:r>
            <a:r>
              <a:rPr lang="en-US" sz="1600" baseline="-25000" dirty="0" err="1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min</a:t>
            </a:r>
            <a:r>
              <a:rPr lang="en-US" sz="1600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/2 	</a:t>
            </a:r>
            <a:endParaRPr lang="en-US" sz="1600" dirty="0" smtClean="0">
              <a:solidFill>
                <a:srgbClr val="0000FF"/>
              </a:solidFill>
              <a:latin typeface="Arial" charset="0"/>
              <a:ea typeface="ヒラギノ角ゴ ProN W3" charset="0"/>
              <a:cs typeface="Arial" charset="0"/>
            </a:endParaRPr>
          </a:p>
          <a:p>
            <a:pPr marL="625475" lvl="1" indent="-179388">
              <a:spcBef>
                <a:spcPts val="563"/>
              </a:spcBef>
              <a:buClr>
                <a:schemeClr val="tx1"/>
              </a:buClr>
              <a:buFont typeface="Lucida Grande" charset="0"/>
              <a:buChar char="●"/>
              <a:defRPr/>
            </a:pPr>
            <a:endParaRPr lang="en-US" sz="1600" dirty="0">
              <a:solidFill>
                <a:srgbClr val="0000FF"/>
              </a:solidFill>
              <a:latin typeface="Arial" charset="0"/>
              <a:ea typeface="ヒラギノ角ゴ ProN W3" charset="0"/>
              <a:cs typeface="Arial" charset="0"/>
            </a:endParaRPr>
          </a:p>
          <a:p>
            <a:pPr marL="271463" indent="-271463">
              <a:spcBef>
                <a:spcPts val="563"/>
              </a:spcBef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dirty="0" smtClean="0">
                <a:latin typeface="Arial" charset="0"/>
                <a:ea typeface="ヒラギノ角ゴ ProN W3" charset="0"/>
                <a:cs typeface="Georgia" charset="0"/>
              </a:rPr>
              <a:t>FT</a:t>
            </a:r>
            <a:r>
              <a:rPr lang="en-US" dirty="0">
                <a:latin typeface="Arial" charset="0"/>
                <a:ea typeface="ヒラギノ角ゴ ProN W3" charset="0"/>
                <a:cs typeface="Georgia" charset="0"/>
              </a:rPr>
              <a:t>-feasibility </a:t>
            </a:r>
            <a:r>
              <a:rPr lang="en-US" dirty="0" smtClean="0">
                <a:latin typeface="Arial" charset="0"/>
                <a:ea typeface="ヒラギノ角ゴ ProN W3" charset="0"/>
                <a:cs typeface="Georgia" charset="0"/>
              </a:rPr>
              <a:t>of </a:t>
            </a:r>
            <a:r>
              <a:rPr lang="en-US" dirty="0" smtClean="0">
                <a:solidFill>
                  <a:srgbClr val="0000FF"/>
                </a:solidFill>
                <a:latin typeface="Arial" charset="0"/>
                <a:ea typeface="ヒラギノ角ゴ ProN W3" charset="0"/>
                <a:cs typeface="Georgia" charset="0"/>
              </a:rPr>
              <a:t>mixed criticality systems using FT-EDF</a:t>
            </a:r>
            <a:endParaRPr lang="en-US" dirty="0" smtClean="0">
              <a:solidFill>
                <a:srgbClr val="0000FF"/>
              </a:solidFill>
              <a:latin typeface="Arial" charset="0"/>
              <a:ea typeface="ヒラギノ角ゴ ProN W3" charset="0"/>
              <a:cs typeface="Arial" charset="0"/>
            </a:endParaRPr>
          </a:p>
          <a:p>
            <a:pPr marL="568325" lvl="1" indent="-285750">
              <a:spcBef>
                <a:spcPts val="563"/>
              </a:spcBef>
              <a:buClr>
                <a:schemeClr val="tx1"/>
              </a:buClr>
              <a:buFont typeface="Arial"/>
              <a:buChar char="•"/>
              <a:defRPr/>
            </a:pPr>
            <a:r>
              <a:rPr lang="en-US" dirty="0" smtClean="0">
                <a:latin typeface="Arial" charset="0"/>
                <a:ea typeface="ヒラギノ角ゴ ProN W3" charset="0"/>
                <a:cs typeface="Arial" charset="0"/>
              </a:rPr>
              <a:t>Speed</a:t>
            </a:r>
            <a:r>
              <a:rPr lang="en-US" dirty="0">
                <a:latin typeface="Arial" charset="0"/>
                <a:ea typeface="ヒラギノ角ゴ ProN W3" charset="0"/>
                <a:cs typeface="Arial" charset="0"/>
              </a:rPr>
              <a:t>-up </a:t>
            </a:r>
            <a:r>
              <a:rPr lang="en-US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≤ 6</a:t>
            </a:r>
            <a:r>
              <a:rPr lang="en-US" dirty="0">
                <a:latin typeface="Arial" charset="0"/>
                <a:ea typeface="ヒラギノ角ゴ ProN W3" charset="0"/>
                <a:cs typeface="Arial" charset="0"/>
              </a:rPr>
              <a:t> if </a:t>
            </a:r>
            <a:r>
              <a:rPr lang="en-US" dirty="0" err="1">
                <a:solidFill>
                  <a:srgbClr val="000000"/>
                </a:solidFill>
                <a:latin typeface="Arial" charset="0"/>
                <a:ea typeface="ヒラギノ角ゴ ProN W3" charset="0"/>
                <a:cs typeface="Arial" charset="0"/>
              </a:rPr>
              <a:t>T</a:t>
            </a:r>
            <a:r>
              <a:rPr lang="en-US" baseline="-25000" dirty="0" err="1">
                <a:solidFill>
                  <a:srgbClr val="000000"/>
                </a:solidFill>
                <a:latin typeface="Arial" charset="0"/>
                <a:ea typeface="ヒラギノ角ゴ ProN W3" charset="0"/>
                <a:cs typeface="Arial" charset="0"/>
              </a:rPr>
              <a:t>length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ヒラギノ角ゴ ProN W3" charset="0"/>
                <a:cs typeface="Arial" charset="0"/>
              </a:rPr>
              <a:t> ≤ shortest critical 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ea typeface="ヒラギノ角ゴ ProN W3" charset="0"/>
                <a:cs typeface="Arial" charset="0"/>
              </a:rPr>
              <a:t>deadline</a:t>
            </a:r>
          </a:p>
          <a:p>
            <a:pPr marL="568325" lvl="1" indent="-285750">
              <a:spcBef>
                <a:spcPts val="563"/>
              </a:spcBef>
              <a:buClr>
                <a:schemeClr val="tx1"/>
              </a:buClr>
              <a:buFont typeface="Arial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Arial" charset="0"/>
                <a:ea typeface="ヒラギノ角ゴ ProN W3" charset="0"/>
                <a:cs typeface="Arial" charset="0"/>
              </a:rPr>
              <a:t>Density based test for FT-feasibility for mixed criticality scheduling:</a:t>
            </a:r>
          </a:p>
          <a:p>
            <a:pPr marL="282575" lvl="1" indent="0">
              <a:spcBef>
                <a:spcPts val="563"/>
              </a:spcBef>
              <a:buClr>
                <a:schemeClr val="tx1"/>
              </a:buClr>
              <a:buFont typeface="Lucida Grande"/>
              <a:buNone/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ea typeface="ヒラギノ角ゴ ProN W3" charset="0"/>
                <a:cs typeface="Arial" charset="0"/>
              </a:rPr>
              <a:t>	</a:t>
            </a:r>
            <a:r>
              <a:rPr lang="en-US" dirty="0" smtClean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3δ</a:t>
            </a:r>
            <a:r>
              <a:rPr lang="en-US" baseline="-25000" dirty="0" smtClean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c</a:t>
            </a:r>
            <a:r>
              <a:rPr lang="en-US" dirty="0" smtClean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 + </a:t>
            </a:r>
            <a:r>
              <a:rPr lang="en-US" dirty="0" err="1" smtClean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δ</a:t>
            </a:r>
            <a:r>
              <a:rPr lang="en-US" baseline="-25000" dirty="0" err="1" smtClean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nc</a:t>
            </a:r>
            <a:r>
              <a:rPr lang="en-US" dirty="0" smtClean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 ≤ 0.5</a:t>
            </a:r>
            <a:endParaRPr lang="en-US" dirty="0">
              <a:solidFill>
                <a:srgbClr val="0000FF"/>
              </a:solidFill>
              <a:latin typeface="Arial" charset="0"/>
              <a:ea typeface="ヒラギノ角ゴ ProN W3" charset="0"/>
              <a:cs typeface="Arial" charset="0"/>
            </a:endParaRPr>
          </a:p>
          <a:p>
            <a:pPr marL="271463" lvl="1" indent="-271463">
              <a:spcBef>
                <a:spcPts val="563"/>
              </a:spcBef>
              <a:buClr>
                <a:schemeClr val="tx1"/>
              </a:buClr>
              <a:buFont typeface="Lucida Grande" charset="0"/>
              <a:buChar char="●"/>
              <a:defRPr/>
            </a:pPr>
            <a:endParaRPr lang="en-US" dirty="0">
              <a:latin typeface="Arial" charset="0"/>
              <a:ea typeface="ヒラギノ角ゴ ProN W3" charset="0"/>
              <a:cs typeface="Arial" charset="0"/>
            </a:endParaRPr>
          </a:p>
          <a:p>
            <a:pPr marL="285750" lvl="1" indent="-285750">
              <a:spcBef>
                <a:spcPts val="563"/>
              </a:spcBef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sz="1600" dirty="0">
                <a:latin typeface="Arial" charset="0"/>
                <a:ea typeface="ヒラギノ角ゴ ProN W3" charset="0"/>
                <a:cs typeface="Arial" charset="0"/>
              </a:rPr>
              <a:t>If </a:t>
            </a:r>
            <a:r>
              <a:rPr lang="en-US" sz="1600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there</a:t>
            </a:r>
            <a:r>
              <a:rPr lang="en-US" sz="1600" dirty="0">
                <a:latin typeface="Arial" charset="0"/>
                <a:ea typeface="ヒラギノ角ゴ ProN W3" charset="0"/>
                <a:cs typeface="Arial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exists</a:t>
            </a:r>
            <a:r>
              <a:rPr lang="en-US" sz="1600" dirty="0">
                <a:latin typeface="Arial" charset="0"/>
                <a:ea typeface="ヒラギノ角ゴ ProN W3" charset="0"/>
                <a:cs typeface="Arial" charset="0"/>
              </a:rPr>
              <a:t> a scheduling algorithm that can schedule </a:t>
            </a:r>
            <a:r>
              <a:rPr lang="en-US" sz="1600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a given </a:t>
            </a:r>
            <a:r>
              <a:rPr lang="en-US" sz="1600" dirty="0">
                <a:latin typeface="Arial" charset="0"/>
                <a:ea typeface="ヒラギノ角ゴ ProN W3" charset="0"/>
                <a:cs typeface="Arial" charset="0"/>
              </a:rPr>
              <a:t>set of real-time tasks on a </a:t>
            </a:r>
            <a:r>
              <a:rPr lang="en-US" sz="1600" dirty="0" err="1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uni</a:t>
            </a:r>
            <a:r>
              <a:rPr lang="en-US" sz="1600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-processor</a:t>
            </a:r>
            <a:r>
              <a:rPr lang="en-US" sz="1600" dirty="0">
                <a:latin typeface="Arial" charset="0"/>
                <a:ea typeface="ヒラギノ角ゴ ProN W3" charset="0"/>
                <a:cs typeface="Arial" charset="0"/>
              </a:rPr>
              <a:t>, under an </a:t>
            </a:r>
            <a:r>
              <a:rPr lang="en-US" sz="1600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error burst </a:t>
            </a:r>
            <a:r>
              <a:rPr lang="en-US" sz="1600" dirty="0">
                <a:latin typeface="Arial" charset="0"/>
                <a:ea typeface="ヒラギノ角ゴ ProN W3" charset="0"/>
                <a:cs typeface="Arial" charset="0"/>
              </a:rPr>
              <a:t>whose </a:t>
            </a:r>
            <a:r>
              <a:rPr lang="en-US" sz="1600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length</a:t>
            </a:r>
            <a:r>
              <a:rPr lang="en-US" sz="1600" dirty="0">
                <a:latin typeface="Arial" charset="0"/>
                <a:ea typeface="ヒラギノ角ゴ ProN W3" charset="0"/>
                <a:cs typeface="Arial" charset="0"/>
              </a:rPr>
              <a:t> is  </a:t>
            </a:r>
            <a:r>
              <a:rPr lang="en-US" sz="1600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≤ </a:t>
            </a:r>
            <a:r>
              <a:rPr lang="en-US" sz="1600" dirty="0" err="1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D</a:t>
            </a:r>
            <a:r>
              <a:rPr lang="en-US" sz="1600" baseline="-25000" dirty="0" err="1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min</a:t>
            </a:r>
            <a:r>
              <a:rPr lang="en-US" sz="1600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/2</a:t>
            </a:r>
            <a:r>
              <a:rPr lang="en-US" sz="1600" dirty="0">
                <a:latin typeface="Arial" charset="0"/>
                <a:ea typeface="ヒラギノ角ゴ ProN W3" charset="0"/>
                <a:cs typeface="Arial" charset="0"/>
              </a:rPr>
              <a:t>, then </a:t>
            </a:r>
            <a:r>
              <a:rPr lang="en-US" sz="1600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FT-EDF </a:t>
            </a:r>
            <a:r>
              <a:rPr lang="en-US" sz="1600" dirty="0">
                <a:latin typeface="Arial" charset="0"/>
                <a:ea typeface="ヒラギノ角ゴ ProN W3" charset="0"/>
                <a:cs typeface="Arial" charset="0"/>
              </a:rPr>
              <a:t>can schedule it, if </a:t>
            </a:r>
            <a:r>
              <a:rPr lang="en-US" sz="1600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given</a:t>
            </a:r>
            <a:r>
              <a:rPr lang="en-US" sz="1600" dirty="0">
                <a:latin typeface="Arial" charset="0"/>
                <a:ea typeface="ヒラギノ角ゴ ProN W3" charset="0"/>
                <a:cs typeface="Arial" charset="0"/>
              </a:rPr>
              <a:t> a processor that is </a:t>
            </a:r>
            <a:r>
              <a:rPr lang="en-US" sz="1600" dirty="0">
                <a:solidFill>
                  <a:srgbClr val="0000FF"/>
                </a:solidFill>
                <a:latin typeface="Arial" charset="0"/>
                <a:ea typeface="ヒラギノ角ゴ ProN W3" charset="0"/>
                <a:cs typeface="Arial" charset="0"/>
              </a:rPr>
              <a:t>6 times faster</a:t>
            </a:r>
            <a:r>
              <a:rPr lang="en-US" sz="1600" dirty="0">
                <a:latin typeface="Arial" charset="0"/>
                <a:ea typeface="ヒラギノ角ゴ ProN W3" charset="0"/>
                <a:cs typeface="Arial" charset="0"/>
              </a:rPr>
              <a:t>.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266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3" dur="indefinite"/>
                                        <p:tgtEl>
                                          <p:spTgt spid="266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266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6" dur="indefinite"/>
                                        <p:tgtEl>
                                          <p:spTgt spid="266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5" y="655638"/>
            <a:ext cx="7621588" cy="828675"/>
          </a:xfrm>
        </p:spPr>
        <p:txBody>
          <a:bodyPr/>
          <a:lstStyle/>
          <a:p>
            <a:pPr>
              <a:defRPr/>
            </a:pPr>
            <a:r>
              <a:rPr lang="en-US" sz="2800" dirty="0" smtClean="0"/>
              <a:t>Bounding the Effectiveness of Temporal Redundancy</a:t>
            </a:r>
            <a:endParaRPr lang="en-US" sz="2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70459" y="2422550"/>
            <a:ext cx="1439862" cy="595312"/>
          </a:xfrm>
          <a:prstGeom prst="rect">
            <a:avLst/>
          </a:prstGeom>
          <a:solidFill>
            <a:srgbClr val="A68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0419" name="Group 4"/>
          <p:cNvGrpSpPr>
            <a:grpSpLocks/>
          </p:cNvGrpSpPr>
          <p:nvPr/>
        </p:nvGrpSpPr>
        <p:grpSpPr bwMode="auto">
          <a:xfrm>
            <a:off x="827584" y="1951062"/>
            <a:ext cx="4140200" cy="1074738"/>
            <a:chOff x="5004048" y="2210954"/>
            <a:chExt cx="4139483" cy="1074029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5004048" y="3275464"/>
              <a:ext cx="4139483" cy="158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rot="5400000" flipH="1" flipV="1">
              <a:off x="4613851" y="2744002"/>
              <a:ext cx="1067683" cy="158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rot="5400000">
              <a:off x="8244609" y="2789216"/>
              <a:ext cx="989947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Straight Connector 9"/>
          <p:cNvCxnSpPr>
            <a:cxnSpLocks noChangeShapeType="1"/>
          </p:cNvCxnSpPr>
          <p:nvPr/>
        </p:nvCxnSpPr>
        <p:spPr bwMode="auto">
          <a:xfrm>
            <a:off x="981571" y="2440012"/>
            <a:ext cx="1419225" cy="557213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Straight Connector 10"/>
          <p:cNvCxnSpPr>
            <a:cxnSpLocks noChangeShapeType="1"/>
          </p:cNvCxnSpPr>
          <p:nvPr/>
        </p:nvCxnSpPr>
        <p:spPr bwMode="auto">
          <a:xfrm flipV="1">
            <a:off x="945059" y="2420962"/>
            <a:ext cx="1455737" cy="59372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824534" y="2135212"/>
            <a:ext cx="1223962" cy="984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824534" y="1846287"/>
            <a:ext cx="12477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600">
                <a:solidFill>
                  <a:schemeClr val="tx1"/>
                </a:solidFill>
                <a:latin typeface="Arial" charset="0"/>
                <a:cs typeface="Arial" charset="0"/>
              </a:rPr>
              <a:t>error burst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400796" y="2420962"/>
            <a:ext cx="1439863" cy="595313"/>
          </a:xfrm>
          <a:prstGeom prst="rect">
            <a:avLst/>
          </a:prstGeom>
          <a:solidFill>
            <a:srgbClr val="A68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>
            <a:cxnSpLocks noChangeShapeType="1"/>
          </p:cNvCxnSpPr>
          <p:nvPr/>
        </p:nvCxnSpPr>
        <p:spPr bwMode="auto">
          <a:xfrm>
            <a:off x="2413496" y="2440012"/>
            <a:ext cx="1427163" cy="557213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Straight Connector 18"/>
          <p:cNvCxnSpPr>
            <a:cxnSpLocks noChangeShapeType="1"/>
          </p:cNvCxnSpPr>
          <p:nvPr/>
        </p:nvCxnSpPr>
        <p:spPr bwMode="auto">
          <a:xfrm flipV="1">
            <a:off x="2375396" y="2420962"/>
            <a:ext cx="1465263" cy="59372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Rectangle 19"/>
          <p:cNvSpPr/>
          <p:nvPr/>
        </p:nvSpPr>
        <p:spPr>
          <a:xfrm>
            <a:off x="970409" y="5197525"/>
            <a:ext cx="720725" cy="595312"/>
          </a:xfrm>
          <a:prstGeom prst="rect">
            <a:avLst/>
          </a:prstGeom>
          <a:solidFill>
            <a:srgbClr val="A68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827534" y="4726037"/>
            <a:ext cx="4140200" cy="1074738"/>
            <a:chOff x="5004048" y="2210954"/>
            <a:chExt cx="4139483" cy="1074029"/>
          </a:xfrm>
        </p:grpSpPr>
        <p:cxnSp>
          <p:nvCxnSpPr>
            <p:cNvPr id="22" name="Straight Arrow Connector 21"/>
            <p:cNvCxnSpPr/>
            <p:nvPr/>
          </p:nvCxnSpPr>
          <p:spPr>
            <a:xfrm flipV="1">
              <a:off x="5004048" y="3275464"/>
              <a:ext cx="4139483" cy="158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5400000" flipH="1" flipV="1">
              <a:off x="4613851" y="2744002"/>
              <a:ext cx="1067683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rot="5400000">
              <a:off x="8255720" y="2789216"/>
              <a:ext cx="989947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/>
          <p:cNvSpPr/>
          <p:nvPr/>
        </p:nvSpPr>
        <p:spPr>
          <a:xfrm>
            <a:off x="3130997" y="5195937"/>
            <a:ext cx="720725" cy="593725"/>
          </a:xfrm>
          <a:prstGeom prst="rect">
            <a:avLst/>
          </a:prstGeom>
          <a:solidFill>
            <a:srgbClr val="A68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1835597" y="4910187"/>
            <a:ext cx="1223962" cy="984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sv-SE" sz="3200">
              <a:latin typeface="Georgia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884809" y="4621262"/>
            <a:ext cx="12477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sz="1600">
                <a:solidFill>
                  <a:schemeClr val="tx1"/>
                </a:solidFill>
                <a:latin typeface="Arial" charset="0"/>
                <a:cs typeface="Arial" charset="0"/>
              </a:rPr>
              <a:t>error burst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691134" y="5195937"/>
            <a:ext cx="720725" cy="595313"/>
          </a:xfrm>
          <a:prstGeom prst="rect">
            <a:avLst/>
          </a:prstGeom>
          <a:solidFill>
            <a:srgbClr val="A68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1" name="Straight Connector 30"/>
          <p:cNvCxnSpPr>
            <a:cxnSpLocks noChangeShapeType="1"/>
          </p:cNvCxnSpPr>
          <p:nvPr/>
        </p:nvCxnSpPr>
        <p:spPr bwMode="auto">
          <a:xfrm>
            <a:off x="1702247" y="5214987"/>
            <a:ext cx="684212" cy="519113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Straight Connector 31"/>
          <p:cNvCxnSpPr>
            <a:cxnSpLocks noChangeShapeType="1"/>
          </p:cNvCxnSpPr>
          <p:nvPr/>
        </p:nvCxnSpPr>
        <p:spPr bwMode="auto">
          <a:xfrm flipV="1">
            <a:off x="1665734" y="5230862"/>
            <a:ext cx="720725" cy="558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Rectangle 32"/>
          <p:cNvSpPr/>
          <p:nvPr/>
        </p:nvSpPr>
        <p:spPr>
          <a:xfrm>
            <a:off x="2400747" y="5195937"/>
            <a:ext cx="720725" cy="595313"/>
          </a:xfrm>
          <a:prstGeom prst="rect">
            <a:avLst/>
          </a:prstGeom>
          <a:solidFill>
            <a:srgbClr val="A68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4" name="Straight Connector 33"/>
          <p:cNvCxnSpPr>
            <a:cxnSpLocks noChangeShapeType="1"/>
          </p:cNvCxnSpPr>
          <p:nvPr/>
        </p:nvCxnSpPr>
        <p:spPr bwMode="auto">
          <a:xfrm>
            <a:off x="2413447" y="5214987"/>
            <a:ext cx="682625" cy="519113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Straight Connector 34"/>
          <p:cNvCxnSpPr>
            <a:cxnSpLocks noChangeShapeType="1"/>
          </p:cNvCxnSpPr>
          <p:nvPr/>
        </p:nvCxnSpPr>
        <p:spPr bwMode="auto">
          <a:xfrm flipV="1">
            <a:off x="2375347" y="5230862"/>
            <a:ext cx="720725" cy="558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5" name="Group 54"/>
          <p:cNvGrpSpPr>
            <a:grpSpLocks/>
          </p:cNvGrpSpPr>
          <p:nvPr/>
        </p:nvGrpSpPr>
        <p:grpSpPr bwMode="auto">
          <a:xfrm>
            <a:off x="1824534" y="2205062"/>
            <a:ext cx="1223962" cy="812800"/>
            <a:chOff x="1979712" y="2564904"/>
            <a:chExt cx="1224136" cy="812601"/>
          </a:xfrm>
        </p:grpSpPr>
        <p:cxnSp>
          <p:nvCxnSpPr>
            <p:cNvPr id="60480" name="Straight Connector 40"/>
            <p:cNvCxnSpPr>
              <a:cxnSpLocks noChangeShapeType="1"/>
            </p:cNvCxnSpPr>
            <p:nvPr/>
          </p:nvCxnSpPr>
          <p:spPr bwMode="auto">
            <a:xfrm>
              <a:off x="1979712" y="2564904"/>
              <a:ext cx="0" cy="81260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81" name="Straight Connector 41"/>
            <p:cNvCxnSpPr>
              <a:cxnSpLocks noChangeShapeType="1"/>
            </p:cNvCxnSpPr>
            <p:nvPr/>
          </p:nvCxnSpPr>
          <p:spPr bwMode="auto">
            <a:xfrm>
              <a:off x="3203848" y="2564904"/>
              <a:ext cx="0" cy="81260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6" name="Group 55"/>
          <p:cNvGrpSpPr>
            <a:grpSpLocks/>
          </p:cNvGrpSpPr>
          <p:nvPr/>
        </p:nvGrpSpPr>
        <p:grpSpPr bwMode="auto">
          <a:xfrm>
            <a:off x="1835597" y="4972100"/>
            <a:ext cx="1223962" cy="833437"/>
            <a:chOff x="1979712" y="4828134"/>
            <a:chExt cx="1224136" cy="833114"/>
          </a:xfrm>
        </p:grpSpPr>
        <p:cxnSp>
          <p:nvCxnSpPr>
            <p:cNvPr id="60478" name="Straight Connector 42"/>
            <p:cNvCxnSpPr>
              <a:cxnSpLocks noChangeShapeType="1"/>
            </p:cNvCxnSpPr>
            <p:nvPr/>
          </p:nvCxnSpPr>
          <p:spPr bwMode="auto">
            <a:xfrm>
              <a:off x="1979712" y="4828134"/>
              <a:ext cx="0" cy="81260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79" name="Straight Connector 43"/>
            <p:cNvCxnSpPr>
              <a:cxnSpLocks noChangeShapeType="1"/>
            </p:cNvCxnSpPr>
            <p:nvPr/>
          </p:nvCxnSpPr>
          <p:spPr bwMode="auto">
            <a:xfrm>
              <a:off x="3203848" y="4848647"/>
              <a:ext cx="0" cy="81260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5" name="Oval 44"/>
          <p:cNvSpPr>
            <a:spLocks noChangeArrowheads="1"/>
          </p:cNvSpPr>
          <p:nvPr/>
        </p:nvSpPr>
        <p:spPr bwMode="auto">
          <a:xfrm>
            <a:off x="4272459" y="1629346"/>
            <a:ext cx="576262" cy="1871662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endParaRPr lang="en-US" sz="3200">
              <a:latin typeface="Georgia" charset="0"/>
              <a:cs typeface="Georgia" charset="0"/>
            </a:endParaRPr>
          </a:p>
        </p:txBody>
      </p:sp>
      <p:cxnSp>
        <p:nvCxnSpPr>
          <p:cNvPr id="47" name="Straight Connector 46"/>
          <p:cNvCxnSpPr>
            <a:cxnSpLocks noChangeShapeType="1"/>
          </p:cNvCxnSpPr>
          <p:nvPr/>
        </p:nvCxnSpPr>
        <p:spPr bwMode="auto">
          <a:xfrm>
            <a:off x="1691134" y="4941937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5292080" y="2132037"/>
            <a:ext cx="3726737" cy="1058211"/>
            <a:chOff x="5129719" y="2492896"/>
            <a:chExt cx="3726249" cy="1056802"/>
          </a:xfrm>
        </p:grpSpPr>
        <p:pic>
          <p:nvPicPr>
            <p:cNvPr id="60475" name="Picture 4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476" b="49687"/>
            <a:stretch>
              <a:fillRect/>
            </a:stretch>
          </p:blipFill>
          <p:spPr bwMode="auto">
            <a:xfrm>
              <a:off x="5251038" y="2492896"/>
              <a:ext cx="1390650" cy="72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476" name="TextBox 2"/>
            <p:cNvSpPr txBox="1">
              <a:spLocks noChangeArrowheads="1"/>
            </p:cNvSpPr>
            <p:nvPr/>
          </p:nvSpPr>
          <p:spPr bwMode="auto">
            <a:xfrm>
              <a:off x="5129719" y="3150121"/>
              <a:ext cx="1602801" cy="399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algn="ctr" eaLnBrk="1" hangingPunct="1"/>
              <a:r>
                <a:rPr lang="en-US" sz="100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speed-up </a:t>
              </a:r>
              <a:r>
                <a:rPr lang="en-US" sz="1000" dirty="0" smtClean="0">
                  <a:solidFill>
                    <a:schemeClr val="tx1"/>
                  </a:solidFill>
                  <a:latin typeface="Arial" charset="0"/>
                  <a:cs typeface="Arial" charset="0"/>
                </a:rPr>
                <a:t>bound</a:t>
              </a:r>
            </a:p>
            <a:p>
              <a:pPr algn="ctr" eaLnBrk="1" hangingPunct="1"/>
              <a:r>
                <a:rPr lang="en-US" sz="1000" dirty="0" smtClean="0">
                  <a:solidFill>
                    <a:srgbClr val="0000FF"/>
                  </a:solidFill>
                  <a:latin typeface="Arial" charset="0"/>
                  <a:cs typeface="Arial" charset="0"/>
                </a:rPr>
                <a:t>(entire task re-execution)</a:t>
              </a:r>
              <a:endParaRPr lang="en-US" sz="1000" dirty="0">
                <a:solidFill>
                  <a:srgbClr val="0000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0477" name="TextBox 50"/>
            <p:cNvSpPr txBox="1">
              <a:spLocks noChangeArrowheads="1"/>
            </p:cNvSpPr>
            <p:nvPr/>
          </p:nvSpPr>
          <p:spPr bwMode="auto">
            <a:xfrm>
              <a:off x="6876256" y="2636912"/>
              <a:ext cx="1979712" cy="461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240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=        6 </a:t>
              </a:r>
            </a:p>
          </p:txBody>
        </p:sp>
      </p:grpSp>
      <p:grpSp>
        <p:nvGrpSpPr>
          <p:cNvPr id="58" name="Group 57"/>
          <p:cNvGrpSpPr>
            <a:grpSpLocks/>
          </p:cNvGrpSpPr>
          <p:nvPr/>
        </p:nvGrpSpPr>
        <p:grpSpPr bwMode="auto">
          <a:xfrm>
            <a:off x="5436096" y="4768901"/>
            <a:ext cx="3606757" cy="1076435"/>
            <a:chOff x="5249684" y="4624238"/>
            <a:chExt cx="3606284" cy="1075974"/>
          </a:xfrm>
        </p:grpSpPr>
        <p:sp>
          <p:nvSpPr>
            <p:cNvPr id="60472" name="TextBox 51"/>
            <p:cNvSpPr txBox="1">
              <a:spLocks noChangeArrowheads="1"/>
            </p:cNvSpPr>
            <p:nvPr/>
          </p:nvSpPr>
          <p:spPr bwMode="auto">
            <a:xfrm>
              <a:off x="6948264" y="5013176"/>
              <a:ext cx="1907704" cy="461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240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=       </a:t>
              </a:r>
              <a:r>
                <a:rPr lang="en-US" sz="2400" dirty="0" smtClean="0">
                  <a:solidFill>
                    <a:schemeClr val="tx1"/>
                  </a:solidFill>
                  <a:latin typeface="Arial" charset="0"/>
                  <a:cs typeface="Arial" charset="0"/>
                </a:rPr>
                <a:t>2</a:t>
              </a:r>
              <a:endParaRPr lang="en-US" sz="2400" dirty="0">
                <a:solidFill>
                  <a:schemeClr val="tx1"/>
                </a:solidFill>
                <a:latin typeface="Arial" charset="0"/>
                <a:cs typeface="Arial" charset="0"/>
              </a:endParaRPr>
            </a:p>
          </p:txBody>
        </p:sp>
        <p:pic>
          <p:nvPicPr>
            <p:cNvPr id="60473" name="Picture 4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476" b="49687"/>
            <a:stretch>
              <a:fillRect/>
            </a:stretch>
          </p:blipFill>
          <p:spPr bwMode="auto">
            <a:xfrm>
              <a:off x="5249684" y="4624238"/>
              <a:ext cx="1390650" cy="72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474" name="TextBox 2"/>
            <p:cNvSpPr txBox="1">
              <a:spLocks noChangeArrowheads="1"/>
            </p:cNvSpPr>
            <p:nvPr/>
          </p:nvSpPr>
          <p:spPr bwMode="auto">
            <a:xfrm>
              <a:off x="5250180" y="5300273"/>
              <a:ext cx="1410340" cy="39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algn="ctr" eaLnBrk="1" hangingPunct="1"/>
              <a:r>
                <a:rPr lang="en-US" sz="100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speed-up </a:t>
              </a:r>
              <a:r>
                <a:rPr lang="en-US" sz="1000" dirty="0" smtClean="0">
                  <a:solidFill>
                    <a:schemeClr val="tx1"/>
                  </a:solidFill>
                  <a:latin typeface="Arial" charset="0"/>
                  <a:cs typeface="Arial" charset="0"/>
                </a:rPr>
                <a:t>bound</a:t>
              </a:r>
            </a:p>
            <a:p>
              <a:pPr algn="ctr" eaLnBrk="1" hangingPunct="1"/>
              <a:r>
                <a:rPr lang="en-US" sz="1000" dirty="0" smtClean="0">
                  <a:solidFill>
                    <a:srgbClr val="0000FF"/>
                  </a:solidFill>
                  <a:latin typeface="Arial" charset="0"/>
                  <a:cs typeface="Arial" charset="0"/>
                </a:rPr>
                <a:t>(max. check-pointing)</a:t>
              </a:r>
              <a:endParaRPr lang="en-US" sz="1000" dirty="0">
                <a:solidFill>
                  <a:srgbClr val="0000FF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75" name="Group 74"/>
          <p:cNvGrpSpPr>
            <a:grpSpLocks/>
          </p:cNvGrpSpPr>
          <p:nvPr/>
        </p:nvGrpSpPr>
        <p:grpSpPr bwMode="auto">
          <a:xfrm>
            <a:off x="1691134" y="5805537"/>
            <a:ext cx="2881313" cy="90488"/>
            <a:chOff x="1835696" y="5661248"/>
            <a:chExt cx="2880320" cy="90000"/>
          </a:xfrm>
        </p:grpSpPr>
        <p:cxnSp>
          <p:nvCxnSpPr>
            <p:cNvPr id="60466" name="Straight Connector 59"/>
            <p:cNvCxnSpPr>
              <a:cxnSpLocks noChangeShapeType="1"/>
            </p:cNvCxnSpPr>
            <p:nvPr/>
          </p:nvCxnSpPr>
          <p:spPr bwMode="auto">
            <a:xfrm>
              <a:off x="1835696" y="5661248"/>
              <a:ext cx="0" cy="90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7" name="Straight Connector 60"/>
            <p:cNvCxnSpPr>
              <a:cxnSpLocks noChangeShapeType="1"/>
            </p:cNvCxnSpPr>
            <p:nvPr/>
          </p:nvCxnSpPr>
          <p:spPr bwMode="auto">
            <a:xfrm>
              <a:off x="2545200" y="5661248"/>
              <a:ext cx="0" cy="90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8" name="Straight Connector 61"/>
            <p:cNvCxnSpPr>
              <a:cxnSpLocks noChangeShapeType="1"/>
            </p:cNvCxnSpPr>
            <p:nvPr/>
          </p:nvCxnSpPr>
          <p:spPr bwMode="auto">
            <a:xfrm>
              <a:off x="3272400" y="5661248"/>
              <a:ext cx="0" cy="90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9" name="Straight Connector 64"/>
            <p:cNvCxnSpPr>
              <a:cxnSpLocks noChangeShapeType="1"/>
            </p:cNvCxnSpPr>
            <p:nvPr/>
          </p:nvCxnSpPr>
          <p:spPr bwMode="auto">
            <a:xfrm>
              <a:off x="3995936" y="5661248"/>
              <a:ext cx="0" cy="900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70" name="Straight Connector 65"/>
            <p:cNvCxnSpPr>
              <a:cxnSpLocks noChangeShapeType="1"/>
            </p:cNvCxnSpPr>
            <p:nvPr/>
          </p:nvCxnSpPr>
          <p:spPr bwMode="auto">
            <a:xfrm>
              <a:off x="3995936" y="5661248"/>
              <a:ext cx="0" cy="90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71" name="Straight Connector 66"/>
            <p:cNvCxnSpPr>
              <a:cxnSpLocks noChangeShapeType="1"/>
            </p:cNvCxnSpPr>
            <p:nvPr/>
          </p:nvCxnSpPr>
          <p:spPr bwMode="auto">
            <a:xfrm>
              <a:off x="4716016" y="5661248"/>
              <a:ext cx="0" cy="90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0445" name="Group 73"/>
          <p:cNvGrpSpPr>
            <a:grpSpLocks/>
          </p:cNvGrpSpPr>
          <p:nvPr/>
        </p:nvGrpSpPr>
        <p:grpSpPr bwMode="auto">
          <a:xfrm>
            <a:off x="1681659" y="3016275"/>
            <a:ext cx="2879725" cy="90487"/>
            <a:chOff x="1988096" y="5813648"/>
            <a:chExt cx="2880320" cy="90000"/>
          </a:xfrm>
        </p:grpSpPr>
        <p:cxnSp>
          <p:nvCxnSpPr>
            <p:cNvPr id="60460" name="Straight Connector 67"/>
            <p:cNvCxnSpPr>
              <a:cxnSpLocks noChangeShapeType="1"/>
            </p:cNvCxnSpPr>
            <p:nvPr/>
          </p:nvCxnSpPr>
          <p:spPr bwMode="auto">
            <a:xfrm>
              <a:off x="1988096" y="5813648"/>
              <a:ext cx="0" cy="90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1" name="Straight Connector 68"/>
            <p:cNvCxnSpPr>
              <a:cxnSpLocks noChangeShapeType="1"/>
            </p:cNvCxnSpPr>
            <p:nvPr/>
          </p:nvCxnSpPr>
          <p:spPr bwMode="auto">
            <a:xfrm>
              <a:off x="2697600" y="5813648"/>
              <a:ext cx="0" cy="90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2" name="Straight Connector 69"/>
            <p:cNvCxnSpPr>
              <a:cxnSpLocks noChangeShapeType="1"/>
            </p:cNvCxnSpPr>
            <p:nvPr/>
          </p:nvCxnSpPr>
          <p:spPr bwMode="auto">
            <a:xfrm>
              <a:off x="3424800" y="5813648"/>
              <a:ext cx="0" cy="90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3" name="Straight Connector 70"/>
            <p:cNvCxnSpPr>
              <a:cxnSpLocks noChangeShapeType="1"/>
            </p:cNvCxnSpPr>
            <p:nvPr/>
          </p:nvCxnSpPr>
          <p:spPr bwMode="auto">
            <a:xfrm>
              <a:off x="4148336" y="5813648"/>
              <a:ext cx="0" cy="900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4" name="Straight Connector 71"/>
            <p:cNvCxnSpPr>
              <a:cxnSpLocks noChangeShapeType="1"/>
            </p:cNvCxnSpPr>
            <p:nvPr/>
          </p:nvCxnSpPr>
          <p:spPr bwMode="auto">
            <a:xfrm>
              <a:off x="4148336" y="5813648"/>
              <a:ext cx="0" cy="90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5" name="Straight Connector 72"/>
            <p:cNvCxnSpPr>
              <a:cxnSpLocks noChangeShapeType="1"/>
            </p:cNvCxnSpPr>
            <p:nvPr/>
          </p:nvCxnSpPr>
          <p:spPr bwMode="auto">
            <a:xfrm>
              <a:off x="4868416" y="5813648"/>
              <a:ext cx="0" cy="90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0446" name="Group 4"/>
          <p:cNvGrpSpPr>
            <a:grpSpLocks/>
          </p:cNvGrpSpPr>
          <p:nvPr/>
        </p:nvGrpSpPr>
        <p:grpSpPr bwMode="auto">
          <a:xfrm>
            <a:off x="1537196" y="3068662"/>
            <a:ext cx="3167063" cy="276225"/>
            <a:chOff x="1691680" y="3429000"/>
            <a:chExt cx="3168352" cy="276999"/>
          </a:xfrm>
        </p:grpSpPr>
        <p:sp>
          <p:nvSpPr>
            <p:cNvPr id="60455" name="TextBox 2"/>
            <p:cNvSpPr txBox="1">
              <a:spLocks noChangeArrowheads="1"/>
            </p:cNvSpPr>
            <p:nvPr/>
          </p:nvSpPr>
          <p:spPr bwMode="auto">
            <a:xfrm>
              <a:off x="1691680" y="3429000"/>
              <a:ext cx="2880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60456" name="TextBox 59"/>
            <p:cNvSpPr txBox="1">
              <a:spLocks noChangeArrowheads="1"/>
            </p:cNvSpPr>
            <p:nvPr/>
          </p:nvSpPr>
          <p:spPr bwMode="auto">
            <a:xfrm>
              <a:off x="2411760" y="3429000"/>
              <a:ext cx="2880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60457" name="TextBox 60"/>
            <p:cNvSpPr txBox="1">
              <a:spLocks noChangeArrowheads="1"/>
            </p:cNvSpPr>
            <p:nvPr/>
          </p:nvSpPr>
          <p:spPr bwMode="auto">
            <a:xfrm>
              <a:off x="3131840" y="3429000"/>
              <a:ext cx="2880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3</a:t>
              </a:r>
            </a:p>
          </p:txBody>
        </p:sp>
        <p:sp>
          <p:nvSpPr>
            <p:cNvPr id="60458" name="TextBox 61"/>
            <p:cNvSpPr txBox="1">
              <a:spLocks noChangeArrowheads="1"/>
            </p:cNvSpPr>
            <p:nvPr/>
          </p:nvSpPr>
          <p:spPr bwMode="auto">
            <a:xfrm>
              <a:off x="3851920" y="3429000"/>
              <a:ext cx="2880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4</a:t>
              </a:r>
            </a:p>
          </p:txBody>
        </p:sp>
        <p:sp>
          <p:nvSpPr>
            <p:cNvPr id="60459" name="TextBox 62"/>
            <p:cNvSpPr txBox="1">
              <a:spLocks noChangeArrowheads="1"/>
            </p:cNvSpPr>
            <p:nvPr/>
          </p:nvSpPr>
          <p:spPr bwMode="auto">
            <a:xfrm>
              <a:off x="4572000" y="3429000"/>
              <a:ext cx="2880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5</a:t>
              </a:r>
            </a:p>
          </p:txBody>
        </p:sp>
      </p:grpSp>
      <p:grpSp>
        <p:nvGrpSpPr>
          <p:cNvPr id="65" name="Group 64"/>
          <p:cNvGrpSpPr>
            <a:grpSpLocks/>
          </p:cNvGrpSpPr>
          <p:nvPr/>
        </p:nvGrpSpPr>
        <p:grpSpPr bwMode="auto">
          <a:xfrm>
            <a:off x="1548259" y="5876975"/>
            <a:ext cx="3167063" cy="277812"/>
            <a:chOff x="1691680" y="3429000"/>
            <a:chExt cx="3168352" cy="276999"/>
          </a:xfrm>
        </p:grpSpPr>
        <p:sp>
          <p:nvSpPr>
            <p:cNvPr id="60450" name="TextBox 65"/>
            <p:cNvSpPr txBox="1">
              <a:spLocks noChangeArrowheads="1"/>
            </p:cNvSpPr>
            <p:nvPr/>
          </p:nvSpPr>
          <p:spPr bwMode="auto">
            <a:xfrm>
              <a:off x="1691680" y="3429000"/>
              <a:ext cx="2880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60451" name="TextBox 66"/>
            <p:cNvSpPr txBox="1">
              <a:spLocks noChangeArrowheads="1"/>
            </p:cNvSpPr>
            <p:nvPr/>
          </p:nvSpPr>
          <p:spPr bwMode="auto">
            <a:xfrm>
              <a:off x="2411760" y="3429000"/>
              <a:ext cx="2880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60452" name="TextBox 67"/>
            <p:cNvSpPr txBox="1">
              <a:spLocks noChangeArrowheads="1"/>
            </p:cNvSpPr>
            <p:nvPr/>
          </p:nvSpPr>
          <p:spPr bwMode="auto">
            <a:xfrm>
              <a:off x="3131840" y="3429000"/>
              <a:ext cx="2880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3</a:t>
              </a:r>
            </a:p>
          </p:txBody>
        </p:sp>
        <p:sp>
          <p:nvSpPr>
            <p:cNvPr id="60453" name="TextBox 68"/>
            <p:cNvSpPr txBox="1">
              <a:spLocks noChangeArrowheads="1"/>
            </p:cNvSpPr>
            <p:nvPr/>
          </p:nvSpPr>
          <p:spPr bwMode="auto">
            <a:xfrm>
              <a:off x="3851920" y="3429000"/>
              <a:ext cx="2880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4</a:t>
              </a:r>
            </a:p>
          </p:txBody>
        </p:sp>
        <p:sp>
          <p:nvSpPr>
            <p:cNvPr id="60454" name="TextBox 69"/>
            <p:cNvSpPr txBox="1">
              <a:spLocks noChangeArrowheads="1"/>
            </p:cNvSpPr>
            <p:nvPr/>
          </p:nvSpPr>
          <p:spPr bwMode="auto">
            <a:xfrm>
              <a:off x="4572000" y="3429000"/>
              <a:ext cx="2880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tx1"/>
                  </a:solidFill>
                  <a:latin typeface="Arial" charset="0"/>
                  <a:cs typeface="Arial" charset="0"/>
                </a:rPr>
                <a:t>5</a:t>
              </a:r>
            </a:p>
          </p:txBody>
        </p:sp>
      </p:grp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491359" y="4293096"/>
            <a:ext cx="2089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1400" dirty="0">
                <a:solidFill>
                  <a:srgbClr val="0000FF"/>
                </a:solidFill>
                <a:latin typeface="Arial" charset="0"/>
                <a:cs typeface="Arial" charset="0"/>
              </a:rPr>
              <a:t>No deadline </a:t>
            </a:r>
            <a:r>
              <a:rPr lang="en-US" sz="14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miss (improves FT-feasibility)</a:t>
            </a:r>
            <a:endParaRPr lang="en-US" sz="1400" dirty="0">
              <a:solidFill>
                <a:srgbClr val="0000FF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3185681"/>
            <a:ext cx="88569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0000FF"/>
                </a:solidFill>
                <a:latin typeface="Arial"/>
                <a:cs typeface="Arial"/>
              </a:rPr>
              <a:t>		:						         :</a:t>
            </a:r>
            <a:endParaRPr lang="en-US" sz="1600" dirty="0">
              <a:solidFill>
                <a:srgbClr val="0000FF"/>
              </a:solidFill>
              <a:latin typeface="Arial"/>
              <a:cs typeface="Arial"/>
            </a:endParaRPr>
          </a:p>
          <a:p>
            <a:pPr algn="l"/>
            <a:r>
              <a:rPr lang="en-US" sz="1600" dirty="0" smtClean="0">
                <a:solidFill>
                  <a:srgbClr val="0000FF"/>
                </a:solidFill>
                <a:latin typeface="Arial"/>
                <a:cs typeface="Arial"/>
              </a:rPr>
              <a:t>		:						         :</a:t>
            </a:r>
          </a:p>
          <a:p>
            <a:pPr algn="l"/>
            <a:r>
              <a:rPr lang="en-US" sz="1600" dirty="0" smtClean="0">
                <a:solidFill>
                  <a:srgbClr val="0000FF"/>
                </a:solidFill>
                <a:latin typeface="Arial"/>
                <a:cs typeface="Arial"/>
              </a:rPr>
              <a:t>  	Any other temporal redundancy scheme			           (speed-up bound)</a:t>
            </a:r>
          </a:p>
          <a:p>
            <a:pPr algn="l"/>
            <a:r>
              <a:rPr lang="en-US" sz="1600" dirty="0" smtClean="0">
                <a:solidFill>
                  <a:srgbClr val="0000FF"/>
                </a:solidFill>
                <a:latin typeface="Arial"/>
                <a:cs typeface="Arial"/>
              </a:rPr>
              <a:t>		:						         :</a:t>
            </a:r>
          </a:p>
          <a:p>
            <a:pPr algn="l"/>
            <a:r>
              <a:rPr lang="en-US" sz="1600" dirty="0" smtClean="0">
                <a:solidFill>
                  <a:srgbClr val="0000FF"/>
                </a:solidFill>
                <a:latin typeface="Arial"/>
                <a:cs typeface="Arial"/>
              </a:rPr>
              <a:t>		:						         :</a:t>
            </a:r>
            <a:endParaRPr lang="en-US" sz="16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6056" y="1340768"/>
            <a:ext cx="4016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/>
                <a:cs typeface="Arial"/>
              </a:rPr>
              <a:t>Processor speed-up as a </a:t>
            </a:r>
            <a:r>
              <a:rPr lang="en-US" sz="1200" dirty="0" smtClean="0">
                <a:solidFill>
                  <a:srgbClr val="0000FF"/>
                </a:solidFill>
                <a:latin typeface="Arial"/>
                <a:cs typeface="Arial"/>
              </a:rPr>
              <a:t>metric </a:t>
            </a:r>
            <a:r>
              <a:rPr lang="en-US" sz="1200" dirty="0" smtClean="0">
                <a:solidFill>
                  <a:schemeClr val="tx1"/>
                </a:solidFill>
                <a:latin typeface="Arial"/>
                <a:cs typeface="Arial"/>
              </a:rPr>
              <a:t>to quantify FT</a:t>
            </a:r>
            <a:r>
              <a:rPr lang="en-US" sz="1200" smtClean="0">
                <a:solidFill>
                  <a:schemeClr val="tx1"/>
                </a:solidFill>
                <a:latin typeface="Arial"/>
                <a:cs typeface="Arial"/>
              </a:rPr>
              <a:t>-feasibility</a:t>
            </a:r>
            <a:endParaRPr lang="en-US" sz="1200" dirty="0" smtClean="0">
              <a:solidFill>
                <a:schemeClr val="tx1"/>
              </a:solidFill>
              <a:latin typeface="Arial"/>
              <a:cs typeface="Arial"/>
            </a:endParaRPr>
          </a:p>
        </p:txBody>
      </p:sp>
      <p:grpSp>
        <p:nvGrpSpPr>
          <p:cNvPr id="60485" name="Group 60484"/>
          <p:cNvGrpSpPr/>
          <p:nvPr/>
        </p:nvGrpSpPr>
        <p:grpSpPr>
          <a:xfrm>
            <a:off x="179512" y="4149080"/>
            <a:ext cx="3312368" cy="828048"/>
            <a:chOff x="323528" y="4149080"/>
            <a:chExt cx="3312368" cy="828048"/>
          </a:xfrm>
        </p:grpSpPr>
        <p:sp>
          <p:nvSpPr>
            <p:cNvPr id="15" name="TextBox 14"/>
            <p:cNvSpPr txBox="1"/>
            <p:nvPr/>
          </p:nvSpPr>
          <p:spPr>
            <a:xfrm>
              <a:off x="323528" y="4149080"/>
              <a:ext cx="33123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dirty="0" smtClean="0">
                  <a:solidFill>
                    <a:srgbClr val="0000FF"/>
                  </a:solidFill>
                  <a:latin typeface="Arial"/>
                  <a:cs typeface="Arial"/>
                </a:rPr>
                <a:t>Max. </a:t>
              </a:r>
              <a:r>
                <a:rPr lang="en-US" sz="1200" dirty="0" smtClean="0">
                  <a:solidFill>
                    <a:schemeClr val="tx1"/>
                  </a:solidFill>
                  <a:latin typeface="Arial"/>
                  <a:cs typeface="Arial"/>
                </a:rPr>
                <a:t>improvement when check-pointing after </a:t>
              </a:r>
              <a:r>
                <a:rPr lang="en-US" sz="1200" dirty="0" smtClean="0">
                  <a:solidFill>
                    <a:srgbClr val="0000FF"/>
                  </a:solidFill>
                  <a:latin typeface="Arial"/>
                  <a:cs typeface="Arial"/>
                </a:rPr>
                <a:t>every unit of execution</a:t>
              </a:r>
              <a:r>
                <a:rPr lang="en-US" sz="1200" dirty="0" smtClean="0">
                  <a:solidFill>
                    <a:schemeClr val="tx1"/>
                  </a:solidFill>
                  <a:latin typeface="Arial"/>
                  <a:cs typeface="Arial"/>
                </a:rPr>
                <a:t> and </a:t>
              </a:r>
              <a:r>
                <a:rPr lang="en-US" sz="1200" dirty="0" smtClean="0">
                  <a:solidFill>
                    <a:srgbClr val="0000FF"/>
                  </a:solidFill>
                  <a:latin typeface="Arial"/>
                  <a:cs typeface="Arial"/>
                </a:rPr>
                <a:t>zero overheads</a:t>
              </a:r>
            </a:p>
          </p:txBody>
        </p:sp>
        <p:cxnSp>
          <p:nvCxnSpPr>
            <p:cNvPr id="60482" name="Straight Arrow Connector 60481"/>
            <p:cNvCxnSpPr/>
            <p:nvPr/>
          </p:nvCxnSpPr>
          <p:spPr bwMode="auto">
            <a:xfrm>
              <a:off x="1835696" y="4581128"/>
              <a:ext cx="0" cy="39600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3" name="Group 82"/>
          <p:cNvGrpSpPr/>
          <p:nvPr/>
        </p:nvGrpSpPr>
        <p:grpSpPr>
          <a:xfrm>
            <a:off x="827584" y="4341600"/>
            <a:ext cx="4140200" cy="1871662"/>
            <a:chOff x="1666875" y="1716063"/>
            <a:chExt cx="4140200" cy="1871662"/>
          </a:xfrm>
        </p:grpSpPr>
        <p:sp>
          <p:nvSpPr>
            <p:cNvPr id="84" name="Rectangle 83"/>
            <p:cNvSpPr/>
            <p:nvPr/>
          </p:nvSpPr>
          <p:spPr>
            <a:xfrm>
              <a:off x="4683848" y="2573982"/>
              <a:ext cx="720725" cy="595313"/>
            </a:xfrm>
            <a:prstGeom prst="rect">
              <a:avLst/>
            </a:prstGeom>
            <a:solidFill>
              <a:srgbClr val="A689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1809750" y="2576707"/>
              <a:ext cx="720725" cy="595312"/>
            </a:xfrm>
            <a:prstGeom prst="rect">
              <a:avLst/>
            </a:prstGeom>
            <a:solidFill>
              <a:srgbClr val="A689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6" name="Group 85"/>
            <p:cNvGrpSpPr>
              <a:grpSpLocks/>
            </p:cNvGrpSpPr>
            <p:nvPr/>
          </p:nvGrpSpPr>
          <p:grpSpPr bwMode="auto">
            <a:xfrm>
              <a:off x="1666875" y="2105219"/>
              <a:ext cx="4140200" cy="1074738"/>
              <a:chOff x="5004048" y="2210954"/>
              <a:chExt cx="4139483" cy="1074029"/>
            </a:xfrm>
          </p:grpSpPr>
          <p:cxnSp>
            <p:nvCxnSpPr>
              <p:cNvPr id="118" name="Straight Arrow Connector 117"/>
              <p:cNvCxnSpPr/>
              <p:nvPr/>
            </p:nvCxnSpPr>
            <p:spPr>
              <a:xfrm flipV="1">
                <a:off x="5004048" y="3275464"/>
                <a:ext cx="4139483" cy="1586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Arrow Connector 118"/>
              <p:cNvCxnSpPr/>
              <p:nvPr/>
            </p:nvCxnSpPr>
            <p:spPr>
              <a:xfrm rot="5400000" flipH="1" flipV="1">
                <a:off x="4613851" y="2744002"/>
                <a:ext cx="1067683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Arrow Connector 119"/>
              <p:cNvCxnSpPr/>
              <p:nvPr/>
            </p:nvCxnSpPr>
            <p:spPr>
              <a:xfrm rot="5400000">
                <a:off x="8255720" y="2789216"/>
                <a:ext cx="989947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2674938" y="2289369"/>
              <a:ext cx="2159938" cy="984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sv-SE" sz="3200">
                <a:latin typeface="Georgia" charset="0"/>
              </a:endParaRPr>
            </a:p>
          </p:txBody>
        </p:sp>
        <p:sp>
          <p:nvSpPr>
            <p:cNvPr id="88" name="TextBox 87"/>
            <p:cNvSpPr txBox="1">
              <a:spLocks noChangeArrowheads="1"/>
            </p:cNvSpPr>
            <p:nvPr/>
          </p:nvSpPr>
          <p:spPr bwMode="auto">
            <a:xfrm>
              <a:off x="3179043" y="2000444"/>
              <a:ext cx="1247775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FFFFFF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60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error burst</a:t>
              </a: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2530475" y="2575119"/>
              <a:ext cx="720725" cy="595313"/>
            </a:xfrm>
            <a:prstGeom prst="rect">
              <a:avLst/>
            </a:prstGeom>
            <a:solidFill>
              <a:srgbClr val="A689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90" name="Straight Connector 89"/>
            <p:cNvCxnSpPr>
              <a:cxnSpLocks noChangeShapeType="1"/>
            </p:cNvCxnSpPr>
            <p:nvPr/>
          </p:nvCxnSpPr>
          <p:spPr bwMode="auto">
            <a:xfrm>
              <a:off x="2541588" y="2594169"/>
              <a:ext cx="684212" cy="519113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1" name="Straight Connector 90"/>
            <p:cNvCxnSpPr>
              <a:cxnSpLocks noChangeShapeType="1"/>
            </p:cNvCxnSpPr>
            <p:nvPr/>
          </p:nvCxnSpPr>
          <p:spPr bwMode="auto">
            <a:xfrm flipV="1">
              <a:off x="2505075" y="2610044"/>
              <a:ext cx="720725" cy="558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" name="Rectangle 91"/>
            <p:cNvSpPr/>
            <p:nvPr/>
          </p:nvSpPr>
          <p:spPr>
            <a:xfrm>
              <a:off x="3240088" y="2575119"/>
              <a:ext cx="720725" cy="595313"/>
            </a:xfrm>
            <a:prstGeom prst="rect">
              <a:avLst/>
            </a:prstGeom>
            <a:solidFill>
              <a:srgbClr val="A689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93" name="Straight Connector 92"/>
            <p:cNvCxnSpPr>
              <a:cxnSpLocks noChangeShapeType="1"/>
            </p:cNvCxnSpPr>
            <p:nvPr/>
          </p:nvCxnSpPr>
          <p:spPr bwMode="auto">
            <a:xfrm>
              <a:off x="3252788" y="2594169"/>
              <a:ext cx="682625" cy="519113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4" name="Straight Connector 93"/>
            <p:cNvCxnSpPr>
              <a:cxnSpLocks noChangeShapeType="1"/>
            </p:cNvCxnSpPr>
            <p:nvPr/>
          </p:nvCxnSpPr>
          <p:spPr bwMode="auto">
            <a:xfrm flipV="1">
              <a:off x="3214688" y="2610044"/>
              <a:ext cx="720725" cy="558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95" name="Group 94"/>
            <p:cNvGrpSpPr>
              <a:grpSpLocks/>
            </p:cNvGrpSpPr>
            <p:nvPr/>
          </p:nvGrpSpPr>
          <p:grpSpPr bwMode="auto">
            <a:xfrm>
              <a:off x="2674930" y="2351282"/>
              <a:ext cx="2159107" cy="833437"/>
              <a:chOff x="1979712" y="4828134"/>
              <a:chExt cx="2159443" cy="833114"/>
            </a:xfrm>
          </p:grpSpPr>
          <p:cxnSp>
            <p:nvCxnSpPr>
              <p:cNvPr id="116" name="Straight Connector 42"/>
              <p:cNvCxnSpPr>
                <a:cxnSpLocks noChangeShapeType="1"/>
              </p:cNvCxnSpPr>
              <p:nvPr/>
            </p:nvCxnSpPr>
            <p:spPr bwMode="auto">
              <a:xfrm>
                <a:off x="1979712" y="4828134"/>
                <a:ext cx="0" cy="81260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7" name="Straight Connector 43"/>
              <p:cNvCxnSpPr>
                <a:cxnSpLocks noChangeShapeType="1"/>
              </p:cNvCxnSpPr>
              <p:nvPr/>
            </p:nvCxnSpPr>
            <p:spPr bwMode="auto">
              <a:xfrm>
                <a:off x="4139155" y="4848647"/>
                <a:ext cx="0" cy="81260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96" name="Straight Connector 95"/>
            <p:cNvCxnSpPr>
              <a:cxnSpLocks noChangeShapeType="1"/>
            </p:cNvCxnSpPr>
            <p:nvPr/>
          </p:nvCxnSpPr>
          <p:spPr bwMode="auto">
            <a:xfrm>
              <a:off x="2530475" y="2321119"/>
              <a:ext cx="0" cy="2159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97" name="Group 96"/>
            <p:cNvGrpSpPr>
              <a:grpSpLocks/>
            </p:cNvGrpSpPr>
            <p:nvPr/>
          </p:nvGrpSpPr>
          <p:grpSpPr bwMode="auto">
            <a:xfrm>
              <a:off x="2530475" y="3184719"/>
              <a:ext cx="2881313" cy="90488"/>
              <a:chOff x="1835696" y="5661248"/>
              <a:chExt cx="2880320" cy="90000"/>
            </a:xfrm>
          </p:grpSpPr>
          <p:cxnSp>
            <p:nvCxnSpPr>
              <p:cNvPr id="110" name="Straight Connector 59"/>
              <p:cNvCxnSpPr>
                <a:cxnSpLocks noChangeShapeType="1"/>
              </p:cNvCxnSpPr>
              <p:nvPr/>
            </p:nvCxnSpPr>
            <p:spPr bwMode="auto">
              <a:xfrm>
                <a:off x="1835696" y="5661248"/>
                <a:ext cx="0" cy="90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1" name="Straight Connector 60"/>
              <p:cNvCxnSpPr>
                <a:cxnSpLocks noChangeShapeType="1"/>
              </p:cNvCxnSpPr>
              <p:nvPr/>
            </p:nvCxnSpPr>
            <p:spPr bwMode="auto">
              <a:xfrm>
                <a:off x="2545200" y="5661248"/>
                <a:ext cx="0" cy="90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2" name="Straight Connector 61"/>
              <p:cNvCxnSpPr>
                <a:cxnSpLocks noChangeShapeType="1"/>
              </p:cNvCxnSpPr>
              <p:nvPr/>
            </p:nvCxnSpPr>
            <p:spPr bwMode="auto">
              <a:xfrm>
                <a:off x="3272400" y="5661248"/>
                <a:ext cx="0" cy="90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" name="Straight Connector 64"/>
              <p:cNvCxnSpPr>
                <a:cxnSpLocks noChangeShapeType="1"/>
              </p:cNvCxnSpPr>
              <p:nvPr/>
            </p:nvCxnSpPr>
            <p:spPr bwMode="auto">
              <a:xfrm>
                <a:off x="3995936" y="5661248"/>
                <a:ext cx="0" cy="9000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4" name="Straight Connector 65"/>
              <p:cNvCxnSpPr>
                <a:cxnSpLocks noChangeShapeType="1"/>
              </p:cNvCxnSpPr>
              <p:nvPr/>
            </p:nvCxnSpPr>
            <p:spPr bwMode="auto">
              <a:xfrm>
                <a:off x="3995936" y="5661248"/>
                <a:ext cx="0" cy="90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5" name="Straight Connector 66"/>
              <p:cNvCxnSpPr>
                <a:cxnSpLocks noChangeShapeType="1"/>
              </p:cNvCxnSpPr>
              <p:nvPr/>
            </p:nvCxnSpPr>
            <p:spPr bwMode="auto">
              <a:xfrm>
                <a:off x="4716016" y="5661248"/>
                <a:ext cx="0" cy="90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98" name="Group 97"/>
            <p:cNvGrpSpPr>
              <a:grpSpLocks/>
            </p:cNvGrpSpPr>
            <p:nvPr/>
          </p:nvGrpSpPr>
          <p:grpSpPr bwMode="auto">
            <a:xfrm>
              <a:off x="2387600" y="3256157"/>
              <a:ext cx="3167063" cy="277812"/>
              <a:chOff x="1691680" y="3429000"/>
              <a:chExt cx="3168352" cy="276999"/>
            </a:xfrm>
          </p:grpSpPr>
          <p:sp>
            <p:nvSpPr>
              <p:cNvPr id="105" name="TextBox 65"/>
              <p:cNvSpPr txBox="1">
                <a:spLocks noChangeArrowheads="1"/>
              </p:cNvSpPr>
              <p:nvPr/>
            </p:nvSpPr>
            <p:spPr bwMode="auto">
              <a:xfrm>
                <a:off x="1691680" y="3429000"/>
                <a:ext cx="288032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sz="12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06" name="TextBox 66"/>
              <p:cNvSpPr txBox="1">
                <a:spLocks noChangeArrowheads="1"/>
              </p:cNvSpPr>
              <p:nvPr/>
            </p:nvSpPr>
            <p:spPr bwMode="auto">
              <a:xfrm>
                <a:off x="2411760" y="3429000"/>
                <a:ext cx="288032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sz="12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2</a:t>
                </a:r>
              </a:p>
            </p:txBody>
          </p:sp>
          <p:sp>
            <p:nvSpPr>
              <p:cNvPr id="107" name="TextBox 67"/>
              <p:cNvSpPr txBox="1">
                <a:spLocks noChangeArrowheads="1"/>
              </p:cNvSpPr>
              <p:nvPr/>
            </p:nvSpPr>
            <p:spPr bwMode="auto">
              <a:xfrm>
                <a:off x="3131840" y="3429000"/>
                <a:ext cx="288032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sz="12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3</a:t>
                </a:r>
              </a:p>
            </p:txBody>
          </p:sp>
          <p:sp>
            <p:nvSpPr>
              <p:cNvPr id="108" name="TextBox 68"/>
              <p:cNvSpPr txBox="1">
                <a:spLocks noChangeArrowheads="1"/>
              </p:cNvSpPr>
              <p:nvPr/>
            </p:nvSpPr>
            <p:spPr bwMode="auto">
              <a:xfrm>
                <a:off x="3851920" y="3429000"/>
                <a:ext cx="288032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sz="12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4</a:t>
                </a:r>
              </a:p>
            </p:txBody>
          </p:sp>
          <p:sp>
            <p:nvSpPr>
              <p:cNvPr id="109" name="TextBox 69"/>
              <p:cNvSpPr txBox="1">
                <a:spLocks noChangeArrowheads="1"/>
              </p:cNvSpPr>
              <p:nvPr/>
            </p:nvSpPr>
            <p:spPr bwMode="auto">
              <a:xfrm>
                <a:off x="4572000" y="3429000"/>
                <a:ext cx="288032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>
                    <a:solidFill>
                      <a:srgbClr val="FFFFFF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sz="120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5</a:t>
                </a:r>
              </a:p>
            </p:txBody>
          </p:sp>
        </p:grpSp>
        <p:sp>
          <p:nvSpPr>
            <p:cNvPr id="99" name="Rectangle 98"/>
            <p:cNvSpPr/>
            <p:nvPr/>
          </p:nvSpPr>
          <p:spPr>
            <a:xfrm>
              <a:off x="3963123" y="2573982"/>
              <a:ext cx="720725" cy="595313"/>
            </a:xfrm>
            <a:prstGeom prst="rect">
              <a:avLst/>
            </a:prstGeom>
            <a:solidFill>
              <a:srgbClr val="A689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0" name="Straight Connector 99"/>
            <p:cNvCxnSpPr>
              <a:cxnSpLocks noChangeShapeType="1"/>
            </p:cNvCxnSpPr>
            <p:nvPr/>
          </p:nvCxnSpPr>
          <p:spPr bwMode="auto">
            <a:xfrm>
              <a:off x="3975823" y="2595757"/>
              <a:ext cx="682625" cy="519113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" name="Straight Connector 100"/>
            <p:cNvCxnSpPr>
              <a:cxnSpLocks noChangeShapeType="1"/>
            </p:cNvCxnSpPr>
            <p:nvPr/>
          </p:nvCxnSpPr>
          <p:spPr bwMode="auto">
            <a:xfrm flipV="1">
              <a:off x="3937723" y="2611632"/>
              <a:ext cx="720725" cy="558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" name="Straight Connector 101"/>
            <p:cNvCxnSpPr>
              <a:cxnSpLocks noChangeShapeType="1"/>
            </p:cNvCxnSpPr>
            <p:nvPr/>
          </p:nvCxnSpPr>
          <p:spPr bwMode="auto">
            <a:xfrm>
              <a:off x="4696548" y="2601384"/>
              <a:ext cx="682625" cy="519113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" name="Straight Connector 102"/>
            <p:cNvCxnSpPr>
              <a:cxnSpLocks noChangeShapeType="1"/>
            </p:cNvCxnSpPr>
            <p:nvPr/>
          </p:nvCxnSpPr>
          <p:spPr bwMode="auto">
            <a:xfrm flipV="1">
              <a:off x="4658448" y="2617259"/>
              <a:ext cx="720725" cy="558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4" name="Oval 103"/>
            <p:cNvSpPr>
              <a:spLocks noChangeArrowheads="1"/>
            </p:cNvSpPr>
            <p:nvPr/>
          </p:nvSpPr>
          <p:spPr bwMode="auto">
            <a:xfrm>
              <a:off x="5126832" y="1716063"/>
              <a:ext cx="576262" cy="1871662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en-US" sz="3200">
                <a:latin typeface="Georgia" charset="0"/>
                <a:cs typeface="Georgia" charset="0"/>
              </a:endParaRPr>
            </a:p>
          </p:txBody>
        </p:sp>
      </p:grpSp>
      <p:sp>
        <p:nvSpPr>
          <p:cNvPr id="60486" name="TextBox 60485"/>
          <p:cNvSpPr txBox="1"/>
          <p:nvPr/>
        </p:nvSpPr>
        <p:spPr>
          <a:xfrm>
            <a:off x="35496" y="4242574"/>
            <a:ext cx="12906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 smtClean="0">
                <a:solidFill>
                  <a:srgbClr val="0000FF"/>
                </a:solidFill>
                <a:latin typeface="Arial"/>
                <a:cs typeface="Arial"/>
              </a:rPr>
              <a:t>New result:</a:t>
            </a:r>
          </a:p>
        </p:txBody>
      </p:sp>
      <p:sp>
        <p:nvSpPr>
          <p:cNvPr id="60488" name="TextBox 60487"/>
          <p:cNvSpPr txBox="1"/>
          <p:nvPr/>
        </p:nvSpPr>
        <p:spPr>
          <a:xfrm rot="18904680">
            <a:off x="8046732" y="2128890"/>
            <a:ext cx="753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 smtClean="0">
                <a:solidFill>
                  <a:srgbClr val="FF0000"/>
                </a:solidFill>
                <a:latin typeface="Arial"/>
                <a:cs typeface="Arial"/>
              </a:rPr>
              <a:t>worst</a:t>
            </a:r>
          </a:p>
        </p:txBody>
      </p:sp>
      <p:sp>
        <p:nvSpPr>
          <p:cNvPr id="124" name="TextBox 123"/>
          <p:cNvSpPr txBox="1"/>
          <p:nvPr/>
        </p:nvSpPr>
        <p:spPr>
          <a:xfrm rot="18904680">
            <a:off x="8087732" y="5054570"/>
            <a:ext cx="620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 smtClean="0">
                <a:solidFill>
                  <a:srgbClr val="008000"/>
                </a:solidFill>
                <a:latin typeface="Arial"/>
                <a:cs typeface="Arial"/>
              </a:rPr>
              <a:t>best</a:t>
            </a:r>
          </a:p>
        </p:txBody>
      </p:sp>
      <p:sp>
        <p:nvSpPr>
          <p:cNvPr id="60489" name="Rectangle 60488"/>
          <p:cNvSpPr/>
          <p:nvPr/>
        </p:nvSpPr>
        <p:spPr>
          <a:xfrm>
            <a:off x="7399146" y="2708920"/>
            <a:ext cx="13361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sz="1600" dirty="0">
                <a:solidFill>
                  <a:srgbClr val="FF0000"/>
                </a:solidFill>
                <a:latin typeface="Arial" charset="0"/>
                <a:cs typeface="Arial" charset="0"/>
              </a:rPr>
              <a:t> (upper-limit)</a:t>
            </a:r>
          </a:p>
        </p:txBody>
      </p:sp>
      <p:sp>
        <p:nvSpPr>
          <p:cNvPr id="60490" name="Rectangle 60489"/>
          <p:cNvSpPr/>
          <p:nvPr/>
        </p:nvSpPr>
        <p:spPr>
          <a:xfrm>
            <a:off x="7423180" y="5589240"/>
            <a:ext cx="1301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latin typeface="Arial" charset="0"/>
                <a:cs typeface="Arial" charset="0"/>
              </a:rPr>
              <a:t> (lower-limit)</a:t>
            </a:r>
            <a:endParaRPr lang="en-US" sz="16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014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/>
      <p:bldP spid="17" grpId="0" animBg="1"/>
      <p:bldP spid="20" grpId="0" animBg="1"/>
      <p:bldP spid="20" grpId="1" animBg="1"/>
      <p:bldP spid="25" grpId="0" animBg="1"/>
      <p:bldP spid="25" grpId="1" animBg="1"/>
      <p:bldP spid="28" grpId="0" animBg="1"/>
      <p:bldP spid="28" grpId="1" animBg="1"/>
      <p:bldP spid="29" grpId="0"/>
      <p:bldP spid="29" grpId="1"/>
      <p:bldP spid="30" grpId="0" animBg="1"/>
      <p:bldP spid="30" grpId="1" animBg="1"/>
      <p:bldP spid="33" grpId="0" animBg="1"/>
      <p:bldP spid="33" grpId="1" animBg="1"/>
      <p:bldP spid="45" grpId="0" animBg="1"/>
      <p:bldP spid="9" grpId="0"/>
      <p:bldP spid="9" grpId="1"/>
      <p:bldP spid="5" grpId="0"/>
      <p:bldP spid="14" grpId="0"/>
      <p:bldP spid="14" grpId="1"/>
      <p:bldP spid="60486" grpId="0"/>
      <p:bldP spid="60488" grpId="0"/>
      <p:bldP spid="124" grpId="0"/>
      <p:bldP spid="60489" grpId="0"/>
      <p:bldP spid="6049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 dirty="0">
                <a:latin typeface="Arial" charset="0"/>
                <a:ea typeface="ヒラギノ角ゴ ProN W3" charset="0"/>
              </a:rPr>
              <a:t>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043608" y="1821658"/>
            <a:ext cx="6193771" cy="3643313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dirty="0" smtClean="0">
                <a:latin typeface="Arial"/>
                <a:cs typeface="Arial"/>
              </a:rPr>
              <a:t>Extensions to spatial redundancy- bound on the number of processors to guarantee a specified reliability</a:t>
            </a:r>
          </a:p>
          <a:p>
            <a:pPr>
              <a:buClr>
                <a:schemeClr val="tx1"/>
              </a:buClr>
            </a:pPr>
            <a:endParaRPr lang="en-US" dirty="0">
              <a:latin typeface="Arial"/>
              <a:cs typeface="Arial"/>
            </a:endParaRPr>
          </a:p>
          <a:p>
            <a:pPr>
              <a:buClr>
                <a:schemeClr val="tx1"/>
              </a:buClr>
            </a:pPr>
            <a:r>
              <a:rPr lang="en-US" dirty="0" smtClean="0">
                <a:latin typeface="Arial"/>
                <a:cs typeface="Arial"/>
              </a:rPr>
              <a:t>Extensions to multiprocessors- bound on the speed-up required to guarantee a </a:t>
            </a:r>
            <a:r>
              <a:rPr lang="en-US" smtClean="0">
                <a:latin typeface="Arial"/>
                <a:cs typeface="Arial"/>
              </a:rPr>
              <a:t>specified reliability </a:t>
            </a:r>
            <a:r>
              <a:rPr lang="en-US" dirty="0" smtClean="0">
                <a:latin typeface="Arial"/>
                <a:cs typeface="Arial"/>
              </a:rPr>
              <a:t>if there are more than </a:t>
            </a:r>
            <a:r>
              <a:rPr lang="en-US" smtClean="0">
                <a:latin typeface="Arial"/>
                <a:cs typeface="Arial"/>
              </a:rPr>
              <a:t>one processors</a:t>
            </a:r>
            <a:endParaRPr lang="en-US" dirty="0">
              <a:latin typeface="Arial"/>
              <a:cs typeface="Arial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/>
          <p:cNvSpPr>
            <a:spLocks noGrp="1"/>
          </p:cNvSpPr>
          <p:nvPr>
            <p:ph type="title"/>
          </p:nvPr>
        </p:nvSpPr>
        <p:spPr bwMode="auto">
          <a:xfrm>
            <a:off x="1343025" y="620713"/>
            <a:ext cx="5894388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ヒラギノ角ゴ ProN W3" charset="0"/>
              </a:rPr>
              <a:t>Conclusions</a:t>
            </a:r>
          </a:p>
        </p:txBody>
      </p:sp>
      <p:grpSp>
        <p:nvGrpSpPr>
          <p:cNvPr id="61442" name="Group 1"/>
          <p:cNvGrpSpPr>
            <a:grpSpLocks/>
          </p:cNvGrpSpPr>
          <p:nvPr/>
        </p:nvGrpSpPr>
        <p:grpSpPr bwMode="auto">
          <a:xfrm>
            <a:off x="1871663" y="1412776"/>
            <a:ext cx="5113337" cy="947738"/>
            <a:chOff x="3275856" y="1689100"/>
            <a:chExt cx="5112494" cy="947812"/>
          </a:xfrm>
        </p:grpSpPr>
        <p:sp>
          <p:nvSpPr>
            <p:cNvPr id="61449" name="Rectangle 3"/>
            <p:cNvSpPr>
              <a:spLocks noChangeArrowheads="1"/>
            </p:cNvSpPr>
            <p:nvPr/>
          </p:nvSpPr>
          <p:spPr bwMode="auto">
            <a:xfrm>
              <a:off x="4823437" y="1689100"/>
              <a:ext cx="2160323" cy="57591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r>
                <a:rPr lang="en-US" sz="1600">
                  <a:solidFill>
                    <a:schemeClr val="tx1"/>
                  </a:solidFill>
                  <a:latin typeface="Arial" charset="0"/>
                  <a:cs typeface="Arial" charset="0"/>
                </a:rPr>
                <a:t>Main Results</a:t>
              </a:r>
            </a:p>
          </p:txBody>
        </p:sp>
        <p:cxnSp>
          <p:nvCxnSpPr>
            <p:cNvPr id="61450" name="Straight Connector 7"/>
            <p:cNvCxnSpPr>
              <a:cxnSpLocks noChangeShapeType="1"/>
            </p:cNvCxnSpPr>
            <p:nvPr/>
          </p:nvCxnSpPr>
          <p:spPr bwMode="auto">
            <a:xfrm>
              <a:off x="5831632" y="2265018"/>
              <a:ext cx="0" cy="3599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451" name="Straight Connector 9"/>
            <p:cNvCxnSpPr>
              <a:cxnSpLocks noChangeShapeType="1"/>
            </p:cNvCxnSpPr>
            <p:nvPr/>
          </p:nvCxnSpPr>
          <p:spPr bwMode="auto">
            <a:xfrm flipV="1">
              <a:off x="3275856" y="2624966"/>
              <a:ext cx="5112494" cy="1194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61443" name="Straight Arrow Connector 12"/>
          <p:cNvCxnSpPr>
            <a:cxnSpLocks noChangeShapeType="1"/>
          </p:cNvCxnSpPr>
          <p:nvPr/>
        </p:nvCxnSpPr>
        <p:spPr bwMode="auto">
          <a:xfrm>
            <a:off x="1874838" y="2349401"/>
            <a:ext cx="0" cy="71913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622" name="Straight Arrow Connector 14"/>
          <p:cNvCxnSpPr>
            <a:cxnSpLocks noChangeShapeType="1"/>
          </p:cNvCxnSpPr>
          <p:nvPr/>
        </p:nvCxnSpPr>
        <p:spPr bwMode="auto">
          <a:xfrm>
            <a:off x="6985000" y="2349401"/>
            <a:ext cx="0" cy="71913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446" name="TextBox 22"/>
          <p:cNvSpPr txBox="1">
            <a:spLocks noChangeArrowheads="1"/>
          </p:cNvSpPr>
          <p:nvPr/>
        </p:nvSpPr>
        <p:spPr bwMode="auto">
          <a:xfrm>
            <a:off x="935038" y="3068539"/>
            <a:ext cx="2089150" cy="375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87313" indent="-87313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265113" indent="-825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>
              <a:buClr>
                <a:schemeClr val="tx1"/>
              </a:buClr>
              <a:buFont typeface="Arial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Arial" charset="0"/>
                <a:cs typeface="Arial" charset="0"/>
              </a:rPr>
              <a:t>Guarantee specified preemption behavior</a:t>
            </a:r>
          </a:p>
          <a:p>
            <a:pPr eaLnBrk="1" hangingPunct="1">
              <a:buClr>
                <a:schemeClr val="tx1"/>
              </a:buClr>
              <a:buFont typeface="Arial" charset="0"/>
              <a:buChar char="•"/>
            </a:pPr>
            <a:endParaRPr lang="en-US" sz="14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468313" lvl="1" indent="-285750" eaLnBrk="1" hangingPunct="1">
              <a:buClr>
                <a:schemeClr val="tx1"/>
              </a:buClr>
              <a:buFont typeface="Lucida Grande"/>
              <a:buChar char="-"/>
            </a:pPr>
            <a:r>
              <a:rPr lang="en-US" sz="1400" dirty="0">
                <a:solidFill>
                  <a:srgbClr val="0000FF"/>
                </a:solidFill>
                <a:latin typeface="Arial" charset="0"/>
                <a:cs typeface="Arial" charset="0"/>
              </a:rPr>
              <a:t>Bounds</a:t>
            </a:r>
            <a:r>
              <a:rPr lang="en-US" sz="1400" dirty="0">
                <a:solidFill>
                  <a:schemeClr val="tx1"/>
                </a:solidFill>
                <a:latin typeface="Arial" charset="0"/>
                <a:cs typeface="Arial" charset="0"/>
              </a:rPr>
              <a:t> on the </a:t>
            </a:r>
            <a:r>
              <a:rPr lang="en-US" sz="1400" dirty="0">
                <a:solidFill>
                  <a:srgbClr val="0000FF"/>
                </a:solidFill>
                <a:latin typeface="Arial" charset="0"/>
                <a:cs typeface="Arial" charset="0"/>
              </a:rPr>
              <a:t>required</a:t>
            </a:r>
            <a:r>
              <a:rPr lang="en-US" sz="1400" dirty="0">
                <a:solidFill>
                  <a:schemeClr val="tx1"/>
                </a:solidFill>
                <a:latin typeface="Arial" charset="0"/>
                <a:cs typeface="Arial" charset="0"/>
              </a:rPr>
              <a:t> processor speed-up</a:t>
            </a:r>
          </a:p>
          <a:p>
            <a:pPr marL="468313" lvl="1" indent="-285750" eaLnBrk="1" hangingPunct="1">
              <a:buClr>
                <a:schemeClr val="tx1"/>
              </a:buClr>
              <a:buFont typeface="Lucida Grande"/>
              <a:buChar char="-"/>
            </a:pPr>
            <a:endParaRPr lang="en-US" sz="14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468313" lvl="1" indent="-285750" eaLnBrk="1" hangingPunct="1">
              <a:buClr>
                <a:schemeClr val="tx1"/>
              </a:buClr>
              <a:buFont typeface="Lucida Grande"/>
              <a:buChar char="-"/>
            </a:pPr>
            <a:r>
              <a:rPr lang="en-US" sz="1400" dirty="0">
                <a:solidFill>
                  <a:schemeClr val="tx1"/>
                </a:solidFill>
                <a:latin typeface="Arial" charset="0"/>
                <a:cs typeface="Arial" charset="0"/>
              </a:rPr>
              <a:t>Method to bound the </a:t>
            </a:r>
            <a:r>
              <a:rPr lang="en-US" sz="1400" dirty="0">
                <a:solidFill>
                  <a:srgbClr val="0000FF"/>
                </a:solidFill>
                <a:latin typeface="Arial" charset="0"/>
                <a:cs typeface="Arial" charset="0"/>
              </a:rPr>
              <a:t>preemption related overheads </a:t>
            </a:r>
            <a:r>
              <a:rPr lang="en-US" sz="1400" dirty="0">
                <a:solidFill>
                  <a:schemeClr val="tx1"/>
                </a:solidFill>
                <a:latin typeface="Arial" charset="0"/>
                <a:cs typeface="Arial" charset="0"/>
              </a:rPr>
              <a:t>in the </a:t>
            </a:r>
            <a:r>
              <a:rPr lang="en-US" sz="1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schedule</a:t>
            </a:r>
          </a:p>
          <a:p>
            <a:pPr marL="468313" lvl="1" indent="-285750" eaLnBrk="1" hangingPunct="1">
              <a:buClr>
                <a:schemeClr val="tx1"/>
              </a:buClr>
              <a:buFont typeface="Lucida Grande"/>
              <a:buChar char="-"/>
            </a:pPr>
            <a:endParaRPr lang="en-US" sz="14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468313" lvl="1" indent="-285750" eaLnBrk="1" hangingPunct="1">
              <a:buClr>
                <a:schemeClr val="tx1"/>
              </a:buClr>
              <a:buFont typeface="Lucida Grande"/>
              <a:buChar char="-"/>
            </a:pPr>
            <a:r>
              <a:rPr lang="en-US" sz="14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Sub-</a:t>
            </a:r>
            <a:r>
              <a:rPr lang="en-US" sz="1400" dirty="0">
                <a:solidFill>
                  <a:srgbClr val="0000FF"/>
                </a:solidFill>
                <a:latin typeface="Arial" charset="0"/>
                <a:cs typeface="Arial" charset="0"/>
              </a:rPr>
              <a:t>optimality of non-preemptive </a:t>
            </a:r>
            <a:r>
              <a:rPr lang="en-US" sz="1400" dirty="0">
                <a:solidFill>
                  <a:schemeClr val="tx1"/>
                </a:solidFill>
                <a:latin typeface="Arial" charset="0"/>
                <a:cs typeface="Arial" charset="0"/>
              </a:rPr>
              <a:t>scheduling</a:t>
            </a:r>
          </a:p>
          <a:p>
            <a:pPr marL="468313" lvl="1" indent="-285750" eaLnBrk="1" hangingPunct="1">
              <a:buClr>
                <a:schemeClr val="tx1"/>
              </a:buClr>
              <a:buFont typeface="Lucida Grande"/>
              <a:buChar char="-"/>
            </a:pPr>
            <a:endParaRPr lang="en-US" sz="14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89103" y="3068539"/>
            <a:ext cx="2627313" cy="3108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87313" indent="-87313">
              <a:buClr>
                <a:schemeClr val="tx1"/>
              </a:buClr>
              <a:buFont typeface="Arial"/>
              <a:buChar char="•"/>
              <a:defRPr/>
            </a:pPr>
            <a:r>
              <a:rPr lang="en-US" sz="1400" dirty="0">
                <a:solidFill>
                  <a:schemeClr val="tx1"/>
                </a:solidFill>
                <a:latin typeface="Arial"/>
                <a:cs typeface="Arial"/>
              </a:rPr>
              <a:t>A </a:t>
            </a:r>
            <a:r>
              <a:rPr lang="en-US" sz="1400" dirty="0">
                <a:solidFill>
                  <a:srgbClr val="0000FF"/>
                </a:solidFill>
                <a:latin typeface="Arial"/>
                <a:cs typeface="Arial"/>
              </a:rPr>
              <a:t>sufficient condition </a:t>
            </a:r>
            <a:r>
              <a:rPr lang="en-US" sz="1400" dirty="0">
                <a:solidFill>
                  <a:schemeClr val="tx1"/>
                </a:solidFill>
                <a:latin typeface="Arial"/>
                <a:cs typeface="Arial"/>
              </a:rPr>
              <a:t>for FT-feasibility</a:t>
            </a:r>
          </a:p>
          <a:p>
            <a:pPr marL="285750" indent="-285750">
              <a:buClr>
                <a:schemeClr val="tx1"/>
              </a:buClr>
              <a:buFont typeface="Arial"/>
              <a:buChar char="•"/>
              <a:defRPr/>
            </a:pPr>
            <a:endParaRPr lang="en-US" sz="14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87313" indent="-87313">
              <a:buClr>
                <a:schemeClr val="tx1"/>
              </a:buClr>
              <a:buFont typeface="Arial"/>
              <a:buChar char="•"/>
              <a:defRPr/>
            </a:pPr>
            <a:r>
              <a:rPr lang="en-US" sz="1400" dirty="0">
                <a:solidFill>
                  <a:schemeClr val="tx1"/>
                </a:solidFill>
                <a:latin typeface="Arial"/>
                <a:cs typeface="Arial"/>
              </a:rPr>
              <a:t>Resource augmentation </a:t>
            </a:r>
            <a:r>
              <a:rPr lang="en-US" sz="1400" dirty="0">
                <a:solidFill>
                  <a:srgbClr val="0000FF"/>
                </a:solidFill>
                <a:latin typeface="Arial"/>
                <a:cs typeface="Arial"/>
              </a:rPr>
              <a:t>bounds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that guarantees </a:t>
            </a:r>
            <a:r>
              <a:rPr lang="en-US" sz="1400" dirty="0">
                <a:solidFill>
                  <a:srgbClr val="0000FF"/>
                </a:solidFill>
                <a:latin typeface="Arial"/>
                <a:cs typeface="Arial"/>
              </a:rPr>
              <a:t>uniprocessor FT-feasibility</a:t>
            </a:r>
          </a:p>
          <a:p>
            <a:pPr marL="87313" indent="-87313">
              <a:buClr>
                <a:schemeClr val="tx1"/>
              </a:buClr>
              <a:buFont typeface="Arial"/>
              <a:buChar char="•"/>
              <a:defRPr/>
            </a:pPr>
            <a:endParaRPr lang="en-US" sz="1400" dirty="0">
              <a:solidFill>
                <a:srgbClr val="0000FF"/>
              </a:solidFill>
              <a:latin typeface="Arial"/>
              <a:cs typeface="Arial"/>
            </a:endParaRPr>
          </a:p>
          <a:p>
            <a:pPr marL="87313" indent="-87313">
              <a:buClr>
                <a:schemeClr val="tx1"/>
              </a:buClr>
              <a:buFont typeface="Arial"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Resource augmentation </a:t>
            </a:r>
            <a:r>
              <a:rPr lang="en-US" sz="1400" dirty="0">
                <a:solidFill>
                  <a:srgbClr val="0000FF"/>
                </a:solidFill>
                <a:latin typeface="Arial"/>
                <a:cs typeface="Arial"/>
              </a:rPr>
              <a:t>bounds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that guarantees uniprocessor </a:t>
            </a:r>
            <a:r>
              <a:rPr lang="en-US" sz="1400" dirty="0">
                <a:solidFill>
                  <a:srgbClr val="0000FF"/>
                </a:solidFill>
                <a:latin typeface="Arial"/>
                <a:cs typeface="Arial"/>
              </a:rPr>
              <a:t>mixed criticality FT-feasibility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using </a:t>
            </a:r>
            <a:r>
              <a:rPr lang="en-US" sz="1400" dirty="0">
                <a:solidFill>
                  <a:srgbClr val="0000FF"/>
                </a:solidFill>
                <a:latin typeface="Arial"/>
                <a:cs typeface="Arial"/>
              </a:rPr>
              <a:t>FT-EDF</a:t>
            </a:r>
          </a:p>
          <a:p>
            <a:pPr marL="87313" indent="-87313">
              <a:buClr>
                <a:schemeClr val="tx1"/>
              </a:buClr>
              <a:buFont typeface="Arial"/>
              <a:buChar char="•"/>
              <a:defRPr/>
            </a:pPr>
            <a:endParaRPr lang="en-US" sz="1400" dirty="0">
              <a:solidFill>
                <a:srgbClr val="0000FF"/>
              </a:solidFill>
              <a:latin typeface="Arial"/>
              <a:cs typeface="Arial"/>
            </a:endParaRPr>
          </a:p>
          <a:p>
            <a:pPr marL="87313" indent="-87313">
              <a:buClr>
                <a:schemeClr val="tx1"/>
              </a:buClr>
              <a:buFont typeface="Arial"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Bounding the </a:t>
            </a:r>
            <a:r>
              <a:rPr lang="en-US" sz="1400" dirty="0">
                <a:solidFill>
                  <a:srgbClr val="0000FF"/>
                </a:solidFill>
                <a:latin typeface="Arial"/>
                <a:cs typeface="Arial"/>
              </a:rPr>
              <a:t>effectiveness of temporal redundancy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8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/>
          </p:nvPr>
        </p:nvSpPr>
        <p:spPr bwMode="auto">
          <a:xfrm>
            <a:off x="1619250" y="908050"/>
            <a:ext cx="5894388" cy="669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algn="ctr"/>
            <a:r>
              <a:rPr lang="en-US">
                <a:latin typeface="Arial" charset="0"/>
                <a:ea typeface="ヒラギノ角ゴ ProN W3" charset="0"/>
              </a:rPr>
              <a:t>Thank You !</a:t>
            </a:r>
          </a:p>
        </p:txBody>
      </p:sp>
      <p:pic>
        <p:nvPicPr>
          <p:cNvPr id="6246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1916113"/>
            <a:ext cx="2543175" cy="257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Title 1"/>
          <p:cNvSpPr txBox="1">
            <a:spLocks/>
          </p:cNvSpPr>
          <p:nvPr/>
        </p:nvSpPr>
        <p:spPr bwMode="auto">
          <a:xfrm>
            <a:off x="1845964" y="5013325"/>
            <a:ext cx="5894388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83" tIns="32142" rIns="64283" bIns="32142" anchor="ctr"/>
          <a:lstStyle>
            <a:lvl1pPr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>
              <a:lnSpc>
                <a:spcPct val="90000"/>
              </a:lnSpc>
              <a:spcAft>
                <a:spcPts val="1200"/>
              </a:spcAft>
            </a:pPr>
            <a:r>
              <a:rPr lang="en-US" sz="34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Questions/Comments </a:t>
            </a:r>
            <a:r>
              <a:rPr lang="en-US" sz="3400" b="1" dirty="0">
                <a:solidFill>
                  <a:schemeClr val="tx1"/>
                </a:solidFill>
                <a:latin typeface="Arial" charset="0"/>
                <a:cs typeface="Arial" charset="0"/>
              </a:rPr>
              <a:t>?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DH_ppt_en">
  <a:themeElements>
    <a:clrScheme name="MDH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8800"/>
      </a:accent1>
      <a:accent2>
        <a:srgbClr val="00AABB"/>
      </a:accent2>
      <a:accent3>
        <a:srgbClr val="990066"/>
      </a:accent3>
      <a:accent4>
        <a:srgbClr val="99CC55"/>
      </a:accent4>
      <a:accent5>
        <a:srgbClr val="FFDD00"/>
      </a:accent5>
      <a:accent6>
        <a:srgbClr val="EE55AA"/>
      </a:accent6>
      <a:hlink>
        <a:srgbClr val="00AABB"/>
      </a:hlink>
      <a:folHlink>
        <a:srgbClr val="99CC00"/>
      </a:folHlink>
    </a:clrScheme>
    <a:fontScheme name="Titel och undertex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B782EB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0" i="0" u="none" strike="noStrike" cap="none" normalizeH="0" baseline="0" dirty="0" err="1" smtClean="0">
            <a:ln>
              <a:noFill/>
            </a:ln>
            <a:solidFill>
              <a:srgbClr val="FFFFFF"/>
            </a:solidFill>
            <a:effectLst/>
            <a:latin typeface="Georgia"/>
            <a:ea typeface="ヒラギノ角ゴ ProN W3" charset="-128"/>
            <a:cs typeface="Georgia"/>
            <a:sym typeface="Gill Sans" charset="0"/>
          </a:defRPr>
        </a:defPPr>
      </a:lstStyle>
    </a:spDef>
    <a:lnDef>
      <a:spPr bwMode="auto">
        <a:noFill/>
        <a:ln w="12700">
          <a:solidFill>
            <a:srgbClr val="FF0000"/>
          </a:solidFill>
          <a:round/>
          <a:headEnd/>
          <a:tailEnd/>
        </a:ln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 algn="l">
          <a:defRPr sz="1800" dirty="0" err="1" smtClean="0">
            <a:solidFill>
              <a:schemeClr val="tx1"/>
            </a:solidFill>
            <a:latin typeface="Georgia"/>
            <a:cs typeface="Georgia"/>
          </a:defRPr>
        </a:defPPr>
      </a:lstStyle>
    </a:txDef>
  </a:objectDefaults>
  <a:extraClrSchemeLst>
    <a:extraClrScheme>
      <a:clrScheme name="Titel och undertex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MDH_ppt_en</Template>
  <TotalTime>9196</TotalTime>
  <Pages>0</Pages>
  <Words>2402</Words>
  <Characters>0</Characters>
  <Application>Microsoft Macintosh PowerPoint</Application>
  <PresentationFormat>On-screen Show (4:3)</PresentationFormat>
  <Lines>0</Lines>
  <Paragraphs>509</Paragraphs>
  <Slides>43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5" baseType="lpstr">
      <vt:lpstr>MDH_ppt_en</vt:lpstr>
      <vt:lpstr>Equation</vt:lpstr>
      <vt:lpstr>Resource Augmentation for Performance Guarantees in Embedded Real-time Systems</vt:lpstr>
      <vt:lpstr>Mälardalen University- Sweden</vt:lpstr>
      <vt:lpstr>Kerala, India</vt:lpstr>
      <vt:lpstr>Västerås</vt:lpstr>
      <vt:lpstr>The Dependable Real-time Systems Group</vt:lpstr>
      <vt:lpstr>Overview of my Research</vt:lpstr>
      <vt:lpstr>Preemptive vs. Non-preemptive Scheduling</vt:lpstr>
      <vt:lpstr>Preemptive vs. Non-preemptive Scheduling</vt:lpstr>
      <vt:lpstr>State of the Art</vt:lpstr>
      <vt:lpstr>System Model</vt:lpstr>
      <vt:lpstr>Limited-Preemption Feasibility Analysis</vt:lpstr>
      <vt:lpstr>Limited-Preemption Feasibility Analysis</vt:lpstr>
      <vt:lpstr>Limited-Preemption Feasibility Analysis</vt:lpstr>
      <vt:lpstr>Processor Speed-up Bound</vt:lpstr>
      <vt:lpstr>Preemption Behavior vs. Processor Speed</vt:lpstr>
      <vt:lpstr>Scheduler Specific Overheads</vt:lpstr>
      <vt:lpstr>Scheduler Specific Overheads</vt:lpstr>
      <vt:lpstr>Minimizing Preemption Related Overheads</vt:lpstr>
      <vt:lpstr>Step 1: Deriving f-NPRs</vt:lpstr>
      <vt:lpstr>Step 2: Sensitivity Analysis</vt:lpstr>
      <vt:lpstr>Tightening the Augmentation Bound</vt:lpstr>
      <vt:lpstr>Summary</vt:lpstr>
      <vt:lpstr>Future Work</vt:lpstr>
      <vt:lpstr>Future Work</vt:lpstr>
      <vt:lpstr>Overview</vt:lpstr>
      <vt:lpstr>Fault Tolerant Real-time Scheduling</vt:lpstr>
      <vt:lpstr>Fault Tolerance Feasibility</vt:lpstr>
      <vt:lpstr>Problem Description</vt:lpstr>
      <vt:lpstr>Definitions</vt:lpstr>
      <vt:lpstr>Assumptions</vt:lpstr>
      <vt:lpstr>Case 1</vt:lpstr>
      <vt:lpstr>Case 2</vt:lpstr>
      <vt:lpstr>Case 3</vt:lpstr>
      <vt:lpstr>Worst Case Temporal Wastage: General Case</vt:lpstr>
      <vt:lpstr>FT-Feasibility: A Sufficient Condition</vt:lpstr>
      <vt:lpstr>Problem Description</vt:lpstr>
      <vt:lpstr>Resource Augmentation for FT-feasibility</vt:lpstr>
      <vt:lpstr>Mixed Criticality Fault Tolerant Scheduling</vt:lpstr>
      <vt:lpstr>Summary</vt:lpstr>
      <vt:lpstr>Bounding the Effectiveness of Temporal Redundancy</vt:lpstr>
      <vt:lpstr>Future Work</vt:lpstr>
      <vt:lpstr>Conclusions</vt:lpstr>
      <vt:lpstr>Thank You !</vt:lpstr>
    </vt:vector>
  </TitlesOfParts>
  <Company>MDH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presentation</dc:title>
  <dc:creator>aax01</dc:creator>
  <cp:lastModifiedBy>MDH User</cp:lastModifiedBy>
  <cp:revision>2174</cp:revision>
  <cp:lastPrinted>2012-10-08T08:12:58Z</cp:lastPrinted>
  <dcterms:created xsi:type="dcterms:W3CDTF">2011-07-04T10:51:54Z</dcterms:created>
  <dcterms:modified xsi:type="dcterms:W3CDTF">2013-09-25T15:01:01Z</dcterms:modified>
</cp:coreProperties>
</file>