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78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99E7E-354C-4B56-B5A8-A0E856F557EC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C2A-B57F-40A3-947C-AFDAB18C60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baseline="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baseline="0"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 baseline="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baseline="0">
                <a:solidFill>
                  <a:schemeClr val="accent4">
                    <a:lumMod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99E7E-354C-4B56-B5A8-A0E856F557EC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C2A-B57F-40A3-947C-AFDAB18C60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99E7E-354C-4B56-B5A8-A0E856F557EC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C2A-B57F-40A3-947C-AFDAB18C60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99E7E-354C-4B56-B5A8-A0E856F557EC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C2A-B57F-40A3-947C-AFDAB18C60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99E7E-354C-4B56-B5A8-A0E856F557EC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C2A-B57F-40A3-947C-AFDAB18C60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99E7E-354C-4B56-B5A8-A0E856F557EC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C2A-B57F-40A3-947C-AFDAB18C60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99E7E-354C-4B56-B5A8-A0E856F557EC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C2A-B57F-40A3-947C-AFDAB18C60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99E7E-354C-4B56-B5A8-A0E856F557EC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C2A-B57F-40A3-947C-AFDAB18C60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BD99E7E-354C-4B56-B5A8-A0E856F557EC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E7C6FC2A-B57F-40A3-947C-AFDAB18C60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99E7E-354C-4B56-B5A8-A0E856F557EC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C2A-B57F-40A3-947C-AFDAB18C60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99E7E-354C-4B56-B5A8-A0E856F557EC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FC2A-B57F-40A3-947C-AFDAB18C60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BD99E7E-354C-4B56-B5A8-A0E856F557EC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7C6FC2A-B57F-40A3-947C-AFDAB18C60F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On Mixed-Criticality Scheduling: </a:t>
            </a:r>
            <a:br>
              <a:rPr lang="en-US" dirty="0" smtClean="0"/>
            </a:br>
            <a:r>
              <a:rPr lang="en-US" dirty="0" smtClean="0"/>
              <a:t>State of the Art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371600"/>
          </a:xfrm>
        </p:spPr>
        <p:txBody>
          <a:bodyPr/>
          <a:lstStyle/>
          <a:p>
            <a:r>
              <a:rPr lang="en-US" dirty="0" smtClean="0"/>
              <a:t>Haohan Li</a:t>
            </a:r>
          </a:p>
          <a:p>
            <a:r>
              <a:rPr lang="en-US" dirty="0" err="1" smtClean="0"/>
              <a:t>Febrary</a:t>
            </a:r>
            <a:r>
              <a:rPr lang="en-US" dirty="0" smtClean="0"/>
              <a:t> 8, 2012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5257800"/>
            <a:ext cx="8077200" cy="1371600"/>
          </a:xfrm>
          <a:prstGeom prst="rect">
            <a:avLst/>
          </a:prstGeom>
        </p:spPr>
        <p:txBody>
          <a:bodyPr vert="horz" lIns="118872" tIns="0" rIns="4572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presentation contains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unpublished results. </a:t>
            </a:r>
            <a:endParaRPr lang="en-US" sz="2000" b="1" dirty="0" smtClean="0">
              <a:solidFill>
                <a:srgbClr val="FF6600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Please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do not distribute without permission.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and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Task models</a:t>
            </a:r>
          </a:p>
          <a:p>
            <a:pPr lvl="1"/>
            <a:r>
              <a:rPr lang="en-US" dirty="0" smtClean="0"/>
              <a:t>By the way of generating jobs</a:t>
            </a:r>
          </a:p>
          <a:p>
            <a:pPr lvl="2"/>
            <a:r>
              <a:rPr lang="en-US" dirty="0" smtClean="0"/>
              <a:t>Independent jobs</a:t>
            </a:r>
          </a:p>
          <a:p>
            <a:pPr lvl="2"/>
            <a:r>
              <a:rPr lang="en-US" dirty="0" smtClean="0"/>
              <a:t>Sporadic task systems</a:t>
            </a:r>
          </a:p>
          <a:p>
            <a:pPr lvl="3"/>
            <a:r>
              <a:rPr lang="en-US" dirty="0" smtClean="0"/>
              <a:t>With arbitrary deadlines</a:t>
            </a:r>
          </a:p>
          <a:p>
            <a:pPr lvl="3"/>
            <a:r>
              <a:rPr lang="en-US" dirty="0" smtClean="0"/>
              <a:t>With implicit deadlines</a:t>
            </a:r>
          </a:p>
          <a:p>
            <a:pPr lvl="1"/>
            <a:r>
              <a:rPr lang="en-US" dirty="0" smtClean="0"/>
              <a:t>By the way of running on processor(s)</a:t>
            </a:r>
          </a:p>
          <a:p>
            <a:pPr lvl="2"/>
            <a:r>
              <a:rPr lang="en-US" dirty="0" err="1" smtClean="0"/>
              <a:t>Uniprocessor</a:t>
            </a:r>
            <a:endParaRPr lang="en-US" dirty="0" smtClean="0"/>
          </a:p>
          <a:p>
            <a:pPr lvl="2"/>
            <a:r>
              <a:rPr lang="en-US" dirty="0" smtClean="0"/>
              <a:t>Multiprocessor</a:t>
            </a:r>
          </a:p>
          <a:p>
            <a:pPr lvl="3"/>
            <a:r>
              <a:rPr lang="en-US" dirty="0" smtClean="0"/>
              <a:t>Global scheduling</a:t>
            </a:r>
          </a:p>
          <a:p>
            <a:pPr lvl="3"/>
            <a:r>
              <a:rPr lang="en-US" dirty="0" smtClean="0"/>
              <a:t>Partitioned scheduling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and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Definitions</a:t>
            </a:r>
          </a:p>
          <a:p>
            <a:pPr lvl="1"/>
            <a:r>
              <a:rPr lang="en-US" dirty="0" smtClean="0"/>
              <a:t>Mixed-criticality</a:t>
            </a:r>
          </a:p>
          <a:p>
            <a:pPr lvl="2"/>
            <a:r>
              <a:rPr lang="en-US" dirty="0" smtClean="0"/>
              <a:t>All level-X deadlines are met if no execution exceeds level-(X+1) WCET</a:t>
            </a:r>
          </a:p>
          <a:p>
            <a:pPr lvl="1"/>
            <a:r>
              <a:rPr lang="en-US" dirty="0" smtClean="0"/>
              <a:t>Speed-up factor</a:t>
            </a:r>
          </a:p>
          <a:p>
            <a:pPr lvl="2"/>
            <a:r>
              <a:rPr lang="en-US" dirty="0" smtClean="0"/>
              <a:t>Factor that a processor needs to speed up to schedule all non-over-utilized 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and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Scheduling algorithms</a:t>
            </a:r>
          </a:p>
          <a:p>
            <a:pPr lvl="1"/>
            <a:r>
              <a:rPr lang="en-US" dirty="0" smtClean="0"/>
              <a:t>By priority alternations</a:t>
            </a:r>
          </a:p>
          <a:p>
            <a:pPr lvl="2"/>
            <a:r>
              <a:rPr lang="en-US" dirty="0" smtClean="0"/>
              <a:t>FTP: Fixed-Task-Priority</a:t>
            </a:r>
          </a:p>
          <a:p>
            <a:pPr lvl="2"/>
            <a:r>
              <a:rPr lang="en-US" dirty="0" smtClean="0"/>
              <a:t>FJP: Fixed-Job-Priority</a:t>
            </a:r>
          </a:p>
          <a:p>
            <a:pPr lvl="2"/>
            <a:r>
              <a:rPr lang="en-US" dirty="0" smtClean="0"/>
              <a:t>DP: Dynamic-Priority</a:t>
            </a:r>
          </a:p>
          <a:p>
            <a:pPr lvl="1"/>
            <a:r>
              <a:rPr lang="en-US" dirty="0" smtClean="0"/>
              <a:t>By clairvoyance </a:t>
            </a:r>
          </a:p>
          <a:p>
            <a:pPr lvl="2"/>
            <a:r>
              <a:rPr lang="en-US" dirty="0" smtClean="0"/>
              <a:t>Clairvoyant scheduling: Knowing all jobs’ execution times before actual run</a:t>
            </a:r>
          </a:p>
          <a:p>
            <a:pPr lvl="2"/>
            <a:r>
              <a:rPr lang="en-US" dirty="0" smtClean="0"/>
              <a:t>On-line scheduling: Jobs’ execution times only revealed when executed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the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Independent jobs</a:t>
            </a:r>
          </a:p>
          <a:p>
            <a:pPr lvl="3"/>
            <a:r>
              <a:rPr lang="en-US" dirty="0" smtClean="0"/>
              <a:t>Method/Speed-up factor/Run-time complexity/Criticality level #</a:t>
            </a:r>
          </a:p>
          <a:p>
            <a:pPr lvl="1"/>
            <a:r>
              <a:rPr lang="en-US" dirty="0" err="1" smtClean="0"/>
              <a:t>Uniprocessor</a:t>
            </a:r>
            <a:endParaRPr lang="en-US" dirty="0" smtClean="0"/>
          </a:p>
          <a:p>
            <a:pPr lvl="2"/>
            <a:r>
              <a:rPr lang="en-US" dirty="0" smtClean="0"/>
              <a:t>OCBP, 1.618,2.15,2.63…, -, 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Baruah</a:t>
            </a:r>
            <a:r>
              <a:rPr lang="en-US" dirty="0" smtClean="0"/>
              <a:t> et al., IEEE-TC 2011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Scheduling real-time mixed-criticality jobs</a:t>
            </a:r>
          </a:p>
          <a:p>
            <a:pPr lvl="1"/>
            <a:r>
              <a:rPr lang="en-US" dirty="0" smtClean="0"/>
              <a:t>OCBP algorithm on mixed-criticality jobs</a:t>
            </a:r>
          </a:p>
          <a:p>
            <a:pPr lvl="2"/>
            <a:r>
              <a:rPr lang="en-US" dirty="0" smtClean="0"/>
              <a:t>OCBP: keep finding the job that can be the lowest-priority job; use </a:t>
            </a:r>
            <a:r>
              <a:rPr lang="en-US" i="1" dirty="0" err="1" smtClean="0"/>
              <a:t>C</a:t>
            </a:r>
            <a:r>
              <a:rPr lang="en-US" i="1" baseline="-25000" dirty="0" err="1" smtClean="0"/>
              <a:t>i</a:t>
            </a:r>
            <a:r>
              <a:rPr lang="en-US" i="1" dirty="0" smtClean="0"/>
              <a:t>(LO)</a:t>
            </a:r>
            <a:r>
              <a:rPr lang="en-US" dirty="0" smtClean="0"/>
              <a:t> for LO-jobs and </a:t>
            </a:r>
            <a:r>
              <a:rPr lang="en-US" i="1" dirty="0" err="1" smtClean="0"/>
              <a:t>C</a:t>
            </a:r>
            <a:r>
              <a:rPr lang="en-US" i="1" baseline="-25000" dirty="0" err="1" smtClean="0"/>
              <a:t>i</a:t>
            </a:r>
            <a:r>
              <a:rPr lang="en-US" i="1" dirty="0" smtClean="0"/>
              <a:t>(HI)</a:t>
            </a:r>
            <a:r>
              <a:rPr lang="en-US" dirty="0" smtClean="0"/>
              <a:t> for HI-jobs</a:t>
            </a:r>
          </a:p>
          <a:p>
            <a:pPr lvl="1"/>
            <a:r>
              <a:rPr lang="en-US" dirty="0" smtClean="0"/>
              <a:t>Speed-up factor result on arbitrary criticality levels</a:t>
            </a:r>
          </a:p>
          <a:p>
            <a:pPr lvl="2"/>
            <a:r>
              <a:rPr lang="en-US" i="1" dirty="0" err="1" smtClean="0"/>
              <a:t>x</a:t>
            </a:r>
            <a:r>
              <a:rPr lang="en-US" i="1" baseline="30000" dirty="0" err="1" smtClean="0"/>
              <a:t>L</a:t>
            </a:r>
            <a:r>
              <a:rPr lang="en-US" i="1" dirty="0" smtClean="0"/>
              <a:t>=(1+x)</a:t>
            </a:r>
            <a:r>
              <a:rPr lang="en-US" i="1" baseline="30000" dirty="0" smtClean="0"/>
              <a:t>L-1</a:t>
            </a:r>
          </a:p>
          <a:p>
            <a:pPr lvl="1"/>
            <a:r>
              <a:rPr lang="en-US" dirty="0" smtClean="0"/>
              <a:t>Proved to be optimal with respect to speed-up factor, for on-line scheduling algorithms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the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Independent jobs</a:t>
            </a:r>
          </a:p>
          <a:p>
            <a:pPr lvl="3"/>
            <a:r>
              <a:rPr lang="en-US" dirty="0" smtClean="0"/>
              <a:t>Method/Speed-up factor/Run-time complexity/Criticality level #</a:t>
            </a:r>
          </a:p>
          <a:p>
            <a:pPr lvl="1"/>
            <a:r>
              <a:rPr lang="en-US" dirty="0" err="1" smtClean="0"/>
              <a:t>Uniprocessor</a:t>
            </a:r>
            <a:endParaRPr lang="en-US" dirty="0" smtClean="0"/>
          </a:p>
          <a:p>
            <a:pPr lvl="2"/>
            <a:r>
              <a:rPr lang="en-US" dirty="0" smtClean="0"/>
              <a:t>OCBP, 1.618,2.15,2.63…, -, X</a:t>
            </a:r>
          </a:p>
          <a:p>
            <a:pPr lvl="2"/>
            <a:r>
              <a:rPr lang="en-US" dirty="0" smtClean="0"/>
              <a:t>CBEDF, 1.618, -,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Park &amp; Kim, EMSOFT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Dynamic Scheduling Algorithm and Its Schedulability Analysis for Certifiable Dual-Criticality Systems</a:t>
            </a:r>
          </a:p>
          <a:p>
            <a:pPr lvl="1"/>
            <a:r>
              <a:rPr lang="en-US" dirty="0" smtClean="0"/>
              <a:t>Declaring the domination of CBEDF (</a:t>
            </a:r>
            <a:r>
              <a:rPr lang="en-US" i="1" dirty="0" smtClean="0"/>
              <a:t>Criticality Based Earliest Deadline First</a:t>
            </a:r>
            <a:r>
              <a:rPr lang="en-US" dirty="0" smtClean="0"/>
              <a:t>) over OCBP, on independent jobs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the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Independent jobs</a:t>
            </a:r>
          </a:p>
          <a:p>
            <a:pPr lvl="3"/>
            <a:r>
              <a:rPr lang="en-US" dirty="0" smtClean="0"/>
              <a:t>Method/Speed-up factor/Run-time complexity/Criticality level #</a:t>
            </a:r>
          </a:p>
          <a:p>
            <a:pPr lvl="1"/>
            <a:r>
              <a:rPr lang="en-US" dirty="0" err="1" smtClean="0"/>
              <a:t>Uniprocessor</a:t>
            </a:r>
            <a:endParaRPr lang="en-US" dirty="0" smtClean="0"/>
          </a:p>
          <a:p>
            <a:pPr lvl="2"/>
            <a:r>
              <a:rPr lang="en-US" dirty="0" smtClean="0"/>
              <a:t>OCBP, 1.618,2.15,2.63…, -, X</a:t>
            </a:r>
          </a:p>
          <a:p>
            <a:pPr lvl="2"/>
            <a:r>
              <a:rPr lang="en-US" dirty="0" smtClean="0"/>
              <a:t>CBEDF, 1.618, -, 2</a:t>
            </a:r>
          </a:p>
          <a:p>
            <a:pPr lvl="2"/>
            <a:r>
              <a:rPr lang="en-US" dirty="0" smtClean="0"/>
              <a:t>TT, 1.618, -,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Baruah</a:t>
            </a:r>
            <a:r>
              <a:rPr lang="en-US" dirty="0" smtClean="0"/>
              <a:t> &amp; </a:t>
            </a:r>
            <a:r>
              <a:rPr lang="en-US" dirty="0" err="1" smtClean="0"/>
              <a:t>Fohler</a:t>
            </a:r>
            <a:r>
              <a:rPr lang="en-US" dirty="0" smtClean="0"/>
              <a:t>, RTSS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Certification-cognizant time-triggered scheduling of mixed-criticality systems</a:t>
            </a:r>
          </a:p>
          <a:p>
            <a:pPr lvl="1"/>
            <a:r>
              <a:rPr lang="en-US" dirty="0" smtClean="0"/>
              <a:t>TT: Time-Triggered</a:t>
            </a:r>
          </a:p>
          <a:p>
            <a:pPr lvl="1"/>
            <a:r>
              <a:rPr lang="en-US" dirty="0" smtClean="0"/>
              <a:t>Building a scheduling table for independent jobs</a:t>
            </a:r>
          </a:p>
          <a:p>
            <a:pPr lvl="1"/>
            <a:r>
              <a:rPr lang="en-US" dirty="0" smtClean="0"/>
              <a:t>With speed-up factor 1.618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the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Independent jobs</a:t>
            </a:r>
          </a:p>
          <a:p>
            <a:pPr lvl="3"/>
            <a:r>
              <a:rPr lang="en-US" dirty="0" smtClean="0"/>
              <a:t>Method/Speed-up factor/Run-time complexity/Criticality level #</a:t>
            </a:r>
          </a:p>
          <a:p>
            <a:pPr lvl="1"/>
            <a:r>
              <a:rPr lang="en-US" dirty="0" err="1" smtClean="0"/>
              <a:t>Uniprocessor</a:t>
            </a:r>
            <a:endParaRPr lang="en-US" dirty="0" smtClean="0"/>
          </a:p>
          <a:p>
            <a:pPr lvl="2"/>
            <a:r>
              <a:rPr lang="en-US" dirty="0" smtClean="0"/>
              <a:t>OCBP, 1.618,2.15,2.63…, -, X</a:t>
            </a:r>
          </a:p>
          <a:p>
            <a:pPr lvl="2"/>
            <a:r>
              <a:rPr lang="en-US" dirty="0" smtClean="0"/>
              <a:t>CBEDF, 1.618, -, 2</a:t>
            </a:r>
          </a:p>
          <a:p>
            <a:pPr lvl="2"/>
            <a:r>
              <a:rPr lang="en-US" dirty="0" smtClean="0"/>
              <a:t>TT, 1.618, -, 2</a:t>
            </a:r>
          </a:p>
          <a:p>
            <a:pPr lvl="1"/>
            <a:r>
              <a:rPr lang="en-US" dirty="0" smtClean="0"/>
              <a:t>Multiprocessor</a:t>
            </a:r>
          </a:p>
          <a:p>
            <a:pPr lvl="2"/>
            <a:r>
              <a:rPr lang="en-US" dirty="0" smtClean="0"/>
              <a:t>OCBP, 2.618-1/m, -,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Baruah</a:t>
            </a:r>
            <a:r>
              <a:rPr lang="en-US" dirty="0" smtClean="0"/>
              <a:t> et al., ESA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Mixed-Criticality Scheduling of Sporadic Task Systems</a:t>
            </a:r>
          </a:p>
          <a:p>
            <a:pPr lvl="1"/>
            <a:r>
              <a:rPr lang="en-US" dirty="0" smtClean="0"/>
              <a:t>In the last section of this paper, the authors shortly introduced an extension of OCBP to multiprocessors</a:t>
            </a:r>
          </a:p>
          <a:p>
            <a:pPr lvl="2"/>
            <a:r>
              <a:rPr lang="en-US" dirty="0" smtClean="0"/>
              <a:t>The speed-up factor is 1.618+1-1/m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the Art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304800" y="1600200"/>
          <a:ext cx="8610600" cy="4953000"/>
        </p:xfrm>
        <a:graphic>
          <a:graphicData uri="http://schemas.openxmlformats.org/drawingml/2006/table">
            <a:tbl>
              <a:tblPr firstRow="1" firstCol="1">
                <a:tableStyleId>{7DF18680-E054-41AD-8BC1-D1AEF772440D}</a:tableStyleId>
              </a:tblPr>
              <a:tblGrid>
                <a:gridCol w="1730984"/>
                <a:gridCol w="2764816"/>
                <a:gridCol w="2362200"/>
                <a:gridCol w="1752600"/>
              </a:tblGrid>
              <a:tr h="1238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/>
                        <a:t>Method</a:t>
                      </a:r>
                      <a:r>
                        <a:rPr lang="en-US" sz="1400" u="none" strike="noStrike" dirty="0" smtClean="0"/>
                        <a:t>/</a:t>
                      </a:r>
                    </a:p>
                    <a:p>
                      <a:pPr algn="ctr" fontAlgn="b"/>
                      <a:r>
                        <a:rPr lang="en-US" sz="1400" u="none" strike="noStrike" dirty="0" smtClean="0"/>
                        <a:t>Speed-up </a:t>
                      </a:r>
                      <a:r>
                        <a:rPr lang="en-US" sz="1400" u="none" strike="noStrike" dirty="0"/>
                        <a:t>factor</a:t>
                      </a:r>
                      <a:r>
                        <a:rPr lang="en-US" sz="1400" u="none" strike="noStrike" dirty="0" smtClean="0"/>
                        <a:t>/</a:t>
                      </a:r>
                    </a:p>
                    <a:p>
                      <a:pPr algn="ctr" fontAlgn="b"/>
                      <a:r>
                        <a:rPr lang="en-US" sz="1400" u="none" strike="noStrike" dirty="0" smtClean="0"/>
                        <a:t>Run-time </a:t>
                      </a:r>
                      <a:r>
                        <a:rPr lang="en-US" sz="1400" u="none" strike="noStrike" dirty="0"/>
                        <a:t>complexity</a:t>
                      </a:r>
                      <a:r>
                        <a:rPr lang="en-US" sz="1400" u="none" strike="noStrike" dirty="0" smtClean="0"/>
                        <a:t>/</a:t>
                      </a:r>
                    </a:p>
                    <a:p>
                      <a:pPr algn="ctr" fontAlgn="b"/>
                      <a:r>
                        <a:rPr lang="en-US" sz="1400" u="none" strike="noStrike" dirty="0" smtClean="0"/>
                        <a:t>Criticality </a:t>
                      </a:r>
                      <a:r>
                        <a:rPr lang="en-US" sz="1400" u="none" strike="noStrike" dirty="0"/>
                        <a:t>level #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/>
                        <a:t>Uniprocessor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Multiprocessor: </a:t>
                      </a:r>
                      <a:endParaRPr lang="en-US" sz="1600" u="none" strike="noStrike" dirty="0" smtClean="0"/>
                    </a:p>
                    <a:p>
                      <a:pPr algn="ctr" fontAlgn="b"/>
                      <a:r>
                        <a:rPr lang="en-US" sz="1600" u="none" strike="noStrike" dirty="0" smtClean="0"/>
                        <a:t>Global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Multiprocessor: Partitioned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6" marR="4576" marT="4576" marB="0" anchor="ctr"/>
                </a:tc>
              </a:tr>
              <a:tr h="1238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+mj-lt"/>
                        </a:rPr>
                        <a:t>Independent jobs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+mj-lt"/>
                        </a:rPr>
                        <a:t>OCBP/</a:t>
                      </a:r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1.618,2.15,2.63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…</a:t>
                      </a:r>
                      <a:r>
                        <a:rPr lang="en-US" sz="1600" u="none" strike="noStrike" dirty="0" smtClean="0">
                          <a:latin typeface="+mj-lt"/>
                        </a:rPr>
                        <a:t>/-/</a:t>
                      </a:r>
                      <a:r>
                        <a:rPr lang="en-US" sz="1600" u="none" strike="noStrike" dirty="0">
                          <a:latin typeface="+mj-lt"/>
                        </a:rPr>
                        <a:t>X, </a:t>
                      </a:r>
                      <a:endParaRPr lang="en-US" sz="1600" u="none" strike="noStrike" dirty="0" smtClean="0">
                        <a:latin typeface="+mj-lt"/>
                      </a:endParaRPr>
                    </a:p>
                    <a:p>
                      <a:pPr algn="ctr" fontAlgn="b"/>
                      <a:r>
                        <a:rPr lang="en-US" sz="1600" u="none" strike="noStrike" dirty="0" smtClean="0">
                          <a:latin typeface="+mj-lt"/>
                        </a:rPr>
                        <a:t>CBEDF/1.618/-/2,</a:t>
                      </a:r>
                    </a:p>
                    <a:p>
                      <a:pPr algn="ctr" fontAlgn="b"/>
                      <a:r>
                        <a:rPr lang="en-US" sz="1600" u="none" strike="noStrike" dirty="0" smtClean="0">
                          <a:latin typeface="+mj-lt"/>
                        </a:rPr>
                        <a:t>TT/1.618/-/2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+mj-lt"/>
                        </a:rPr>
                        <a:t>OCBP/2.618-1/m/-/</a:t>
                      </a:r>
                      <a:r>
                        <a:rPr lang="en-US" sz="1600" u="none" strike="noStrike" dirty="0" smtClean="0">
                          <a:latin typeface="+mj-lt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238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+mj-lt"/>
                        </a:rPr>
                        <a:t>Sporadic task system with arbitrary-deadlines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238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+mj-lt"/>
                        </a:rPr>
                        <a:t>Sporadic task system with implicit-deadlines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the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Sporadic task system with arbitrary-deadlines </a:t>
            </a:r>
          </a:p>
          <a:p>
            <a:pPr lvl="3"/>
            <a:r>
              <a:rPr lang="en-US" dirty="0" smtClean="0"/>
              <a:t>Method/Speed-up factor/Run-time complexity/Criticality level #</a:t>
            </a:r>
          </a:p>
          <a:p>
            <a:pPr lvl="1"/>
            <a:r>
              <a:rPr lang="en-US" dirty="0" err="1" smtClean="0"/>
              <a:t>Uniprocessor</a:t>
            </a:r>
            <a:endParaRPr lang="en-US" dirty="0" smtClean="0"/>
          </a:p>
          <a:p>
            <a:pPr lvl="2"/>
            <a:r>
              <a:rPr lang="en-US" dirty="0" smtClean="0"/>
              <a:t>PLRS, 1.618,2.15,2.63…, O(N</a:t>
            </a:r>
            <a:r>
              <a:rPr lang="en-US" baseline="30000" dirty="0" smtClean="0"/>
              <a:t>2</a:t>
            </a:r>
            <a:r>
              <a:rPr lang="en-US" dirty="0" smtClean="0"/>
              <a:t>), 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Guan et al., RTSS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Effective and Efficient Scheduling of Certifiable Mixed-Criticality Sporadic Task Systems</a:t>
            </a:r>
          </a:p>
          <a:p>
            <a:pPr lvl="1"/>
            <a:r>
              <a:rPr lang="en-US" dirty="0" smtClean="0"/>
              <a:t>PLRS (</a:t>
            </a:r>
            <a:r>
              <a:rPr lang="en-US" i="1" dirty="0" smtClean="0"/>
              <a:t>Priority List Reuse Scheduling</a:t>
            </a:r>
            <a:r>
              <a:rPr lang="en-US" dirty="0" smtClean="0"/>
              <a:t>) is claimed to dominate OCBP</a:t>
            </a:r>
          </a:p>
          <a:p>
            <a:pPr lvl="1"/>
            <a:r>
              <a:rPr lang="en-US" dirty="0" smtClean="0"/>
              <a:t>The speed-up factor is the same as OCBP</a:t>
            </a:r>
          </a:p>
          <a:p>
            <a:pPr lvl="1"/>
            <a:r>
              <a:rPr lang="en-US" dirty="0" smtClean="0"/>
              <a:t>The run-time complexity is O(N</a:t>
            </a:r>
            <a:r>
              <a:rPr lang="en-US" baseline="30000" dirty="0" smtClean="0"/>
              <a:t>2</a:t>
            </a:r>
            <a:r>
              <a:rPr lang="en-US" dirty="0" smtClean="0"/>
              <a:t>), where N is the number of tasks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the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Sporadic task system with arbitrary-deadlines </a:t>
            </a:r>
          </a:p>
          <a:p>
            <a:pPr lvl="3"/>
            <a:r>
              <a:rPr lang="en-US" dirty="0" smtClean="0"/>
              <a:t>Method/Speed-up factor/Run-time complexity/Criticality level #</a:t>
            </a:r>
          </a:p>
          <a:p>
            <a:pPr lvl="1"/>
            <a:r>
              <a:rPr lang="en-US" dirty="0" err="1" smtClean="0"/>
              <a:t>Uniprocessor</a:t>
            </a:r>
            <a:endParaRPr lang="en-US" dirty="0" smtClean="0"/>
          </a:p>
          <a:p>
            <a:pPr lvl="2"/>
            <a:r>
              <a:rPr lang="en-US" dirty="0" smtClean="0"/>
              <a:t>PLRS, 1.618,2.15,2.63…, O(N</a:t>
            </a:r>
            <a:r>
              <a:rPr lang="en-US" baseline="30000" dirty="0" smtClean="0"/>
              <a:t>2</a:t>
            </a:r>
            <a:r>
              <a:rPr lang="en-US" dirty="0" smtClean="0"/>
              <a:t>), X</a:t>
            </a:r>
          </a:p>
          <a:p>
            <a:pPr lvl="2"/>
            <a:r>
              <a:rPr lang="en-US" dirty="0" smtClean="0"/>
              <a:t>EDF-VD, 1.89, O(log N), 2 ---- unpublished</a:t>
            </a:r>
          </a:p>
          <a:p>
            <a:pPr lvl="2"/>
            <a:r>
              <a:rPr lang="en-US" dirty="0" smtClean="0"/>
              <a:t>AMC, 2,3,4…, O(log N), X</a:t>
            </a:r>
          </a:p>
          <a:p>
            <a:pPr lvl="3"/>
            <a:r>
              <a:rPr lang="en-US" dirty="0" smtClean="0"/>
              <a:t>Respectively DP, FJP, FTP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Baruah</a:t>
            </a:r>
            <a:r>
              <a:rPr lang="en-US" dirty="0" smtClean="0"/>
              <a:t>, Burns &amp; Davis, RTSS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Response-Time Analysis for Mixed Criticality Systems</a:t>
            </a:r>
          </a:p>
          <a:p>
            <a:pPr lvl="1"/>
            <a:r>
              <a:rPr lang="en-US" dirty="0" smtClean="0"/>
              <a:t>AMC (</a:t>
            </a:r>
            <a:r>
              <a:rPr lang="en-US" i="1" dirty="0" smtClean="0"/>
              <a:t>Adaptive Mixed Criticality</a:t>
            </a:r>
            <a:r>
              <a:rPr lang="en-US" dirty="0" smtClean="0"/>
              <a:t>): A fixed-priority scheduling algorithm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Dorin</a:t>
            </a:r>
            <a:r>
              <a:rPr lang="en-US" dirty="0" smtClean="0"/>
              <a:t> et al., Real-Time </a:t>
            </a:r>
            <a:r>
              <a:rPr lang="en-US" dirty="0" err="1" smtClean="0"/>
              <a:t>Syst</a:t>
            </a:r>
            <a:r>
              <a:rPr lang="en-US" dirty="0" smtClean="0"/>
              <a:t> 2010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Schedulability and sensitivity analysis of multiple criticality tasks with fixed-priorities</a:t>
            </a:r>
          </a:p>
          <a:p>
            <a:pPr lvl="1"/>
            <a:r>
              <a:rPr lang="en-US" dirty="0" smtClean="0"/>
              <a:t>This paper shows the optimal speed-up factor of fixed-priority algorithms on X criticality levels is X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the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Sporadic task system with arbitrary-deadlines </a:t>
            </a:r>
          </a:p>
          <a:p>
            <a:pPr lvl="3"/>
            <a:r>
              <a:rPr lang="en-US" dirty="0" smtClean="0"/>
              <a:t>Method/Speed-up factor/Run-time complexity/Criticality level #</a:t>
            </a:r>
          </a:p>
          <a:p>
            <a:pPr lvl="1"/>
            <a:r>
              <a:rPr lang="en-US" dirty="0" err="1" smtClean="0"/>
              <a:t>Uniprocessor</a:t>
            </a:r>
            <a:endParaRPr lang="en-US" dirty="0" smtClean="0"/>
          </a:p>
          <a:p>
            <a:pPr lvl="2"/>
            <a:r>
              <a:rPr lang="en-US" dirty="0" smtClean="0"/>
              <a:t>PLRS, 1.618,2.15,2.63…, O(N</a:t>
            </a:r>
            <a:r>
              <a:rPr lang="en-US" baseline="30000" dirty="0" smtClean="0"/>
              <a:t>2</a:t>
            </a:r>
            <a:r>
              <a:rPr lang="en-US" dirty="0" smtClean="0"/>
              <a:t>), X</a:t>
            </a:r>
          </a:p>
          <a:p>
            <a:pPr lvl="2"/>
            <a:r>
              <a:rPr lang="en-US" dirty="0" smtClean="0"/>
              <a:t>EDF-VD, 1.89, O(log N), 2 ---- unpublished</a:t>
            </a:r>
          </a:p>
          <a:p>
            <a:pPr lvl="2"/>
            <a:r>
              <a:rPr lang="en-US" dirty="0" smtClean="0"/>
              <a:t>AMC, 2,3,4…, O(log N), X</a:t>
            </a:r>
          </a:p>
          <a:p>
            <a:pPr lvl="3"/>
            <a:r>
              <a:rPr lang="en-US" dirty="0" smtClean="0"/>
              <a:t>Respectively DP, FJP, FTP</a:t>
            </a:r>
          </a:p>
          <a:p>
            <a:pPr lvl="1"/>
            <a:r>
              <a:rPr lang="en-US" dirty="0" smtClean="0"/>
              <a:t>Multiprocessor: Global</a:t>
            </a:r>
          </a:p>
          <a:p>
            <a:pPr lvl="1"/>
            <a:r>
              <a:rPr lang="en-US" dirty="0" smtClean="0"/>
              <a:t>Multiprocessor: Partitioned</a:t>
            </a:r>
          </a:p>
          <a:p>
            <a:pPr lvl="2"/>
            <a:r>
              <a:rPr lang="en-US" dirty="0" smtClean="0"/>
              <a:t>On going by Guan et al., on RTAS 2012?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the Art	</a:t>
            </a:r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600200"/>
          <a:ext cx="8610600" cy="4953000"/>
        </p:xfrm>
        <a:graphic>
          <a:graphicData uri="http://schemas.openxmlformats.org/drawingml/2006/table">
            <a:tbl>
              <a:tblPr firstRow="1" firstCol="1">
                <a:tableStyleId>{7DF18680-E054-41AD-8BC1-D1AEF772440D}</a:tableStyleId>
              </a:tblPr>
              <a:tblGrid>
                <a:gridCol w="1730984"/>
                <a:gridCol w="2764816"/>
                <a:gridCol w="2362200"/>
                <a:gridCol w="1752600"/>
              </a:tblGrid>
              <a:tr h="1238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/>
                        <a:t>Method</a:t>
                      </a:r>
                      <a:r>
                        <a:rPr lang="en-US" sz="1400" u="none" strike="noStrike" dirty="0" smtClean="0"/>
                        <a:t>/</a:t>
                      </a:r>
                    </a:p>
                    <a:p>
                      <a:pPr algn="ctr" fontAlgn="b"/>
                      <a:r>
                        <a:rPr lang="en-US" sz="1400" u="none" strike="noStrike" dirty="0" smtClean="0"/>
                        <a:t>Speed-up </a:t>
                      </a:r>
                      <a:r>
                        <a:rPr lang="en-US" sz="1400" u="none" strike="noStrike" dirty="0"/>
                        <a:t>factor</a:t>
                      </a:r>
                      <a:r>
                        <a:rPr lang="en-US" sz="1400" u="none" strike="noStrike" dirty="0" smtClean="0"/>
                        <a:t>/</a:t>
                      </a:r>
                    </a:p>
                    <a:p>
                      <a:pPr algn="ctr" fontAlgn="b"/>
                      <a:r>
                        <a:rPr lang="en-US" sz="1400" u="none" strike="noStrike" dirty="0" smtClean="0"/>
                        <a:t>Run-time </a:t>
                      </a:r>
                      <a:r>
                        <a:rPr lang="en-US" sz="1400" u="none" strike="noStrike" dirty="0"/>
                        <a:t>complexity</a:t>
                      </a:r>
                      <a:r>
                        <a:rPr lang="en-US" sz="1400" u="none" strike="noStrike" dirty="0" smtClean="0"/>
                        <a:t>/</a:t>
                      </a:r>
                    </a:p>
                    <a:p>
                      <a:pPr algn="ctr" fontAlgn="b"/>
                      <a:r>
                        <a:rPr lang="en-US" sz="1400" u="none" strike="noStrike" dirty="0" smtClean="0"/>
                        <a:t>Criticality </a:t>
                      </a:r>
                      <a:r>
                        <a:rPr lang="en-US" sz="1400" u="none" strike="noStrike" dirty="0"/>
                        <a:t>level #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/>
                        <a:t>Uniprocessor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Multiprocessor: </a:t>
                      </a:r>
                      <a:endParaRPr lang="en-US" sz="1600" u="none" strike="noStrike" dirty="0" smtClean="0"/>
                    </a:p>
                    <a:p>
                      <a:pPr algn="ctr" fontAlgn="b"/>
                      <a:r>
                        <a:rPr lang="en-US" sz="1600" u="none" strike="noStrike" dirty="0" smtClean="0"/>
                        <a:t>Global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Multiprocessor: Partitioned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6" marR="4576" marT="4576" marB="0" anchor="ctr"/>
                </a:tc>
              </a:tr>
              <a:tr h="1238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+mj-lt"/>
                        </a:rPr>
                        <a:t>Independent jobs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+mj-lt"/>
                        </a:rPr>
                        <a:t>OCBP/</a:t>
                      </a:r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1.618,2.15,2.63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…</a:t>
                      </a:r>
                      <a:r>
                        <a:rPr lang="en-US" sz="1600" u="none" strike="noStrike" dirty="0" smtClean="0">
                          <a:latin typeface="+mj-lt"/>
                        </a:rPr>
                        <a:t>/-/</a:t>
                      </a:r>
                      <a:r>
                        <a:rPr lang="en-US" sz="1600" u="none" strike="noStrike" dirty="0">
                          <a:latin typeface="+mj-lt"/>
                        </a:rPr>
                        <a:t>X, </a:t>
                      </a:r>
                      <a:endParaRPr lang="en-US" sz="1600" u="none" strike="noStrike" dirty="0" smtClean="0">
                        <a:latin typeface="+mj-lt"/>
                      </a:endParaRPr>
                    </a:p>
                    <a:p>
                      <a:pPr algn="ctr" fontAlgn="b"/>
                      <a:r>
                        <a:rPr lang="en-US" sz="1600" u="none" strike="noStrike" dirty="0" smtClean="0">
                          <a:latin typeface="+mj-lt"/>
                        </a:rPr>
                        <a:t>CBEDF/1.618/-/2,</a:t>
                      </a:r>
                    </a:p>
                    <a:p>
                      <a:pPr algn="ctr" fontAlgn="b"/>
                      <a:r>
                        <a:rPr lang="en-US" sz="1600" u="none" strike="noStrike" dirty="0" smtClean="0">
                          <a:latin typeface="+mj-lt"/>
                        </a:rPr>
                        <a:t>TT/1.618/-/2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+mj-lt"/>
                        </a:rPr>
                        <a:t>OCBP/2.618-1/m/-/2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238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+mj-lt"/>
                        </a:rPr>
                        <a:t>Sporadic task system with arbitrary-deadlines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+mj-lt"/>
                        </a:rPr>
                        <a:t>PLRS/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1.618,2.15,2.63…</a:t>
                      </a:r>
                      <a:r>
                        <a:rPr lang="en-US" sz="1600" u="none" strike="noStrike" dirty="0" smtClean="0">
                          <a:latin typeface="+mj-lt"/>
                        </a:rPr>
                        <a:t>/O(N</a:t>
                      </a:r>
                      <a:r>
                        <a:rPr lang="en-US" sz="1600" u="none" strike="noStrike" baseline="30000" dirty="0" smtClean="0">
                          <a:latin typeface="+mj-lt"/>
                        </a:rPr>
                        <a:t>2</a:t>
                      </a:r>
                      <a:r>
                        <a:rPr lang="en-US" sz="1600" u="none" strike="noStrike" dirty="0" smtClean="0">
                          <a:latin typeface="+mj-lt"/>
                        </a:rPr>
                        <a:t>)/X,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EDF-VD/1.89/O(log N)/2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,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AMC/</a:t>
                      </a:r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2,3,4…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/O(log N)/X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On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going?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238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+mj-lt"/>
                        </a:rPr>
                        <a:t>Sporadic task system with implicit-deadlines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the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Sporadic task system with implicit-deadlines </a:t>
            </a:r>
          </a:p>
          <a:p>
            <a:pPr lvl="3"/>
            <a:r>
              <a:rPr lang="en-US" dirty="0" smtClean="0"/>
              <a:t>Method/Speed-up factor/Run-time complexity/Criticality level #</a:t>
            </a:r>
          </a:p>
          <a:p>
            <a:pPr lvl="1"/>
            <a:r>
              <a:rPr lang="en-US" dirty="0" err="1" smtClean="0"/>
              <a:t>Uniprocessor</a:t>
            </a:r>
            <a:endParaRPr lang="en-US" dirty="0" smtClean="0"/>
          </a:p>
          <a:p>
            <a:pPr lvl="2"/>
            <a:r>
              <a:rPr lang="en-US" dirty="0" smtClean="0"/>
              <a:t>EDF-VD/1.618,2.07,2.57…/O(log N)/X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Baruah</a:t>
            </a:r>
            <a:r>
              <a:rPr lang="en-US" dirty="0" smtClean="0"/>
              <a:t> et al, ESA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 smtClean="0"/>
              <a:t>Mixed-Criticality Scheduling of Sporadic Task Systems</a:t>
            </a:r>
          </a:p>
          <a:p>
            <a:pPr lvl="1"/>
            <a:r>
              <a:rPr lang="en-US" dirty="0" smtClean="0"/>
              <a:t>EDF-VD (Virtual Deadlines): Giving the HI jobs a shorter deadline before criticality change, and using EDF scheduler</a:t>
            </a:r>
          </a:p>
          <a:p>
            <a:pPr lvl="1"/>
            <a:r>
              <a:rPr lang="en-US" dirty="0" smtClean="0"/>
              <a:t>Speed-up factors are respectively 1.618,2.07,2.57…, no closed formula</a:t>
            </a:r>
          </a:p>
          <a:p>
            <a:pPr lvl="2"/>
            <a:r>
              <a:rPr lang="en-US" dirty="0" smtClean="0"/>
              <a:t>OCBP is 1.618, 2.15, 2.63…, for your comparison</a:t>
            </a:r>
          </a:p>
          <a:p>
            <a:pPr lvl="1"/>
            <a:r>
              <a:rPr lang="en-US" dirty="0" smtClean="0"/>
              <a:t>It handles arbitrary criticalities but isn’t proved optimal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the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Sporadic task system with implicit-deadlines </a:t>
            </a:r>
          </a:p>
          <a:p>
            <a:pPr lvl="3"/>
            <a:r>
              <a:rPr lang="en-US" dirty="0" smtClean="0"/>
              <a:t>Method/Speed-up factor/Run-time complexity/Criticality level #</a:t>
            </a:r>
          </a:p>
          <a:p>
            <a:pPr lvl="1"/>
            <a:r>
              <a:rPr lang="en-US" dirty="0" err="1" smtClean="0"/>
              <a:t>Uniprocessor</a:t>
            </a:r>
            <a:endParaRPr lang="en-US" dirty="0" smtClean="0"/>
          </a:p>
          <a:p>
            <a:pPr lvl="2"/>
            <a:r>
              <a:rPr lang="en-US" dirty="0" smtClean="0"/>
              <a:t>EDF-VD/1.618,2.07,2.57…/O(log N)/X</a:t>
            </a:r>
          </a:p>
          <a:p>
            <a:pPr lvl="3"/>
            <a:r>
              <a:rPr lang="en-US" dirty="0" smtClean="0"/>
              <a:t>EDF-VD/1.33/O(log N)/2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Baruah</a:t>
            </a:r>
            <a:r>
              <a:rPr lang="en-US" dirty="0" smtClean="0"/>
              <a:t> et al., ECRTS 2011 submission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The preemptive </a:t>
            </a:r>
            <a:r>
              <a:rPr lang="en-US" i="1" dirty="0" err="1" smtClean="0"/>
              <a:t>uniprocessor</a:t>
            </a:r>
            <a:r>
              <a:rPr lang="en-US" i="1" dirty="0" smtClean="0"/>
              <a:t> scheduling of mixed-criticality implicit-deadline sporadic task systems</a:t>
            </a:r>
          </a:p>
          <a:p>
            <a:pPr lvl="1"/>
            <a:r>
              <a:rPr lang="en-US" dirty="0" smtClean="0"/>
              <a:t>Still using EDF-VD, but giving a better speed-up factor 1.33 for two-criticality situation</a:t>
            </a:r>
          </a:p>
          <a:p>
            <a:pPr lvl="1"/>
            <a:r>
              <a:rPr lang="en-US" dirty="0" smtClean="0"/>
              <a:t>Proved to be optimal with respect to speed-up factor on implicit-deadline systems</a:t>
            </a:r>
          </a:p>
          <a:p>
            <a:pPr lvl="2"/>
            <a:r>
              <a:rPr lang="en-US" dirty="0" smtClean="0"/>
              <a:t>Why it can be smaller than 1.618, which is the optimal factor of independent jobs?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the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Sporadic task system with implicit-deadlines </a:t>
            </a:r>
          </a:p>
          <a:p>
            <a:pPr lvl="3"/>
            <a:r>
              <a:rPr lang="en-US" dirty="0" smtClean="0"/>
              <a:t>Method/Speed-up factor/Run-time complexity/Criticality level #</a:t>
            </a:r>
          </a:p>
          <a:p>
            <a:pPr lvl="1"/>
            <a:r>
              <a:rPr lang="en-US" dirty="0" err="1" smtClean="0"/>
              <a:t>Uniprocessor</a:t>
            </a:r>
            <a:endParaRPr lang="en-US" dirty="0" smtClean="0"/>
          </a:p>
          <a:p>
            <a:pPr lvl="2"/>
            <a:r>
              <a:rPr lang="en-US" dirty="0" smtClean="0"/>
              <a:t>EDF-VD/1.618,2.07,2.57…/O(log N)/X</a:t>
            </a:r>
          </a:p>
          <a:p>
            <a:pPr lvl="3"/>
            <a:r>
              <a:rPr lang="en-US" dirty="0" smtClean="0"/>
              <a:t>EDF-VD/1.33/O(log N)/2</a:t>
            </a:r>
          </a:p>
          <a:p>
            <a:pPr lvl="1"/>
            <a:r>
              <a:rPr lang="en-US" dirty="0" smtClean="0"/>
              <a:t>Multiprocessor: Global</a:t>
            </a:r>
          </a:p>
          <a:p>
            <a:pPr lvl="2"/>
            <a:r>
              <a:rPr lang="en-US" dirty="0" smtClean="0"/>
              <a:t>GEDF-VD/3.236/O(log N)/2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 &amp; </a:t>
            </a:r>
            <a:r>
              <a:rPr lang="en-US" dirty="0" err="1" smtClean="0"/>
              <a:t>Baruah</a:t>
            </a:r>
            <a:r>
              <a:rPr lang="en-US" dirty="0" smtClean="0"/>
              <a:t>, ECRTS 2011 submission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Global mixed-criticality scheduling on multiprocessors</a:t>
            </a:r>
          </a:p>
          <a:p>
            <a:pPr lvl="1"/>
            <a:r>
              <a:rPr lang="en-US" dirty="0" smtClean="0"/>
              <a:t>GEDF-VD: Basically GEDF + EDF-VD</a:t>
            </a:r>
          </a:p>
          <a:p>
            <a:pPr lvl="1"/>
            <a:r>
              <a:rPr lang="en-US" dirty="0" smtClean="0"/>
              <a:t>The speed-up factor is 2x1.618 = 3.236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the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Sporadic task system with implicit-deadlines </a:t>
            </a:r>
          </a:p>
          <a:p>
            <a:pPr lvl="3"/>
            <a:r>
              <a:rPr lang="en-US" dirty="0" smtClean="0"/>
              <a:t>Method/Speed-up factor/Run-time complexity/Criticality level #</a:t>
            </a:r>
          </a:p>
          <a:p>
            <a:pPr lvl="1"/>
            <a:r>
              <a:rPr lang="en-US" dirty="0" err="1" smtClean="0"/>
              <a:t>Uniprocessor</a:t>
            </a:r>
            <a:endParaRPr lang="en-US" dirty="0" smtClean="0"/>
          </a:p>
          <a:p>
            <a:pPr lvl="2"/>
            <a:r>
              <a:rPr lang="en-US" dirty="0" smtClean="0"/>
              <a:t>EDF-VD/1.618,2.07,2.57…/O(log N)/X</a:t>
            </a:r>
          </a:p>
          <a:p>
            <a:pPr lvl="3"/>
            <a:r>
              <a:rPr lang="en-US" dirty="0" smtClean="0"/>
              <a:t>EDF-VD/1.33/O(log N)/2</a:t>
            </a:r>
          </a:p>
          <a:p>
            <a:pPr lvl="1"/>
            <a:r>
              <a:rPr lang="en-US" dirty="0" smtClean="0"/>
              <a:t>Multiprocessor: Global</a:t>
            </a:r>
          </a:p>
          <a:p>
            <a:pPr lvl="2"/>
            <a:r>
              <a:rPr lang="en-US" dirty="0" smtClean="0"/>
              <a:t>GEDF-VD/3.236/O(log N)/2</a:t>
            </a:r>
          </a:p>
          <a:p>
            <a:pPr lvl="1"/>
            <a:r>
              <a:rPr lang="en-US" dirty="0" smtClean="0"/>
              <a:t>Multiprocessor: Partitioned</a:t>
            </a:r>
          </a:p>
          <a:p>
            <a:pPr lvl="2"/>
            <a:r>
              <a:rPr lang="en-US" dirty="0" smtClean="0"/>
              <a:t>EDF-VD/1.618+</a:t>
            </a:r>
            <a:r>
              <a:rPr lang="el-GR" dirty="0" smtClean="0"/>
              <a:t>ε</a:t>
            </a:r>
            <a:r>
              <a:rPr lang="en-US" dirty="0" smtClean="0"/>
              <a:t>,2.07+</a:t>
            </a:r>
            <a:r>
              <a:rPr lang="el-GR" dirty="0" smtClean="0"/>
              <a:t> ε</a:t>
            </a:r>
            <a:r>
              <a:rPr lang="en-US" dirty="0" smtClean="0"/>
              <a:t>,2.57+</a:t>
            </a:r>
            <a:r>
              <a:rPr lang="el-GR" dirty="0" smtClean="0"/>
              <a:t> ε</a:t>
            </a:r>
            <a:r>
              <a:rPr lang="en-US" dirty="0" smtClean="0"/>
              <a:t>…/O(log N)/X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Baruah</a:t>
            </a:r>
            <a:r>
              <a:rPr lang="en-US" dirty="0" smtClean="0"/>
              <a:t> et al, ESA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Mixed-Criticality Scheduling of Sporadic Task Systems</a:t>
            </a:r>
          </a:p>
          <a:p>
            <a:pPr lvl="1"/>
            <a:r>
              <a:rPr lang="en-US" dirty="0" smtClean="0"/>
              <a:t>Partitioning the tasks by reducing them to </a:t>
            </a:r>
            <a:r>
              <a:rPr lang="en-US" i="1" dirty="0" smtClean="0">
                <a:solidFill>
                  <a:srgbClr val="00B0F0"/>
                </a:solidFill>
              </a:rPr>
              <a:t>two-dimensional vector scheduling problem</a:t>
            </a:r>
            <a:r>
              <a:rPr lang="en-US" i="1" dirty="0" smtClean="0"/>
              <a:t>,</a:t>
            </a:r>
            <a:r>
              <a:rPr lang="en-US" dirty="0" smtClean="0"/>
              <a:t> then using EDF-VD on each processor</a:t>
            </a:r>
          </a:p>
          <a:p>
            <a:pPr lvl="2"/>
            <a:r>
              <a:rPr lang="en-US" dirty="0" smtClean="0"/>
              <a:t>There is a PTAS (</a:t>
            </a:r>
            <a:r>
              <a:rPr lang="en-US" i="1" dirty="0" smtClean="0"/>
              <a:t>polynomial-time approximation scheme</a:t>
            </a:r>
            <a:r>
              <a:rPr lang="en-US" dirty="0" smtClean="0"/>
              <a:t>) for the problem, which means there is a P-algorithm for every given constant </a:t>
            </a:r>
            <a:r>
              <a:rPr lang="el-GR" dirty="0" smtClean="0"/>
              <a:t>ε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the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Sporadic task system with implicit-deadlines </a:t>
            </a:r>
          </a:p>
          <a:p>
            <a:pPr lvl="3"/>
            <a:r>
              <a:rPr lang="en-US" dirty="0" smtClean="0"/>
              <a:t>Method/Speed-up factor/Run-time complexity/Criticality level #</a:t>
            </a:r>
          </a:p>
          <a:p>
            <a:pPr lvl="1"/>
            <a:r>
              <a:rPr lang="en-US" dirty="0" err="1" smtClean="0"/>
              <a:t>Uniprocessor</a:t>
            </a:r>
            <a:endParaRPr lang="en-US" dirty="0" smtClean="0"/>
          </a:p>
          <a:p>
            <a:pPr lvl="2"/>
            <a:r>
              <a:rPr lang="en-US" dirty="0" smtClean="0"/>
              <a:t>EDF-VD/1.618,2.07,2.57…/O(log N)/X</a:t>
            </a:r>
          </a:p>
          <a:p>
            <a:pPr lvl="3"/>
            <a:r>
              <a:rPr lang="en-US" dirty="0" smtClean="0"/>
              <a:t>EDF-VD/1.33/O(log N)/2</a:t>
            </a:r>
          </a:p>
          <a:p>
            <a:pPr lvl="1"/>
            <a:r>
              <a:rPr lang="en-US" dirty="0" smtClean="0"/>
              <a:t>Multiprocessor: Global</a:t>
            </a:r>
          </a:p>
          <a:p>
            <a:pPr lvl="2"/>
            <a:r>
              <a:rPr lang="en-US" dirty="0" smtClean="0"/>
              <a:t>GEDF-VD/3.236/O(log N)/2</a:t>
            </a:r>
          </a:p>
          <a:p>
            <a:pPr lvl="1"/>
            <a:r>
              <a:rPr lang="en-US" dirty="0" smtClean="0"/>
              <a:t>Multiprocessor: Partitioned</a:t>
            </a:r>
          </a:p>
          <a:p>
            <a:pPr lvl="2"/>
            <a:r>
              <a:rPr lang="en-US" dirty="0" smtClean="0"/>
              <a:t>EDF-VD/1.618+</a:t>
            </a:r>
            <a:r>
              <a:rPr lang="el-GR" dirty="0" smtClean="0"/>
              <a:t>ε</a:t>
            </a:r>
            <a:r>
              <a:rPr lang="en-US" dirty="0" smtClean="0"/>
              <a:t>,2.07+</a:t>
            </a:r>
            <a:r>
              <a:rPr lang="el-GR" dirty="0" smtClean="0"/>
              <a:t> ε</a:t>
            </a:r>
            <a:r>
              <a:rPr lang="en-US" dirty="0" smtClean="0"/>
              <a:t>,2.57+</a:t>
            </a:r>
            <a:r>
              <a:rPr lang="el-GR" dirty="0" smtClean="0"/>
              <a:t> ε</a:t>
            </a:r>
            <a:r>
              <a:rPr lang="en-US" dirty="0" smtClean="0"/>
              <a:t>…/O(log N)/X</a:t>
            </a:r>
          </a:p>
          <a:p>
            <a:pPr lvl="3"/>
            <a:r>
              <a:rPr lang="en-US" dirty="0" smtClean="0"/>
              <a:t>Partitioning using our 1.33 factor is on-going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the Art	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600200"/>
          <a:ext cx="8610600" cy="4953000"/>
        </p:xfrm>
        <a:graphic>
          <a:graphicData uri="http://schemas.openxmlformats.org/drawingml/2006/table">
            <a:tbl>
              <a:tblPr firstRow="1" firstCol="1">
                <a:tableStyleId>{7DF18680-E054-41AD-8BC1-D1AEF772440D}</a:tableStyleId>
              </a:tblPr>
              <a:tblGrid>
                <a:gridCol w="1730984"/>
                <a:gridCol w="2764816"/>
                <a:gridCol w="2362200"/>
                <a:gridCol w="1752600"/>
              </a:tblGrid>
              <a:tr h="1238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/>
                        <a:t>Method</a:t>
                      </a:r>
                      <a:r>
                        <a:rPr lang="en-US" sz="1400" u="none" strike="noStrike" dirty="0" smtClean="0"/>
                        <a:t>/</a:t>
                      </a:r>
                    </a:p>
                    <a:p>
                      <a:pPr algn="ctr" fontAlgn="b"/>
                      <a:r>
                        <a:rPr lang="en-US" sz="1400" u="none" strike="noStrike" dirty="0" smtClean="0"/>
                        <a:t>Speed-up </a:t>
                      </a:r>
                      <a:r>
                        <a:rPr lang="en-US" sz="1400" u="none" strike="noStrike" dirty="0"/>
                        <a:t>factor</a:t>
                      </a:r>
                      <a:r>
                        <a:rPr lang="en-US" sz="1400" u="none" strike="noStrike" dirty="0" smtClean="0"/>
                        <a:t>/</a:t>
                      </a:r>
                    </a:p>
                    <a:p>
                      <a:pPr algn="ctr" fontAlgn="b"/>
                      <a:r>
                        <a:rPr lang="en-US" sz="1400" u="none" strike="noStrike" dirty="0" smtClean="0"/>
                        <a:t>Run-time </a:t>
                      </a:r>
                      <a:r>
                        <a:rPr lang="en-US" sz="1400" u="none" strike="noStrike" dirty="0"/>
                        <a:t>complexity</a:t>
                      </a:r>
                      <a:r>
                        <a:rPr lang="en-US" sz="1400" u="none" strike="noStrike" dirty="0" smtClean="0"/>
                        <a:t>/</a:t>
                      </a:r>
                    </a:p>
                    <a:p>
                      <a:pPr algn="ctr" fontAlgn="b"/>
                      <a:r>
                        <a:rPr lang="en-US" sz="1400" u="none" strike="noStrike" dirty="0" smtClean="0"/>
                        <a:t>Criticality </a:t>
                      </a:r>
                      <a:r>
                        <a:rPr lang="en-US" sz="1400" u="none" strike="noStrike" dirty="0"/>
                        <a:t>level #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/>
                        <a:t>Uniprocessor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Multiprocessor: </a:t>
                      </a:r>
                      <a:endParaRPr lang="en-US" sz="1600" u="none" strike="noStrike" dirty="0" smtClean="0"/>
                    </a:p>
                    <a:p>
                      <a:pPr algn="ctr" fontAlgn="b"/>
                      <a:r>
                        <a:rPr lang="en-US" sz="1600" u="none" strike="noStrike" dirty="0" smtClean="0"/>
                        <a:t>Global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Multiprocessor: Partitioned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6" marR="4576" marT="4576" marB="0" anchor="ctr"/>
                </a:tc>
              </a:tr>
              <a:tr h="1238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+mj-lt"/>
                        </a:rPr>
                        <a:t>Independent jobs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+mj-lt"/>
                        </a:rPr>
                        <a:t>OCBP/</a:t>
                      </a:r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1.618,2.15,2.63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…</a:t>
                      </a:r>
                      <a:r>
                        <a:rPr lang="en-US" sz="1600" u="none" strike="noStrike" dirty="0" smtClean="0">
                          <a:latin typeface="+mj-lt"/>
                        </a:rPr>
                        <a:t>/-/</a:t>
                      </a:r>
                      <a:r>
                        <a:rPr lang="en-US" sz="1600" u="none" strike="noStrike" dirty="0">
                          <a:latin typeface="+mj-lt"/>
                        </a:rPr>
                        <a:t>X, </a:t>
                      </a:r>
                      <a:endParaRPr lang="en-US" sz="1600" u="none" strike="noStrike" dirty="0" smtClean="0">
                        <a:latin typeface="+mj-lt"/>
                      </a:endParaRPr>
                    </a:p>
                    <a:p>
                      <a:pPr algn="ctr" fontAlgn="b"/>
                      <a:r>
                        <a:rPr lang="en-US" sz="1600" u="none" strike="noStrike" dirty="0" smtClean="0">
                          <a:latin typeface="+mj-lt"/>
                        </a:rPr>
                        <a:t>CBEDF/1.618/-/2,</a:t>
                      </a:r>
                    </a:p>
                    <a:p>
                      <a:pPr algn="ctr" fontAlgn="b"/>
                      <a:r>
                        <a:rPr lang="en-US" sz="1600" u="none" strike="noStrike" dirty="0" smtClean="0">
                          <a:latin typeface="+mj-lt"/>
                        </a:rPr>
                        <a:t>TT/1.618/-/2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+mj-lt"/>
                        </a:rPr>
                        <a:t>OCBP/2.618-1/m/-/2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/>
                </a:tc>
              </a:tr>
              <a:tr h="1238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+mj-lt"/>
                        </a:rPr>
                        <a:t>Sporadic task system with arbitrary-deadlines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+mj-lt"/>
                        </a:rPr>
                        <a:t>PLRS/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1.618,2.15,2.63…</a:t>
                      </a:r>
                      <a:r>
                        <a:rPr lang="en-US" sz="1600" u="none" strike="noStrike" dirty="0" smtClean="0">
                          <a:latin typeface="+mj-lt"/>
                        </a:rPr>
                        <a:t>/O(N</a:t>
                      </a:r>
                      <a:r>
                        <a:rPr lang="en-US" sz="1600" u="none" strike="noStrike" baseline="30000" dirty="0" smtClean="0">
                          <a:latin typeface="+mj-lt"/>
                        </a:rPr>
                        <a:t>2</a:t>
                      </a:r>
                      <a:r>
                        <a:rPr lang="en-US" sz="1600" u="none" strike="noStrike" dirty="0" smtClean="0">
                          <a:latin typeface="+mj-lt"/>
                        </a:rPr>
                        <a:t>)/X,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EDF-VD/1.89/O(log N)/2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,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AMC/</a:t>
                      </a:r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2,3,4…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/O(log N)/X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On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going?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238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+mj-lt"/>
                        </a:rPr>
                        <a:t>Sporadic task system with implicit-deadlines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EDF-VD/1.618,2.07,2.57…</a:t>
                      </a:r>
                    </a:p>
                    <a:p>
                      <a:pPr algn="ctr" fontAlgn="b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/O(log N)/X</a:t>
                      </a:r>
                    </a:p>
                    <a:p>
                      <a:pPr algn="ctr" fontAlgn="b"/>
                      <a:r>
                        <a:rPr lang="pt-BR" sz="16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EDF-VD/</a:t>
                      </a:r>
                      <a:r>
                        <a:rPr lang="pt-BR" sz="1600" b="0" i="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1.33</a:t>
                      </a:r>
                      <a:r>
                        <a:rPr lang="pt-BR" sz="16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/O(log N)/2</a:t>
                      </a: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GEDF-VD/3.236/O(log N)/2</a:t>
                      </a: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EDF-VD/</a:t>
                      </a:r>
                    </a:p>
                    <a:p>
                      <a:pPr algn="ctr" fontAlgn="b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1.618+ε,2.07+ ε,2.57+ ε…/</a:t>
                      </a:r>
                    </a:p>
                    <a:p>
                      <a:pPr algn="ctr" fontAlgn="b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O(log N)/X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304800" y="1600200"/>
          <a:ext cx="8610600" cy="4953000"/>
        </p:xfrm>
        <a:graphic>
          <a:graphicData uri="http://schemas.openxmlformats.org/drawingml/2006/table">
            <a:tbl>
              <a:tblPr firstRow="1" firstCol="1">
                <a:tableStyleId>{7DF18680-E054-41AD-8BC1-D1AEF772440D}</a:tableStyleId>
              </a:tblPr>
              <a:tblGrid>
                <a:gridCol w="1730984"/>
                <a:gridCol w="2764816"/>
                <a:gridCol w="2362200"/>
                <a:gridCol w="1752600"/>
              </a:tblGrid>
              <a:tr h="1238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/>
                        <a:t>Method</a:t>
                      </a:r>
                      <a:r>
                        <a:rPr lang="en-US" sz="1400" u="none" strike="noStrike" dirty="0" smtClean="0"/>
                        <a:t>/</a:t>
                      </a:r>
                    </a:p>
                    <a:p>
                      <a:pPr algn="ctr" fontAlgn="b"/>
                      <a:r>
                        <a:rPr lang="en-US" sz="1400" u="none" strike="noStrike" dirty="0" smtClean="0"/>
                        <a:t>Speed-up </a:t>
                      </a:r>
                      <a:r>
                        <a:rPr lang="en-US" sz="1400" u="none" strike="noStrike" dirty="0"/>
                        <a:t>factor</a:t>
                      </a:r>
                      <a:r>
                        <a:rPr lang="en-US" sz="1400" u="none" strike="noStrike" dirty="0" smtClean="0"/>
                        <a:t>/</a:t>
                      </a:r>
                    </a:p>
                    <a:p>
                      <a:pPr algn="ctr" fontAlgn="b"/>
                      <a:r>
                        <a:rPr lang="en-US" sz="1400" u="none" strike="noStrike" dirty="0" smtClean="0"/>
                        <a:t>Run-time </a:t>
                      </a:r>
                      <a:r>
                        <a:rPr lang="en-US" sz="1400" u="none" strike="noStrike" dirty="0"/>
                        <a:t>complexity</a:t>
                      </a:r>
                      <a:r>
                        <a:rPr lang="en-US" sz="1400" u="none" strike="noStrike" dirty="0" smtClean="0"/>
                        <a:t>/</a:t>
                      </a:r>
                    </a:p>
                    <a:p>
                      <a:pPr algn="ctr" fontAlgn="b"/>
                      <a:r>
                        <a:rPr lang="en-US" sz="1400" u="none" strike="noStrike" dirty="0" smtClean="0"/>
                        <a:t>Criticality </a:t>
                      </a:r>
                      <a:r>
                        <a:rPr lang="en-US" sz="1400" u="none" strike="noStrike" dirty="0"/>
                        <a:t>level #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/>
                        <a:t>Uniprocessor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Multiprocessor: </a:t>
                      </a:r>
                      <a:endParaRPr lang="en-US" sz="1600" u="none" strike="noStrike" dirty="0" smtClean="0"/>
                    </a:p>
                    <a:p>
                      <a:pPr algn="ctr" fontAlgn="b"/>
                      <a:r>
                        <a:rPr lang="en-US" sz="1600" u="none" strike="noStrike" dirty="0" smtClean="0"/>
                        <a:t>Global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Multiprocessor: Partitioned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6" marR="4576" marT="4576" marB="0" anchor="ctr"/>
                </a:tc>
              </a:tr>
              <a:tr h="1238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+mj-lt"/>
                        </a:rPr>
                        <a:t>Independent jobs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OCBP/1.618,2.15,2.63</a:t>
                      </a:r>
                      <a:r>
                        <a:rPr lang="en-US" sz="160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…/-/</a:t>
                      </a: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X, </a:t>
                      </a:r>
                      <a:endParaRPr lang="en-US" sz="1600" u="none" strike="noStrike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 fontAlgn="b"/>
                      <a:r>
                        <a:rPr lang="en-US" sz="160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CBEDF/1.618/-/2,</a:t>
                      </a:r>
                    </a:p>
                    <a:p>
                      <a:pPr algn="ctr" fontAlgn="b"/>
                      <a:r>
                        <a:rPr lang="en-US" sz="160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TT/1.618/-/2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OCBP/</a:t>
                      </a:r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2.618-1/m</a:t>
                      </a: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/-/</a:t>
                      </a:r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238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+mj-lt"/>
                        </a:rPr>
                        <a:t>Sporadic task system with arbitrary-deadlines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PLRS/1.618,2.15,2.63…/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O(N</a:t>
                      </a:r>
                      <a:r>
                        <a:rPr lang="en-US" sz="1600" u="none" strike="noStrike" baseline="300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2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)</a:t>
                      </a:r>
                      <a:r>
                        <a:rPr lang="en-US" sz="160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/X,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EDF-VD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/</a:t>
                      </a:r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1.89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/O(log N)/</a:t>
                      </a:r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2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,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AMC/2,3,4…/O(log N)/X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On</a:t>
                      </a:r>
                      <a:r>
                        <a:rPr lang="en-US" sz="1600" b="0" i="0" u="none" strike="noStrike" baseline="0" dirty="0" smtClean="0">
                          <a:solidFill>
                            <a:srgbClr val="FF0000"/>
                          </a:solidFill>
                          <a:latin typeface="+mj-lt"/>
                        </a:rPr>
                        <a:t> going?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238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+mj-lt"/>
                        </a:rPr>
                        <a:t>Sporadic task system with implicit-deadlines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4576" marR="4576" marT="457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EDF-VD/</a:t>
                      </a:r>
                      <a:r>
                        <a:rPr lang="pt-BR" sz="1600" b="0" i="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1.618,2.07,2.57…</a:t>
                      </a:r>
                    </a:p>
                    <a:p>
                      <a:pPr algn="ctr" fontAlgn="b"/>
                      <a:r>
                        <a:rPr lang="pt-BR" sz="16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/O(log N)/X</a:t>
                      </a:r>
                    </a:p>
                    <a:p>
                      <a:pPr algn="ctr" fontAlgn="b"/>
                      <a:r>
                        <a:rPr lang="pt-BR" sz="16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EDF-VD/1.33/O(log N)/</a:t>
                      </a:r>
                      <a:r>
                        <a:rPr lang="pt-BR" sz="1600" b="0" i="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GEDF-VD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j-lt"/>
                        </a:rPr>
                        <a:t>/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3.236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j-lt"/>
                        </a:rPr>
                        <a:t>/O(log N)/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EDF-VD/</a:t>
                      </a:r>
                    </a:p>
                    <a:p>
                      <a:pPr algn="ctr" fontAlgn="b"/>
                      <a:r>
                        <a:rPr lang="pt-BR" sz="1600" b="0" i="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1.618+ε,2.07+ ε,2.57+ ε…</a:t>
                      </a:r>
                      <a:r>
                        <a:rPr lang="pt-BR" sz="16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/</a:t>
                      </a:r>
                    </a:p>
                    <a:p>
                      <a:pPr algn="ctr" fontAlgn="b"/>
                      <a:r>
                        <a:rPr lang="pt-BR" sz="16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O(log N)/X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4576" marR="4576" marT="457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362</TotalTime>
  <Words>1326</Words>
  <Application>Microsoft Office PowerPoint</Application>
  <PresentationFormat>On-screen Show (4:3)</PresentationFormat>
  <Paragraphs>265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Module</vt:lpstr>
      <vt:lpstr>On Mixed-Criticality Scheduling:  State of the Art</vt:lpstr>
      <vt:lpstr>Models and Definitions</vt:lpstr>
      <vt:lpstr>Models and Definitions</vt:lpstr>
      <vt:lpstr>Models and Definitions</vt:lpstr>
      <vt:lpstr>State of the Art</vt:lpstr>
      <vt:lpstr>Baruah et al., IEEE-TC 2011 </vt:lpstr>
      <vt:lpstr>State of the Art</vt:lpstr>
      <vt:lpstr>Park &amp; Kim, EMSOFT 2011</vt:lpstr>
      <vt:lpstr>State of the Art</vt:lpstr>
      <vt:lpstr>Baruah &amp; Fohler, RTSS 2011</vt:lpstr>
      <vt:lpstr>State of the Art</vt:lpstr>
      <vt:lpstr>Baruah et al., ESA 2011</vt:lpstr>
      <vt:lpstr>State of the Art </vt:lpstr>
      <vt:lpstr>State of the Art</vt:lpstr>
      <vt:lpstr>Guan et al., RTSS 2011</vt:lpstr>
      <vt:lpstr>State of the Art</vt:lpstr>
      <vt:lpstr>Baruah, Burns &amp; Davis, RTSS 2011</vt:lpstr>
      <vt:lpstr>Dorin et al., Real-Time Syst 2010</vt:lpstr>
      <vt:lpstr>State of the Art</vt:lpstr>
      <vt:lpstr>State of the Art </vt:lpstr>
      <vt:lpstr>State of the Art</vt:lpstr>
      <vt:lpstr>Baruah et al, ESA 2011</vt:lpstr>
      <vt:lpstr>State of the Art</vt:lpstr>
      <vt:lpstr>Baruah et al., ECRTS 2011 submission</vt:lpstr>
      <vt:lpstr>State of the Art</vt:lpstr>
      <vt:lpstr>Li &amp; Baruah, ECRTS 2011 submission</vt:lpstr>
      <vt:lpstr>State of the Art</vt:lpstr>
      <vt:lpstr>Baruah et al, ESA 2011</vt:lpstr>
      <vt:lpstr>State of the Art</vt:lpstr>
      <vt:lpstr>State of the Art </vt:lpstr>
      <vt:lpstr>Open Problems</vt:lpstr>
    </vt:vector>
  </TitlesOfParts>
  <Company>UNC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Mixed-Criticality Scheduling:  State of the Art</dc:title>
  <dc:creator>Haohan Li</dc:creator>
  <cp:lastModifiedBy>lihaohan</cp:lastModifiedBy>
  <cp:revision>125</cp:revision>
  <dcterms:created xsi:type="dcterms:W3CDTF">2012-02-03T02:17:42Z</dcterms:created>
  <dcterms:modified xsi:type="dcterms:W3CDTF">2012-02-08T16:54:15Z</dcterms:modified>
</cp:coreProperties>
</file>