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0"/>
  </p:notesMasterIdLst>
  <p:sldIdLst>
    <p:sldId id="256" r:id="rId2"/>
    <p:sldId id="264" r:id="rId3"/>
    <p:sldId id="265" r:id="rId4"/>
    <p:sldId id="266" r:id="rId5"/>
    <p:sldId id="267" r:id="rId6"/>
    <p:sldId id="276" r:id="rId7"/>
    <p:sldId id="277" r:id="rId8"/>
    <p:sldId id="268" r:id="rId9"/>
    <p:sldId id="269" r:id="rId10"/>
    <p:sldId id="272" r:id="rId11"/>
    <p:sldId id="270" r:id="rId12"/>
    <p:sldId id="271" r:id="rId13"/>
    <p:sldId id="273" r:id="rId14"/>
    <p:sldId id="275" r:id="rId15"/>
    <p:sldId id="278" r:id="rId16"/>
    <p:sldId id="279" r:id="rId17"/>
    <p:sldId id="281" r:id="rId18"/>
    <p:sldId id="280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9" d="100"/>
          <a:sy n="79" d="100"/>
        </p:scale>
        <p:origin x="-96" y="-64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0B28CD-C1BC-49EE-9CCB-FB9F18EE255E}" type="datetimeFigureOut">
              <a:rPr lang="en-US" smtClean="0"/>
              <a:t>8/23/2011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C74588-FC74-49BF-8C63-41D3A50D97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82791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C74588-FC74-49BF-8C63-41D3A50D971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2340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C74588-FC74-49BF-8C63-41D3A50D971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62301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3DBEA-DEF2-462F-83B6-519D127F9782}" type="datetimeFigureOut">
              <a:rPr lang="en-US" smtClean="0"/>
              <a:t>8/23/2011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19641-5229-478A-AED3-157A717F9F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21662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3DBEA-DEF2-462F-83B6-519D127F9782}" type="datetimeFigureOut">
              <a:rPr lang="en-US" smtClean="0"/>
              <a:t>8/23/2011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19641-5229-478A-AED3-157A717F9F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58908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3DBEA-DEF2-462F-83B6-519D127F9782}" type="datetimeFigureOut">
              <a:rPr lang="en-US" smtClean="0"/>
              <a:t>8/23/2011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19641-5229-478A-AED3-157A717F9F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262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3DBEA-DEF2-462F-83B6-519D127F9782}" type="datetimeFigureOut">
              <a:rPr lang="en-US" smtClean="0"/>
              <a:t>8/23/2011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19641-5229-478A-AED3-157A717F9F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2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3DBEA-DEF2-462F-83B6-519D127F9782}" type="datetimeFigureOut">
              <a:rPr lang="en-US" smtClean="0"/>
              <a:t>8/23/2011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19641-5229-478A-AED3-157A717F9F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92278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3DBEA-DEF2-462F-83B6-519D127F9782}" type="datetimeFigureOut">
              <a:rPr lang="en-US" smtClean="0"/>
              <a:t>8/23/2011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19641-5229-478A-AED3-157A717F9F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35736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3DBEA-DEF2-462F-83B6-519D127F9782}" type="datetimeFigureOut">
              <a:rPr lang="en-US" smtClean="0"/>
              <a:t>8/23/2011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19641-5229-478A-AED3-157A717F9F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02580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3DBEA-DEF2-462F-83B6-519D127F9782}" type="datetimeFigureOut">
              <a:rPr lang="en-US" smtClean="0"/>
              <a:t>8/23/2011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19641-5229-478A-AED3-157A717F9F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1037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3DBEA-DEF2-462F-83B6-519D127F9782}" type="datetimeFigureOut">
              <a:rPr lang="en-US" smtClean="0"/>
              <a:t>8/23/2011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19641-5229-478A-AED3-157A717F9F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55158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3DBEA-DEF2-462F-83B6-519D127F9782}" type="datetimeFigureOut">
              <a:rPr lang="en-US" smtClean="0"/>
              <a:t>8/23/2011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19641-5229-478A-AED3-157A717F9F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4119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3DBEA-DEF2-462F-83B6-519D127F9782}" type="datetimeFigureOut">
              <a:rPr lang="en-US" smtClean="0"/>
              <a:t>8/23/2011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19641-5229-478A-AED3-157A717F9F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92790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none"/>
        </p:style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03DBEA-DEF2-462F-83B6-519D127F9782}" type="datetimeFigureOut">
              <a:rPr lang="en-US" smtClean="0"/>
              <a:t>8/23/2011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519641-5229-478A-AED3-157A717F9F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8579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cs.unc.edu/~anderson/real-time/" TargetMode="External"/><Relationship Id="rId2" Type="http://schemas.openxmlformats.org/officeDocument/2006/relationships/hyperlink" Target="mailto:amills@unc.edu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90600" y="3200400"/>
            <a:ext cx="7086601" cy="28956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236538"/>
            <a:r>
              <a:rPr lang="en-US" sz="2000" b="1" dirty="0"/>
              <a:t>Alex F. Mills</a:t>
            </a:r>
            <a:r>
              <a:rPr lang="en-US" sz="2000" dirty="0"/>
              <a:t/>
            </a:r>
            <a:br>
              <a:rPr lang="en-US" sz="2000" dirty="0"/>
            </a:br>
            <a:r>
              <a:rPr lang="en-US" i="1" dirty="0"/>
              <a:t>Department of Statistics and Operations Research</a:t>
            </a:r>
          </a:p>
          <a:p>
            <a:pPr marL="236538"/>
            <a:endParaRPr lang="en-US" sz="2000" dirty="0"/>
          </a:p>
          <a:p>
            <a:pPr marL="236538"/>
            <a:r>
              <a:rPr lang="en-US" sz="2000" dirty="0"/>
              <a:t>James H. Anderson</a:t>
            </a:r>
          </a:p>
          <a:p>
            <a:pPr marL="236538"/>
            <a:r>
              <a:rPr lang="en-US" i="1" dirty="0"/>
              <a:t>Department of Computer </a:t>
            </a:r>
            <a:r>
              <a:rPr lang="en-US" i="1" dirty="0" smtClean="0"/>
              <a:t>Science</a:t>
            </a:r>
          </a:p>
          <a:p>
            <a:pPr marL="236538"/>
            <a:endParaRPr lang="en-US" dirty="0"/>
          </a:p>
          <a:p>
            <a:pPr marL="236538"/>
            <a:endParaRPr lang="en-US" i="1" dirty="0"/>
          </a:p>
          <a:p>
            <a:pPr marL="236538"/>
            <a:endParaRPr lang="en-US" i="1" dirty="0"/>
          </a:p>
        </p:txBody>
      </p:sp>
      <p:sp>
        <p:nvSpPr>
          <p:cNvPr id="5" name="Rectangle 4"/>
          <p:cNvSpPr/>
          <p:nvPr/>
        </p:nvSpPr>
        <p:spPr>
          <a:xfrm>
            <a:off x="990601" y="762000"/>
            <a:ext cx="7086600" cy="2438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36538"/>
            <a:r>
              <a:rPr lang="en-US" sz="3200" b="1" dirty="0"/>
              <a:t>A Multiprocessor Server-Based Scheduler for Soft Real-Time Tasks </a:t>
            </a:r>
            <a:r>
              <a:rPr lang="en-US" sz="3200" b="1" dirty="0" smtClean="0"/>
              <a:t/>
            </a:r>
            <a:br>
              <a:rPr lang="en-US" sz="3200" b="1" dirty="0" smtClean="0"/>
            </a:br>
            <a:r>
              <a:rPr lang="en-US" sz="3200" b="1" dirty="0" smtClean="0"/>
              <a:t>with </a:t>
            </a:r>
            <a:r>
              <a:rPr lang="en-US" sz="3200" b="1" dirty="0"/>
              <a:t>Stochastic Execution Demand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6301" y="5150422"/>
            <a:ext cx="2971800" cy="820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783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914400" y="2133600"/>
            <a:ext cx="2057400" cy="148590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Task </a:t>
            </a:r>
          </a:p>
          <a:p>
            <a:pPr algn="ctr"/>
            <a:r>
              <a:rPr lang="en-US" sz="2400" dirty="0" smtClean="0"/>
              <a:t>System</a:t>
            </a:r>
          </a:p>
        </p:txBody>
      </p:sp>
      <p:sp>
        <p:nvSpPr>
          <p:cNvPr id="9" name="Rectangle 8"/>
          <p:cNvSpPr/>
          <p:nvPr/>
        </p:nvSpPr>
        <p:spPr>
          <a:xfrm>
            <a:off x="6138334" y="2133600"/>
            <a:ext cx="1938866" cy="1485904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Timing Guarantee</a:t>
            </a:r>
          </a:p>
        </p:txBody>
      </p:sp>
      <p:sp>
        <p:nvSpPr>
          <p:cNvPr id="10" name="Right Arrow 9"/>
          <p:cNvSpPr/>
          <p:nvPr/>
        </p:nvSpPr>
        <p:spPr>
          <a:xfrm>
            <a:off x="3500967" y="2133600"/>
            <a:ext cx="2209800" cy="1547286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Scheduling Algorithm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914399" y="3680886"/>
            <a:ext cx="36914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Job arrival pattern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Execution time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6138334" y="3677120"/>
            <a:ext cx="23960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Tardiness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Response time</a:t>
            </a:r>
          </a:p>
        </p:txBody>
      </p:sp>
    </p:spTree>
    <p:extLst>
      <p:ext uri="{BB962C8B-B14F-4D97-AF65-F5344CB8AC3E}">
        <p14:creationId xmlns:p14="http://schemas.microsoft.com/office/powerpoint/2010/main" val="659532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914400" y="2133600"/>
            <a:ext cx="2057400" cy="148590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Task </a:t>
            </a:r>
          </a:p>
          <a:p>
            <a:pPr algn="ctr"/>
            <a:r>
              <a:rPr lang="en-US" sz="2400" dirty="0" smtClean="0"/>
              <a:t>System</a:t>
            </a:r>
          </a:p>
        </p:txBody>
      </p:sp>
      <p:sp>
        <p:nvSpPr>
          <p:cNvPr id="9" name="Rectangle 8"/>
          <p:cNvSpPr/>
          <p:nvPr/>
        </p:nvSpPr>
        <p:spPr>
          <a:xfrm>
            <a:off x="6138334" y="2133600"/>
            <a:ext cx="1938866" cy="1485904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Timing Guarantee</a:t>
            </a:r>
          </a:p>
        </p:txBody>
      </p:sp>
      <p:sp>
        <p:nvSpPr>
          <p:cNvPr id="10" name="Right Arrow 9"/>
          <p:cNvSpPr/>
          <p:nvPr/>
        </p:nvSpPr>
        <p:spPr>
          <a:xfrm>
            <a:off x="3500967" y="2133600"/>
            <a:ext cx="2209800" cy="1547286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Scheduling Algorithm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914399" y="3680886"/>
            <a:ext cx="36914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Job arrival pattern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Execution time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6138334" y="3677120"/>
            <a:ext cx="23960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Tardiness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Response time</a:t>
            </a:r>
          </a:p>
        </p:txBody>
      </p:sp>
    </p:spTree>
    <p:extLst>
      <p:ext uri="{BB962C8B-B14F-4D97-AF65-F5344CB8AC3E}">
        <p14:creationId xmlns:p14="http://schemas.microsoft.com/office/powerpoint/2010/main" val="1754734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" grpId="0" animBg="1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914399" y="3680886"/>
            <a:ext cx="36914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endParaRPr lang="en-US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Execution time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6138334" y="3677120"/>
            <a:ext cx="23960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endParaRPr lang="en-US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Response time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242382"/>
            <a:ext cx="3556809" cy="1728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8" name="Straight Arrow Connector 7"/>
          <p:cNvCxnSpPr/>
          <p:nvPr/>
        </p:nvCxnSpPr>
        <p:spPr>
          <a:xfrm>
            <a:off x="3539067" y="3028480"/>
            <a:ext cx="0" cy="78152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5" name="TextBox 14"/>
          <p:cNvSpPr txBox="1"/>
          <p:nvPr/>
        </p:nvSpPr>
        <p:spPr>
          <a:xfrm>
            <a:off x="2819400" y="2382149"/>
            <a:ext cx="1676400" cy="6463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Worst Case Execution Time</a:t>
            </a:r>
            <a:endParaRPr lang="en-US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0" y="2344989"/>
            <a:ext cx="3345706" cy="1626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20" name="Straight Arrow Connector 19"/>
          <p:cNvCxnSpPr/>
          <p:nvPr/>
        </p:nvCxnSpPr>
        <p:spPr>
          <a:xfrm>
            <a:off x="7806267" y="3006096"/>
            <a:ext cx="0" cy="78152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cxnSp>
      <p:cxnSp>
        <p:nvCxnSpPr>
          <p:cNvPr id="17" name="Straight Arrow Connector 16"/>
          <p:cNvCxnSpPr/>
          <p:nvPr/>
        </p:nvCxnSpPr>
        <p:spPr>
          <a:xfrm flipV="1">
            <a:off x="8188075" y="3787616"/>
            <a:ext cx="0" cy="188261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</p:cxnSp>
      <p:sp>
        <p:nvSpPr>
          <p:cNvPr id="24" name="TextBox 23"/>
          <p:cNvSpPr txBox="1"/>
          <p:nvPr/>
        </p:nvSpPr>
        <p:spPr>
          <a:xfrm>
            <a:off x="7125509" y="5335058"/>
            <a:ext cx="1062566" cy="369332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Deadline</a:t>
            </a:r>
            <a:endParaRPr lang="en-US" dirty="0"/>
          </a:p>
        </p:txBody>
      </p:sp>
      <p:sp>
        <p:nvSpPr>
          <p:cNvPr id="19" name="Rounded Rectangle 18"/>
          <p:cNvSpPr/>
          <p:nvPr/>
        </p:nvSpPr>
        <p:spPr>
          <a:xfrm>
            <a:off x="2793999" y="4782555"/>
            <a:ext cx="3318934" cy="1214676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Hard-Real-Time Schedulable</a:t>
            </a:r>
            <a:endParaRPr lang="en-US" sz="2400" dirty="0"/>
          </a:p>
        </p:txBody>
      </p:sp>
      <p:cxnSp>
        <p:nvCxnSpPr>
          <p:cNvPr id="23" name="Straight Connector 22"/>
          <p:cNvCxnSpPr/>
          <p:nvPr/>
        </p:nvCxnSpPr>
        <p:spPr>
          <a:xfrm>
            <a:off x="838200" y="3784600"/>
            <a:ext cx="35814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4682471" y="3787616"/>
            <a:ext cx="35814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flipV="1">
            <a:off x="7391400" y="3787616"/>
            <a:ext cx="0" cy="188261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</p:cxnSp>
      <p:sp>
        <p:nvSpPr>
          <p:cNvPr id="35" name="TextBox 34"/>
          <p:cNvSpPr txBox="1"/>
          <p:nvPr/>
        </p:nvSpPr>
        <p:spPr>
          <a:xfrm>
            <a:off x="6934200" y="5335058"/>
            <a:ext cx="1062566" cy="369332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Deadline</a:t>
            </a:r>
            <a:endParaRPr lang="en-US" dirty="0"/>
          </a:p>
        </p:txBody>
      </p:sp>
      <p:sp>
        <p:nvSpPr>
          <p:cNvPr id="36" name="Rounded Rectangle 35"/>
          <p:cNvSpPr/>
          <p:nvPr/>
        </p:nvSpPr>
        <p:spPr>
          <a:xfrm>
            <a:off x="2793999" y="4782555"/>
            <a:ext cx="3318934" cy="1214676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Soft</a:t>
            </a:r>
            <a:r>
              <a:rPr lang="en-US" sz="2400" dirty="0" smtClean="0"/>
              <a:t>-Real-Time Schedulable</a:t>
            </a:r>
            <a:endParaRPr lang="en-US" sz="2400" dirty="0"/>
          </a:p>
        </p:txBody>
      </p:sp>
      <p:cxnSp>
        <p:nvCxnSpPr>
          <p:cNvPr id="37" name="Straight Connector 36"/>
          <p:cNvCxnSpPr/>
          <p:nvPr/>
        </p:nvCxnSpPr>
        <p:spPr>
          <a:xfrm flipV="1">
            <a:off x="838200" y="2359765"/>
            <a:ext cx="0" cy="142483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 flipV="1">
            <a:off x="4682471" y="2362781"/>
            <a:ext cx="0" cy="142483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2078567" y="1524000"/>
            <a:ext cx="4682066" cy="45720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smtClean="0"/>
              <a:t>Usually, we do not know these distributions!</a:t>
            </a:r>
            <a:endParaRPr lang="en-US" b="1" i="1" dirty="0"/>
          </a:p>
        </p:txBody>
      </p:sp>
      <p:sp>
        <p:nvSpPr>
          <p:cNvPr id="6" name="Rectangle 5"/>
          <p:cNvSpPr/>
          <p:nvPr/>
        </p:nvSpPr>
        <p:spPr>
          <a:xfrm>
            <a:off x="7391400" y="3753456"/>
            <a:ext cx="414867" cy="72571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5" name="Straight Arrow Connector 24"/>
          <p:cNvCxnSpPr/>
          <p:nvPr/>
        </p:nvCxnSpPr>
        <p:spPr>
          <a:xfrm>
            <a:off x="7598872" y="1600200"/>
            <a:ext cx="0" cy="215325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7066243" y="1535668"/>
            <a:ext cx="1062566" cy="36933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Tardiness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7086600" y="2359765"/>
            <a:ext cx="1676400" cy="646331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Worst Case Response Time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679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4" grpId="0" animBg="1"/>
      <p:bldP spid="24" grpId="1" animBg="1"/>
      <p:bldP spid="19" grpId="0" animBg="1"/>
      <p:bldP spid="19" grpId="1" animBg="1"/>
      <p:bldP spid="35" grpId="0" animBg="1"/>
      <p:bldP spid="36" grpId="0" animBg="1"/>
      <p:bldP spid="4" grpId="0" animBg="1"/>
      <p:bldP spid="6" grpId="0" animBg="1"/>
      <p:bldP spid="26" grpId="0" animBg="1"/>
      <p:bldP spid="2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Disadvantages for Soft Real Time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82952"/>
            <a:ext cx="8229600" cy="3243212"/>
          </a:xfrm>
        </p:spPr>
        <p:txBody>
          <a:bodyPr>
            <a:normAutofit/>
          </a:bodyPr>
          <a:lstStyle/>
          <a:p>
            <a:r>
              <a:rPr lang="en-US" sz="2400" dirty="0" smtClean="0"/>
              <a:t>Worst case execution time may be </a:t>
            </a:r>
            <a:r>
              <a:rPr lang="en-US" sz="2400" b="1" dirty="0" smtClean="0"/>
              <a:t>much</a:t>
            </a:r>
            <a:r>
              <a:rPr lang="en-US" sz="2400" dirty="0" smtClean="0"/>
              <a:t> larger than average case, especially on multiprocessors.</a:t>
            </a:r>
          </a:p>
          <a:p>
            <a:r>
              <a:rPr lang="en-US" sz="2400" dirty="0" smtClean="0"/>
              <a:t>Worst case execution time may be difficult to determine, especially on multiprocessors.</a:t>
            </a:r>
          </a:p>
          <a:p>
            <a:r>
              <a:rPr lang="en-US" sz="2400" b="1" dirty="0" smtClean="0"/>
              <a:t>Result: </a:t>
            </a:r>
            <a:r>
              <a:rPr lang="en-US" sz="2400" dirty="0" smtClean="0"/>
              <a:t>significant wasted processing capacity and pessimism.</a:t>
            </a:r>
          </a:p>
          <a:p>
            <a:r>
              <a:rPr lang="en-US" b="1" dirty="0" smtClean="0"/>
              <a:t>What if we know more about the execution time distribution?</a:t>
            </a:r>
            <a:endParaRPr lang="en-US" sz="2400" b="1" dirty="0" smtClean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1600200"/>
            <a:ext cx="8915400" cy="11303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Straight Arrow Connector 4"/>
          <p:cNvCxnSpPr/>
          <p:nvPr/>
        </p:nvCxnSpPr>
        <p:spPr>
          <a:xfrm>
            <a:off x="7653867" y="2113865"/>
            <a:ext cx="0" cy="49666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6" name="TextBox 5"/>
          <p:cNvSpPr txBox="1"/>
          <p:nvPr/>
        </p:nvSpPr>
        <p:spPr>
          <a:xfrm>
            <a:off x="6934200" y="1467534"/>
            <a:ext cx="1676400" cy="6463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Worst Case Execution Time</a:t>
            </a:r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838200" y="2610534"/>
            <a:ext cx="73914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838200" y="1524000"/>
            <a:ext cx="0" cy="108653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9187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Example: decode HD video frames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Periodic: every 41.7 </a:t>
            </a:r>
            <a:r>
              <a:rPr lang="en-US" sz="2400" dirty="0" err="1" smtClean="0"/>
              <a:t>ms</a:t>
            </a:r>
            <a:endParaRPr lang="en-US" sz="2400" dirty="0" smtClean="0"/>
          </a:p>
          <a:p>
            <a:r>
              <a:rPr lang="en-US" sz="2400" dirty="0" smtClean="0"/>
              <a:t>Average execution time: 14.5 </a:t>
            </a:r>
            <a:r>
              <a:rPr lang="en-US" sz="2400" dirty="0" err="1" smtClean="0"/>
              <a:t>ms</a:t>
            </a:r>
            <a:endParaRPr lang="en-US" sz="2400" dirty="0" smtClean="0"/>
          </a:p>
          <a:p>
            <a:r>
              <a:rPr lang="en-US" sz="2400" dirty="0" smtClean="0"/>
              <a:t>Worst case execution time: ?</a:t>
            </a:r>
          </a:p>
          <a:p>
            <a:pPr lvl="1"/>
            <a:r>
              <a:rPr lang="en-US" sz="2000" dirty="0" smtClean="0"/>
              <a:t>Observed worst case was large enough to require a dedicated processor (i.e., close to 41.7 </a:t>
            </a:r>
            <a:r>
              <a:rPr lang="en-US" sz="2000" dirty="0" err="1" smtClean="0"/>
              <a:t>ms</a:t>
            </a:r>
            <a:r>
              <a:rPr lang="en-US" sz="2000" dirty="0" smtClean="0"/>
              <a:t>).</a:t>
            </a:r>
          </a:p>
          <a:p>
            <a:pPr lvl="1"/>
            <a:r>
              <a:rPr lang="en-US" sz="2000" dirty="0" smtClean="0"/>
              <a:t>The true worst case can only be larger…</a:t>
            </a:r>
          </a:p>
          <a:p>
            <a:r>
              <a:rPr lang="en-US" sz="2400" dirty="0" smtClean="0"/>
              <a:t>Strategies:</a:t>
            </a:r>
          </a:p>
          <a:p>
            <a:pPr lvl="1"/>
            <a:r>
              <a:rPr lang="en-US" sz="2000" dirty="0" smtClean="0"/>
              <a:t>Give up and assign a dedicated processor.</a:t>
            </a:r>
          </a:p>
          <a:p>
            <a:pPr lvl="1"/>
            <a:r>
              <a:rPr lang="en-US" sz="2000" dirty="0" smtClean="0"/>
              <a:t>Plug average execution time into worst case analysis and “hope it works.”</a:t>
            </a:r>
          </a:p>
          <a:p>
            <a:pPr lvl="1"/>
            <a:r>
              <a:rPr lang="en-US" sz="2000" b="1" dirty="0" smtClean="0"/>
              <a:t>Use a true average case analysis.</a:t>
            </a:r>
          </a:p>
        </p:txBody>
      </p:sp>
      <p:sp>
        <p:nvSpPr>
          <p:cNvPr id="4" name="Rectangle 3"/>
          <p:cNvSpPr/>
          <p:nvPr/>
        </p:nvSpPr>
        <p:spPr>
          <a:xfrm>
            <a:off x="1219200" y="5867400"/>
            <a:ext cx="70866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 smtClean="0"/>
              <a:t>Using average case analysis, we can guarantee that a certain buffer size will be sufficient with high probability.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715634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Related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Varying execution times or utilization, but </a:t>
            </a:r>
            <a:r>
              <a:rPr lang="en-US" sz="2400" b="1" dirty="0" smtClean="0"/>
              <a:t>worst-case utilization constrained</a:t>
            </a:r>
            <a:r>
              <a:rPr lang="en-US" sz="2400" dirty="0" smtClean="0"/>
              <a:t>:</a:t>
            </a:r>
          </a:p>
          <a:p>
            <a:pPr lvl="1"/>
            <a:r>
              <a:rPr lang="en-US" sz="2000" dirty="0" err="1" smtClean="0"/>
              <a:t>Abeni</a:t>
            </a:r>
            <a:r>
              <a:rPr lang="en-US" sz="2000" dirty="0" smtClean="0"/>
              <a:t> and </a:t>
            </a:r>
            <a:r>
              <a:rPr lang="en-US" sz="2000" dirty="0" err="1" smtClean="0"/>
              <a:t>Buttazzo</a:t>
            </a:r>
            <a:r>
              <a:rPr lang="en-US" sz="2000" dirty="0" smtClean="0"/>
              <a:t> [ECRTS 1999]</a:t>
            </a:r>
          </a:p>
          <a:p>
            <a:pPr lvl="1"/>
            <a:r>
              <a:rPr lang="en-US" sz="2000" dirty="0" smtClean="0"/>
              <a:t>Brandt et al. [RTSS 2003]</a:t>
            </a:r>
          </a:p>
          <a:p>
            <a:r>
              <a:rPr lang="en-US" sz="2400" dirty="0"/>
              <a:t>Implements constant bandwidth server but</a:t>
            </a:r>
            <a:r>
              <a:rPr lang="en-US" sz="2400" b="1" dirty="0"/>
              <a:t> does not attempt average case analysis</a:t>
            </a:r>
            <a:r>
              <a:rPr lang="en-US" sz="2400" dirty="0"/>
              <a:t>:</a:t>
            </a:r>
          </a:p>
          <a:p>
            <a:pPr lvl="1"/>
            <a:r>
              <a:rPr lang="en-US" sz="2000" dirty="0" err="1"/>
              <a:t>Baruah</a:t>
            </a:r>
            <a:r>
              <a:rPr lang="en-US" sz="2000" dirty="0"/>
              <a:t> et al. [RTAS 2002]</a:t>
            </a:r>
          </a:p>
          <a:p>
            <a:r>
              <a:rPr lang="en-US" sz="2400" dirty="0" smtClean="0"/>
              <a:t>Average case analysis, worst-case utilization unconstrained, but tardiness bounds are </a:t>
            </a:r>
            <a:r>
              <a:rPr lang="en-US" sz="2400" b="1" dirty="0" smtClean="0"/>
              <a:t>on the order of WCET</a:t>
            </a:r>
            <a:r>
              <a:rPr lang="en-US" sz="2400" dirty="0" smtClean="0"/>
              <a:t>:</a:t>
            </a:r>
          </a:p>
          <a:p>
            <a:pPr lvl="1"/>
            <a:r>
              <a:rPr lang="en-US" sz="2000" dirty="0" smtClean="0"/>
              <a:t>Mills and Anderson [RTAS 2010]: </a:t>
            </a:r>
            <a:r>
              <a:rPr lang="en-US" sz="2000" b="1" dirty="0" smtClean="0"/>
              <a:t>GEDF only</a:t>
            </a:r>
            <a:r>
              <a:rPr lang="en-US" sz="20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7085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Main Contributions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dirty="0" smtClean="0"/>
              <a:t>Characterize workload by </a:t>
            </a:r>
            <a:r>
              <a:rPr lang="en-US" sz="2400" b="1" dirty="0" smtClean="0"/>
              <a:t>mean</a:t>
            </a:r>
            <a:r>
              <a:rPr lang="en-US" sz="2400" dirty="0" smtClean="0"/>
              <a:t> and </a:t>
            </a:r>
            <a:r>
              <a:rPr lang="en-US" sz="2400" b="1" dirty="0" smtClean="0"/>
              <a:t>variance</a:t>
            </a:r>
            <a:r>
              <a:rPr lang="en-US" sz="2400" dirty="0" smtClean="0"/>
              <a:t> of execution time.</a:t>
            </a:r>
          </a:p>
          <a:p>
            <a:pPr lvl="1"/>
            <a:r>
              <a:rPr lang="en-US" sz="2000" dirty="0" smtClean="0"/>
              <a:t>Experimental estimates of mean and variance are </a:t>
            </a:r>
            <a:r>
              <a:rPr lang="en-US" sz="2000" b="1" dirty="0" smtClean="0"/>
              <a:t>unbiased.</a:t>
            </a:r>
            <a:endParaRPr lang="en-US" sz="2000" dirty="0" smtClean="0"/>
          </a:p>
          <a:p>
            <a:pPr lvl="1"/>
            <a:r>
              <a:rPr lang="en-US" sz="2000" dirty="0" smtClean="0"/>
              <a:t>Worst case execution times do not need to exist.</a:t>
            </a:r>
          </a:p>
          <a:p>
            <a:r>
              <a:rPr lang="en-US" sz="2400" dirty="0" smtClean="0"/>
              <a:t>Schedule jobs on a </a:t>
            </a:r>
            <a:r>
              <a:rPr lang="en-US" sz="2400" b="1" dirty="0" smtClean="0"/>
              <a:t>multiprocessor </a:t>
            </a:r>
            <a:r>
              <a:rPr lang="en-US" sz="2400" dirty="0" smtClean="0"/>
              <a:t>using servers with budget enforcement. </a:t>
            </a:r>
          </a:p>
          <a:p>
            <a:r>
              <a:rPr lang="en-US" sz="2400" dirty="0" smtClean="0"/>
              <a:t>Derive analytical bounds for </a:t>
            </a:r>
            <a:r>
              <a:rPr lang="en-US" sz="2400" b="1" dirty="0" smtClean="0"/>
              <a:t>average case response time </a:t>
            </a:r>
            <a:r>
              <a:rPr lang="en-US" sz="2400" dirty="0" smtClean="0"/>
              <a:t>and </a:t>
            </a:r>
            <a:r>
              <a:rPr lang="en-US" sz="2400" b="1" dirty="0" smtClean="0"/>
              <a:t>probabilistic deadlines</a:t>
            </a:r>
            <a:r>
              <a:rPr lang="en-US" sz="2400" dirty="0" smtClean="0"/>
              <a:t>.</a:t>
            </a:r>
          </a:p>
          <a:p>
            <a:pPr lvl="1"/>
            <a:r>
              <a:rPr lang="en-US" sz="2000" dirty="0" smtClean="0"/>
              <a:t>Supports a variety of scheduling algorithms.</a:t>
            </a:r>
          </a:p>
          <a:p>
            <a:pPr lvl="1"/>
            <a:r>
              <a:rPr lang="en-US" sz="2000" dirty="0" smtClean="0"/>
              <a:t>Separates the stochastic and deterministic analysis (allows </a:t>
            </a:r>
            <a:r>
              <a:rPr lang="en-US" sz="2000" b="1" dirty="0" smtClean="0"/>
              <a:t>plug-in </a:t>
            </a:r>
            <a:r>
              <a:rPr lang="en-US" sz="2000" dirty="0" smtClean="0"/>
              <a:t>of new deterministic analysis).</a:t>
            </a:r>
          </a:p>
        </p:txBody>
      </p:sp>
    </p:spTree>
    <p:extLst>
      <p:ext uri="{BB962C8B-B14F-4D97-AF65-F5344CB8AC3E}">
        <p14:creationId xmlns:p14="http://schemas.microsoft.com/office/powerpoint/2010/main" val="1281642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Task Model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1"/>
                <a:ext cx="8229600" cy="3429000"/>
              </a:xfrm>
            </p:spPr>
            <p:txBody>
              <a:bodyPr>
                <a:normAutofit/>
              </a:bodyPr>
              <a:lstStyle/>
              <a:p>
                <a:r>
                  <a:rPr lang="en-US" sz="2400" dirty="0" smtClean="0"/>
                  <a:t>Each task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𝜏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400" dirty="0" smtClean="0"/>
                  <a:t> </a:t>
                </a:r>
                <a:r>
                  <a:rPr lang="en-US" sz="2400" dirty="0" smtClean="0"/>
                  <a:t>has repeatedly occurring “time windows” where it can demand execution on a processor.</a:t>
                </a:r>
              </a:p>
              <a:p>
                <a:pPr lvl="1"/>
                <a:r>
                  <a:rPr lang="en-US" sz="2000" dirty="0" smtClean="0"/>
                  <a:t>Each window has length at most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sz="2000" b="0" i="1" smtClean="0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000" dirty="0"/>
                  <a:t> </a:t>
                </a:r>
                <a:r>
                  <a:rPr lang="en-US" sz="2000" dirty="0" smtClean="0"/>
                  <a:t>time units.</a:t>
                </a:r>
              </a:p>
              <a:p>
                <a:pPr lvl="1"/>
                <a:r>
                  <a:rPr lang="en-US" sz="2000" dirty="0" smtClean="0"/>
                  <a:t>Windows are separated by at least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sz="2000" b="0" i="1" smtClean="0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000" dirty="0" smtClean="0"/>
                  <a:t> time units.</a:t>
                </a:r>
              </a:p>
              <a:p>
                <a:pPr lvl="1"/>
                <a:r>
                  <a:rPr lang="en-US" sz="2000" dirty="0" smtClean="0"/>
                  <a:t>Execution demand for different windows is independent.</a:t>
                </a:r>
                <a:endParaRPr lang="en-US" sz="2000" dirty="0"/>
              </a:p>
              <a:p>
                <a:pPr lvl="1"/>
                <a:r>
                  <a:rPr lang="en-US" sz="2000" dirty="0" smtClean="0"/>
                  <a:t>Demand can be realized any time within the window.</a:t>
                </a:r>
              </a:p>
              <a:p>
                <a:r>
                  <a:rPr lang="en-US" sz="2400" dirty="0" smtClean="0"/>
                  <a:t>Each window’s execution demand is identically distributed with known </a:t>
                </a:r>
                <a:r>
                  <a:rPr lang="en-US" sz="2400" b="1" dirty="0" smtClean="0"/>
                  <a:t>mean </a:t>
                </a:r>
                <a:r>
                  <a:rPr lang="en-US" sz="2400" dirty="0" smtClean="0"/>
                  <a:t>and </a:t>
                </a:r>
                <a:r>
                  <a:rPr lang="en-US" sz="2400" b="1" dirty="0" smtClean="0"/>
                  <a:t>variance</a:t>
                </a:r>
                <a:r>
                  <a:rPr lang="en-US" sz="2400" dirty="0" smtClean="0"/>
                  <a:t>.</a:t>
                </a:r>
                <a:endParaRPr lang="en-US" sz="2400" dirty="0" smtClean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1"/>
                <a:ext cx="8229600" cy="3429000"/>
              </a:xfrm>
              <a:blipFill rotWithShape="1">
                <a:blip r:embed="rId2"/>
                <a:stretch>
                  <a:fillRect l="-963" t="-14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/>
          <p:cNvSpPr/>
          <p:nvPr/>
        </p:nvSpPr>
        <p:spPr>
          <a:xfrm>
            <a:off x="381000" y="5029200"/>
            <a:ext cx="8382000" cy="12954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u="sng" dirty="0" smtClean="0"/>
              <a:t>Example:</a:t>
            </a:r>
            <a:r>
              <a:rPr lang="en-US" sz="2800" dirty="0" smtClean="0"/>
              <a:t> the </a:t>
            </a:r>
            <a:r>
              <a:rPr lang="en-US" sz="2800" b="1" dirty="0" smtClean="0"/>
              <a:t>sporadic task model </a:t>
            </a:r>
            <a:r>
              <a:rPr lang="en-US" sz="2800" dirty="0" smtClean="0"/>
              <a:t>is a special case.</a:t>
            </a:r>
          </a:p>
          <a:p>
            <a:pPr algn="ctr"/>
            <a:r>
              <a:rPr lang="en-US" sz="2000" dirty="0" smtClean="0"/>
              <a:t>Each job = one window. All demand realized at beginning of window.</a:t>
            </a:r>
          </a:p>
          <a:p>
            <a:pPr algn="ctr"/>
            <a:r>
              <a:rPr lang="en-US" sz="2000" dirty="0" smtClean="0"/>
              <a:t>Mean execution demand = WCET.  Variance = 0.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767631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838200" y="2667000"/>
            <a:ext cx="1447800" cy="7620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Constraints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sz="2800" dirty="0" smtClean="0"/>
                  <a:t>Let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/>
                      </a:rPr>
                      <m:t>𝑚</m:t>
                    </m:r>
                  </m:oMath>
                </a14:m>
                <a:r>
                  <a:rPr lang="en-US" sz="2800" dirty="0" smtClean="0"/>
                  <a:t> be the number of processors.  </a:t>
                </a:r>
              </a:p>
              <a:p>
                <a:r>
                  <a:rPr lang="en-US" sz="2800" dirty="0" smtClean="0"/>
                  <a:t>Let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800" b="0" i="1" smtClean="0">
                            <a:latin typeface="Cambria Math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sz="28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/>
                              </a:rPr>
                              <m:t>𝑒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e>
                    </m:acc>
                  </m:oMath>
                </a14:m>
                <a:r>
                  <a:rPr lang="en-US" sz="2800" dirty="0" smtClean="0"/>
                  <a:t> be the average execution demand </a:t>
                </a:r>
                <a:r>
                  <a:rPr lang="en-US" sz="2800" dirty="0" smtClean="0"/>
                  <a:t>for task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/>
                          </a:rPr>
                          <m:t>𝜏</m:t>
                        </m:r>
                      </m:e>
                      <m:sub>
                        <m:r>
                          <a:rPr lang="en-US" sz="2800" b="0" i="1" smtClean="0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800" dirty="0" smtClean="0"/>
                  <a:t>.</a:t>
                </a:r>
              </a:p>
              <a:p>
                <a14:m>
                  <m:oMath xmlns:m="http://schemas.openxmlformats.org/officeDocument/2006/math">
                    <m:nary>
                      <m:naryPr>
                        <m:chr m:val="∑"/>
                        <m:subHide m:val="on"/>
                        <m:supHide m:val="on"/>
                        <m:ctrlPr>
                          <a:rPr lang="en-US" sz="2800" i="1" smtClean="0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f>
                          <m:fPr>
                            <m:ctrlPr>
                              <a:rPr lang="en-US" sz="2800" b="0" i="1" dirty="0" smtClean="0">
                                <a:latin typeface="Cambria Math"/>
                              </a:rPr>
                            </m:ctrlPr>
                          </m:fPr>
                          <m:num>
                            <m:acc>
                              <m:accPr>
                                <m:chr m:val="̅"/>
                                <m:ctrlPr>
                                  <a:rPr lang="en-US" sz="2800" b="0" i="1" smtClean="0">
                                    <a:latin typeface="Cambria Math"/>
                                  </a:rPr>
                                </m:ctrlPr>
                              </m:accPr>
                              <m:e>
                                <m:sSub>
                                  <m:sSubPr>
                                    <m:ctrlPr>
                                      <a:rPr lang="en-US" sz="2800" b="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b="0" i="1" smtClean="0">
                                        <a:latin typeface="Cambria Math"/>
                                      </a:rPr>
                                      <m:t>𝑒</m:t>
                                    </m:r>
                                  </m:e>
                                  <m:sub>
                                    <m:r>
                                      <a:rPr lang="en-US" sz="2800" b="0" i="1" smtClean="0">
                                        <a:latin typeface="Cambria Math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</m:acc>
                          </m:num>
                          <m:den>
                            <m:sSub>
                              <m:sSubPr>
                                <m:ctrlPr>
                                  <a:rPr lang="en-US" sz="2800" b="0" i="1" dirty="0" smtClean="0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2800" b="0" i="1" dirty="0" smtClean="0">
                                    <a:latin typeface="Cambria Math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en-US" sz="2800" b="0" i="1" dirty="0" smtClean="0">
                                    <a:latin typeface="Cambria Math"/>
                                  </a:rPr>
                                  <m:t>𝑖</m:t>
                                </m:r>
                              </m:sub>
                            </m:sSub>
                          </m:den>
                        </m:f>
                      </m:e>
                    </m:nary>
                    <m:r>
                      <a:rPr lang="en-US" sz="2800" b="0" i="1" smtClean="0">
                        <a:latin typeface="Cambria Math"/>
                      </a:rPr>
                      <m:t>&lt;</m:t>
                    </m:r>
                    <m:r>
                      <a:rPr lang="en-US" sz="2800" b="0" i="1" smtClean="0">
                        <a:latin typeface="Cambria Math"/>
                      </a:rPr>
                      <m:t>𝑚</m:t>
                    </m:r>
                  </m:oMath>
                </a14:m>
                <a:r>
                  <a:rPr lang="en-US" sz="2800" dirty="0" smtClean="0"/>
                  <a:t> is sufficient to guarantee:</a:t>
                </a:r>
              </a:p>
              <a:p>
                <a:pPr lvl="1"/>
                <a:r>
                  <a:rPr lang="en-US" sz="2400" dirty="0" smtClean="0"/>
                  <a:t>Bounded average-case response time.</a:t>
                </a:r>
              </a:p>
              <a:p>
                <a:pPr lvl="1"/>
                <a:endParaRPr lang="en-US" sz="2400" dirty="0"/>
              </a:p>
              <a:p>
                <a:pPr lvl="1"/>
                <a:endParaRPr lang="en-US" sz="2400" dirty="0" smtClean="0"/>
              </a:p>
              <a:p>
                <a:pPr lvl="1"/>
                <a:r>
                  <a:rPr lang="en-US" sz="2400" dirty="0" smtClean="0"/>
                  <a:t>Bounded probabilistic deadline.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1259" t="-12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angle 14"/>
          <p:cNvSpPr/>
          <p:nvPr/>
        </p:nvSpPr>
        <p:spPr>
          <a:xfrm>
            <a:off x="1267691" y="5181600"/>
            <a:ext cx="6276110" cy="6858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Given a </a:t>
            </a:r>
            <a:r>
              <a:rPr lang="en-US" b="1" dirty="0" smtClean="0"/>
              <a:t>time</a:t>
            </a:r>
            <a:r>
              <a:rPr lang="en-US" dirty="0" smtClean="0"/>
              <a:t>, the </a:t>
            </a:r>
            <a:r>
              <a:rPr lang="en-US" b="1" dirty="0" smtClean="0"/>
              <a:t>probability</a:t>
            </a:r>
            <a:r>
              <a:rPr lang="en-US" dirty="0"/>
              <a:t> </a:t>
            </a:r>
            <a:r>
              <a:rPr lang="en-US" dirty="0" smtClean="0"/>
              <a:t>that execution completes before that time.</a:t>
            </a:r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1267691" y="3886200"/>
            <a:ext cx="6276110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An upper bound on the </a:t>
            </a:r>
            <a:r>
              <a:rPr lang="en-US" b="1" dirty="0" smtClean="0"/>
              <a:t>average</a:t>
            </a:r>
            <a:r>
              <a:rPr lang="en-US" dirty="0" smtClean="0"/>
              <a:t> amount of time between </a:t>
            </a:r>
            <a:r>
              <a:rPr lang="en-US" b="1" dirty="0" smtClean="0"/>
              <a:t>job release time </a:t>
            </a:r>
            <a:r>
              <a:rPr lang="en-US" dirty="0" smtClean="0"/>
              <a:t>and </a:t>
            </a:r>
            <a:r>
              <a:rPr lang="en-US" b="1" dirty="0" smtClean="0"/>
              <a:t>job completion time.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006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3" grpId="0" uiExpand="1" build="p"/>
      <p:bldP spid="15" grpId="1" animBg="1"/>
      <p:bldP spid="17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Server Execution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1"/>
                <a:ext cx="8229600" cy="4572000"/>
              </a:xfrm>
            </p:spPr>
            <p:txBody>
              <a:bodyPr>
                <a:noAutofit/>
              </a:bodyPr>
              <a:lstStyle/>
              <a:p>
                <a:r>
                  <a:rPr lang="en-US" sz="2400" dirty="0" smtClean="0"/>
                  <a:t>Each task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𝜏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400" dirty="0" smtClean="0"/>
                  <a:t> has a corresponding simple sporadic server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𝑇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400" dirty="0" smtClean="0"/>
                  <a:t>.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/>
                          </a:rPr>
                          <m:t>𝜏</m:t>
                        </m:r>
                      </m:e>
                      <m:sub>
                        <m:r>
                          <a:rPr lang="en-US" sz="2000" b="0" i="1" smtClean="0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000" dirty="0" smtClean="0"/>
                  <a:t> is restricted to running only when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/>
                          </a:rPr>
                          <m:t>𝑇</m:t>
                        </m:r>
                      </m:e>
                      <m:sub>
                        <m:r>
                          <a:rPr lang="en-US" sz="2000" b="0" i="1" smtClean="0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000" dirty="0" smtClean="0"/>
                  <a:t> has a budget.</a:t>
                </a:r>
              </a:p>
              <a:p>
                <a:pPr lvl="1"/>
                <a:r>
                  <a:rPr lang="en-US" sz="2000" dirty="0" smtClean="0"/>
                  <a:t>Servers are scheduled according to any scheduling algorithm.</a:t>
                </a:r>
              </a:p>
              <a:p>
                <a:pPr lvl="1"/>
                <a:r>
                  <a:rPr lang="en-US" sz="2000" dirty="0"/>
                  <a:t>e</a:t>
                </a:r>
                <a:r>
                  <a:rPr lang="en-US" sz="2000" dirty="0" smtClean="0"/>
                  <a:t>.g., if global EDF is used,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/>
                          </a:rPr>
                          <m:t>𝜏</m:t>
                        </m:r>
                      </m:e>
                      <m:sub>
                        <m:r>
                          <a:rPr lang="en-US" sz="2000" b="0" i="1" smtClean="0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000" dirty="0" smtClean="0"/>
                  <a:t> only runs when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/>
                          </a:rPr>
                          <m:t>𝑇</m:t>
                        </m:r>
                      </m:e>
                      <m:sub>
                        <m:r>
                          <a:rPr lang="en-US" sz="2000" b="0" i="1" smtClean="0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000" dirty="0" smtClean="0"/>
                  <a:t> has a budget and has one of the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</a:rPr>
                      <m:t>𝑚</m:t>
                    </m:r>
                  </m:oMath>
                </a14:m>
                <a:r>
                  <a:rPr lang="en-US" sz="2000" dirty="0" smtClean="0"/>
                  <a:t> earliest deadlines.</a:t>
                </a:r>
              </a:p>
              <a:p>
                <a:r>
                  <a:rPr lang="en-US" sz="2400" dirty="0" smtClean="0"/>
                  <a:t>Server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𝑇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400" dirty="0" smtClean="0"/>
                  <a:t> has a period equal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400" dirty="0" smtClean="0"/>
                  <a:t> and a budget that is </a:t>
                </a:r>
                <a:r>
                  <a:rPr lang="en-US" sz="2400" b="1" dirty="0" smtClean="0"/>
                  <a:t>greater than </a:t>
                </a:r>
                <a:r>
                  <a:rPr lang="en-US" sz="2400" dirty="0" smtClean="0"/>
                  <a:t>its task’s mean execution demand.</a:t>
                </a:r>
              </a:p>
              <a:p>
                <a:r>
                  <a:rPr lang="en-US" sz="2400" dirty="0" smtClean="0"/>
                  <a:t>Setup is similar to Multiprocessor Constant-Bandwidth-Server (see, e.g., </a:t>
                </a:r>
                <a:r>
                  <a:rPr lang="en-US" sz="2400" dirty="0" err="1" smtClean="0"/>
                  <a:t>Baruah</a:t>
                </a:r>
                <a:r>
                  <a:rPr lang="en-US" sz="2400" dirty="0" smtClean="0"/>
                  <a:t> et al 2002).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1"/>
                <a:ext cx="8229600" cy="4572000"/>
              </a:xfrm>
              <a:blipFill rotWithShape="1">
                <a:blip r:embed="rId2"/>
                <a:stretch>
                  <a:fillRect l="-963" t="-1067" r="-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3831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/>
              <a:t>Key point: </a:t>
            </a:r>
            <a:r>
              <a:rPr lang="en-US" sz="2800" dirty="0" smtClean="0"/>
              <a:t>budget enforcement ensures that long-running jobs of one task do not interfere with jobs of other tasks.</a:t>
            </a:r>
          </a:p>
          <a:p>
            <a:r>
              <a:rPr lang="en-US" sz="2800" dirty="0" smtClean="0"/>
              <a:t>Two sources of increased response time for a job:</a:t>
            </a:r>
          </a:p>
          <a:p>
            <a:pPr lvl="1"/>
            <a:r>
              <a:rPr lang="en-US" sz="2400" dirty="0" smtClean="0"/>
              <a:t>Corresponding server was tardy.</a:t>
            </a:r>
            <a:endParaRPr lang="en-US" sz="2400" i="1" dirty="0"/>
          </a:p>
          <a:p>
            <a:pPr lvl="1"/>
            <a:r>
              <a:rPr lang="en-US" sz="2400" dirty="0" smtClean="0"/>
              <a:t>Job ran longer than its server’s budget due to randomness in execution times.</a:t>
            </a:r>
          </a:p>
          <a:p>
            <a:pPr lvl="1"/>
            <a:endParaRPr lang="en-US" sz="2000" dirty="0" smtClean="0"/>
          </a:p>
          <a:p>
            <a:r>
              <a:rPr lang="en-US" sz="2800" dirty="0" smtClean="0"/>
              <a:t>Average response </a:t>
            </a:r>
            <a:r>
              <a:rPr lang="en-US" sz="2800" dirty="0" smtClean="0"/>
              <a:t>time =</a:t>
            </a:r>
            <a:br>
              <a:rPr lang="en-US" sz="2800" dirty="0" smtClean="0"/>
            </a:br>
            <a:r>
              <a:rPr lang="en-US" sz="2800" dirty="0" smtClean="0"/>
              <a:t>				  + </a:t>
            </a:r>
          </a:p>
        </p:txBody>
      </p:sp>
      <p:sp>
        <p:nvSpPr>
          <p:cNvPr id="4" name="Rectangle 3"/>
          <p:cNvSpPr/>
          <p:nvPr/>
        </p:nvSpPr>
        <p:spPr>
          <a:xfrm>
            <a:off x="5410200" y="3505200"/>
            <a:ext cx="25146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Deterministic part</a:t>
            </a:r>
            <a:endParaRPr lang="en-US" sz="2000" b="1" dirty="0"/>
          </a:p>
        </p:txBody>
      </p:sp>
      <p:sp>
        <p:nvSpPr>
          <p:cNvPr id="5" name="Rectangle 4"/>
          <p:cNvSpPr/>
          <p:nvPr/>
        </p:nvSpPr>
        <p:spPr>
          <a:xfrm>
            <a:off x="3733800" y="4343400"/>
            <a:ext cx="2514600" cy="3810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Stochastic part</a:t>
            </a:r>
            <a:endParaRPr lang="en-US" sz="2000" b="1" dirty="0"/>
          </a:p>
        </p:txBody>
      </p:sp>
      <p:sp>
        <p:nvSpPr>
          <p:cNvPr id="7" name="Rectangle 6"/>
          <p:cNvSpPr/>
          <p:nvPr/>
        </p:nvSpPr>
        <p:spPr>
          <a:xfrm>
            <a:off x="4648200" y="5638800"/>
            <a:ext cx="2514600" cy="3810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Stochastic part</a:t>
            </a:r>
            <a:endParaRPr lang="en-US" sz="2000" b="1" dirty="0"/>
          </a:p>
        </p:txBody>
      </p:sp>
      <p:sp>
        <p:nvSpPr>
          <p:cNvPr id="8" name="Rectangle 7"/>
          <p:cNvSpPr/>
          <p:nvPr/>
        </p:nvSpPr>
        <p:spPr>
          <a:xfrm>
            <a:off x="1752600" y="6019800"/>
            <a:ext cx="2514600" cy="6096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Known algorithmic tardiness bounds.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752600" y="5638800"/>
            <a:ext cx="25146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Deterministic part</a:t>
            </a:r>
            <a:endParaRPr lang="en-US" sz="2000" b="1" dirty="0"/>
          </a:p>
        </p:txBody>
      </p:sp>
      <p:sp>
        <p:nvSpPr>
          <p:cNvPr id="9" name="Rectangle 8"/>
          <p:cNvSpPr/>
          <p:nvPr/>
        </p:nvSpPr>
        <p:spPr>
          <a:xfrm>
            <a:off x="4648200" y="6026727"/>
            <a:ext cx="2514600" cy="6096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New analysis.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05052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  <p:bldP spid="5" grpId="0" animBg="1"/>
      <p:bldP spid="7" grpId="0" animBg="1"/>
      <p:bldP spid="8" grpId="0" animBg="1"/>
      <p:bldP spid="6" grpId="0" animBg="1"/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Average response </a:t>
            </a:r>
            <a:r>
              <a:rPr lang="en-US" sz="2800" dirty="0" smtClean="0"/>
              <a:t>time = </a:t>
            </a:r>
            <a:br>
              <a:rPr lang="en-US" sz="2800" dirty="0" smtClean="0"/>
            </a:br>
            <a:r>
              <a:rPr lang="en-US" sz="2800" dirty="0" smtClean="0"/>
              <a:t>				  + </a:t>
            </a:r>
          </a:p>
          <a:p>
            <a:endParaRPr lang="en-US" sz="2800" dirty="0"/>
          </a:p>
          <a:p>
            <a:endParaRPr lang="en-US" sz="2800" dirty="0" smtClean="0"/>
          </a:p>
          <a:p>
            <a:r>
              <a:rPr lang="en-US" sz="2800" dirty="0" smtClean="0"/>
              <a:t>Deterministic part depends on server budgets, which are on the order of mean execution time.</a:t>
            </a:r>
          </a:p>
          <a:p>
            <a:r>
              <a:rPr lang="en-US" sz="2800" dirty="0" smtClean="0"/>
              <a:t>Stochastic part depends on mean and variance of execution times.</a:t>
            </a:r>
            <a:endParaRPr lang="en-US" sz="2800" b="1" dirty="0"/>
          </a:p>
          <a:p>
            <a:r>
              <a:rPr lang="en-US" sz="2800" b="1" dirty="0" smtClean="0"/>
              <a:t>Average response time depends on execution time </a:t>
            </a:r>
            <a:r>
              <a:rPr lang="en-US" sz="2800" b="1" u="sng" dirty="0" smtClean="0"/>
              <a:t>only</a:t>
            </a:r>
            <a:r>
              <a:rPr lang="en-US" sz="2800" b="1" dirty="0" smtClean="0"/>
              <a:t> through mean and variance.</a:t>
            </a:r>
          </a:p>
        </p:txBody>
      </p:sp>
      <p:sp>
        <p:nvSpPr>
          <p:cNvPr id="7" name="Rectangle 6"/>
          <p:cNvSpPr/>
          <p:nvPr/>
        </p:nvSpPr>
        <p:spPr>
          <a:xfrm>
            <a:off x="4648200" y="2133600"/>
            <a:ext cx="2514600" cy="3810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Stochastic part</a:t>
            </a:r>
            <a:endParaRPr lang="en-US" sz="2000" b="1" dirty="0"/>
          </a:p>
        </p:txBody>
      </p:sp>
      <p:sp>
        <p:nvSpPr>
          <p:cNvPr id="8" name="Rectangle 7"/>
          <p:cNvSpPr/>
          <p:nvPr/>
        </p:nvSpPr>
        <p:spPr>
          <a:xfrm>
            <a:off x="1752600" y="2514600"/>
            <a:ext cx="2514600" cy="6096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Known algorithmic tardiness bounds.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752600" y="2133600"/>
            <a:ext cx="25146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Deterministic part</a:t>
            </a:r>
            <a:endParaRPr lang="en-US" sz="2000" b="1" dirty="0"/>
          </a:p>
        </p:txBody>
      </p:sp>
      <p:sp>
        <p:nvSpPr>
          <p:cNvPr id="9" name="Rectangle 8"/>
          <p:cNvSpPr/>
          <p:nvPr/>
        </p:nvSpPr>
        <p:spPr>
          <a:xfrm>
            <a:off x="4648200" y="2521527"/>
            <a:ext cx="2514600" cy="6096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New analysis.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626323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Average response </a:t>
            </a:r>
            <a:r>
              <a:rPr lang="en-US" sz="2800" dirty="0" smtClean="0"/>
              <a:t>time =</a:t>
            </a:r>
            <a:br>
              <a:rPr lang="en-US" sz="2800" dirty="0" smtClean="0"/>
            </a:br>
            <a:r>
              <a:rPr lang="en-US" sz="2800" dirty="0" smtClean="0"/>
              <a:t>				  + </a:t>
            </a:r>
          </a:p>
          <a:p>
            <a:endParaRPr lang="en-US" sz="2800" dirty="0"/>
          </a:p>
          <a:p>
            <a:endParaRPr lang="en-US" sz="2800" dirty="0" smtClean="0"/>
          </a:p>
          <a:p>
            <a:r>
              <a:rPr lang="en-US" sz="2800" dirty="0" smtClean="0"/>
              <a:t>Our analysis does </a:t>
            </a:r>
            <a:r>
              <a:rPr lang="en-US" sz="2800" b="1" dirty="0" smtClean="0"/>
              <a:t>not </a:t>
            </a:r>
            <a:r>
              <a:rPr lang="en-US" sz="2800" dirty="0" smtClean="0"/>
              <a:t>need to be repeated for new scheduling algorithms or analysis.</a:t>
            </a:r>
          </a:p>
          <a:p>
            <a:r>
              <a:rPr lang="en-US" sz="2800" dirty="0" smtClean="0"/>
              <a:t>Reduction in bound for certain special cases </a:t>
            </a:r>
            <a:br>
              <a:rPr lang="en-US" sz="2800" dirty="0" smtClean="0"/>
            </a:br>
            <a:r>
              <a:rPr lang="en-US" sz="2800" dirty="0" smtClean="0"/>
              <a:t>(e.g., sporadic stochastic task with implicit deadline).</a:t>
            </a:r>
            <a:endParaRPr lang="en-US" sz="2400" dirty="0"/>
          </a:p>
        </p:txBody>
      </p:sp>
      <p:sp>
        <p:nvSpPr>
          <p:cNvPr id="7" name="Rectangle 6"/>
          <p:cNvSpPr/>
          <p:nvPr/>
        </p:nvSpPr>
        <p:spPr>
          <a:xfrm>
            <a:off x="4648200" y="2133600"/>
            <a:ext cx="2514600" cy="3810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Stochastic part</a:t>
            </a:r>
            <a:endParaRPr lang="en-US" sz="2000" b="1" dirty="0"/>
          </a:p>
        </p:txBody>
      </p:sp>
      <p:sp>
        <p:nvSpPr>
          <p:cNvPr id="8" name="Rectangle 7"/>
          <p:cNvSpPr/>
          <p:nvPr/>
        </p:nvSpPr>
        <p:spPr>
          <a:xfrm>
            <a:off x="1752600" y="2514600"/>
            <a:ext cx="2514600" cy="6096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Known algorithmic tardiness bounds.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752600" y="2133600"/>
            <a:ext cx="25146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Deterministic part</a:t>
            </a:r>
            <a:endParaRPr lang="en-US" sz="2000" b="1" dirty="0"/>
          </a:p>
        </p:txBody>
      </p:sp>
      <p:sp>
        <p:nvSpPr>
          <p:cNvPr id="9" name="Rectangle 8"/>
          <p:cNvSpPr/>
          <p:nvPr/>
        </p:nvSpPr>
        <p:spPr>
          <a:xfrm>
            <a:off x="4648200" y="2521527"/>
            <a:ext cx="2514600" cy="6096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New analysis.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205939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Challenges for Application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sz="2400" dirty="0" smtClean="0"/>
                  <a:t>Determining appropriate server budgets is nontrivial</a:t>
                </a:r>
              </a:p>
              <a:p>
                <a:pPr lvl="1"/>
                <a:r>
                  <a:rPr lang="en-US" sz="2000" dirty="0" smtClean="0"/>
                  <a:t>Budget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/>
                          </a:rPr>
                          <m:t>𝑏</m:t>
                        </m:r>
                      </m:e>
                      <m:sub>
                        <m:r>
                          <a:rPr lang="en-US" sz="2000" b="0" i="1" smtClean="0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000" dirty="0" smtClean="0"/>
                  <a:t> must </a:t>
                </a:r>
                <a:r>
                  <a:rPr lang="en-US" sz="2000" b="1" dirty="0" smtClean="0"/>
                  <a:t>exceed </a:t>
                </a:r>
                <a:r>
                  <a:rPr lang="en-US" sz="2000" dirty="0" smtClean="0"/>
                  <a:t>mean execution time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000" b="0" i="1" smtClean="0">
                            <a:latin typeface="Cambria Math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sz="20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/>
                              </a:rPr>
                              <m:t>𝑒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e>
                    </m:acc>
                  </m:oMath>
                </a14:m>
                <a:r>
                  <a:rPr lang="en-US" sz="2000" dirty="0" smtClean="0"/>
                  <a:t>.</a:t>
                </a:r>
              </a:p>
              <a:p>
                <a:pPr lvl="1"/>
                <a14:m>
                  <m:oMath xmlns:m="http://schemas.openxmlformats.org/officeDocument/2006/math">
                    <m:nary>
                      <m:naryPr>
                        <m:chr m:val="∑"/>
                        <m:subHide m:val="on"/>
                        <m:supHide m:val="on"/>
                        <m:ctrlPr>
                          <a:rPr lang="en-US" sz="2000" b="0" i="1" smtClean="0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f>
                          <m:fPr>
                            <m:ctrlPr>
                              <a:rPr lang="en-US" sz="2000" b="0" i="1" smtClean="0">
                                <a:latin typeface="Cambria Math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sz="2000" b="0" i="1" smtClean="0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2000" b="0" i="1" smtClean="0">
                                    <a:latin typeface="Cambria Math"/>
                                  </a:rPr>
                                  <m:t>𝑏</m:t>
                                </m:r>
                              </m:e>
                              <m:sub>
                                <m:r>
                                  <a:rPr lang="en-US" sz="2000" b="0" i="1" smtClean="0">
                                    <a:latin typeface="Cambria Math"/>
                                  </a:rPr>
                                  <m:t>𝑖</m:t>
                                </m:r>
                              </m:sub>
                            </m:sSub>
                          </m:num>
                          <m:den>
                            <m:sSub>
                              <m:sSubPr>
                                <m:ctrlPr>
                                  <a:rPr lang="en-US" sz="2000" b="0" i="1" smtClean="0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2000" b="0" i="1" smtClean="0">
                                    <a:latin typeface="Cambria Math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en-US" sz="2000" b="0" i="1" smtClean="0">
                                    <a:latin typeface="Cambria Math"/>
                                  </a:rPr>
                                  <m:t>𝑖</m:t>
                                </m:r>
                              </m:sub>
                            </m:sSub>
                          </m:den>
                        </m:f>
                      </m:e>
                    </m:nary>
                    <m:r>
                      <a:rPr lang="en-US" sz="2000" b="0" i="1" smtClean="0">
                        <a:latin typeface="Cambria Math"/>
                      </a:rPr>
                      <m:t>≤</m:t>
                    </m:r>
                    <m:r>
                      <a:rPr lang="en-US" sz="2000" b="0" i="1" smtClean="0">
                        <a:latin typeface="Cambria Math"/>
                      </a:rPr>
                      <m:t>𝑚</m:t>
                    </m:r>
                  </m:oMath>
                </a14:m>
                <a:r>
                  <a:rPr lang="en-US" sz="2000" dirty="0" smtClean="0"/>
                  <a:t> to ensure bounded tardiness of servers.</a:t>
                </a:r>
              </a:p>
              <a:p>
                <a:pPr lvl="1"/>
                <a:r>
                  <a:rPr lang="en-US" sz="2000" dirty="0" smtClean="0"/>
                  <a:t>Tradeoff: increasing budgets </a:t>
                </a:r>
                <a:r>
                  <a:rPr lang="en-US" sz="2000" b="1" dirty="0" smtClean="0"/>
                  <a:t>increases </a:t>
                </a:r>
                <a:r>
                  <a:rPr lang="en-US" sz="2000" dirty="0" smtClean="0"/>
                  <a:t>deterministic part</a:t>
                </a:r>
                <a:r>
                  <a:rPr lang="en-US" sz="2000" b="1" dirty="0" smtClean="0"/>
                  <a:t> </a:t>
                </a:r>
                <a:r>
                  <a:rPr lang="en-US" sz="2000" dirty="0" smtClean="0"/>
                  <a:t>but </a:t>
                </a:r>
                <a:r>
                  <a:rPr lang="en-US" sz="2000" b="1" dirty="0" smtClean="0"/>
                  <a:t>decreases</a:t>
                </a:r>
                <a:r>
                  <a:rPr lang="en-US" sz="2000" dirty="0" smtClean="0"/>
                  <a:t> stochastic part of response time.</a:t>
                </a:r>
              </a:p>
              <a:p>
                <a:pPr lvl="1"/>
                <a:r>
                  <a:rPr lang="en-US" sz="2000" dirty="0" smtClean="0"/>
                  <a:t>We provide two heuristics in the paper.</a:t>
                </a:r>
              </a:p>
              <a:p>
                <a:r>
                  <a:rPr lang="en-US" sz="2400" dirty="0" smtClean="0"/>
                  <a:t>Determining appropriate window sizes requires a balance</a:t>
                </a:r>
              </a:p>
              <a:p>
                <a:pPr lvl="1"/>
                <a:r>
                  <a:rPr lang="en-US" sz="2000" dirty="0" smtClean="0"/>
                  <a:t>Larger window sizes may increase the validity of </a:t>
                </a:r>
                <a:r>
                  <a:rPr lang="en-US" sz="2000" b="1" dirty="0" smtClean="0"/>
                  <a:t>independence </a:t>
                </a:r>
                <a:r>
                  <a:rPr lang="en-US" sz="2000" dirty="0" smtClean="0"/>
                  <a:t>assumption (successive windows have independent demand).</a:t>
                </a:r>
              </a:p>
              <a:p>
                <a:pPr lvl="1"/>
                <a:r>
                  <a:rPr lang="en-US" sz="2000" dirty="0" smtClean="0"/>
                  <a:t>Larger window sizes </a:t>
                </a:r>
                <a:r>
                  <a:rPr lang="en-US" sz="2000" b="1" dirty="0" smtClean="0"/>
                  <a:t>increase</a:t>
                </a:r>
                <a:r>
                  <a:rPr lang="en-US" sz="2000" dirty="0" smtClean="0"/>
                  <a:t> the deterministic part of response time bound.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963" t="-10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85208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dirty="0" smtClean="0"/>
              <a:t>Type of system studied:</a:t>
            </a:r>
            <a:endParaRPr lang="en-US" sz="2000" dirty="0" smtClean="0"/>
          </a:p>
          <a:p>
            <a:pPr lvl="1"/>
            <a:r>
              <a:rPr lang="en-US" sz="2000" b="1" dirty="0" smtClean="0"/>
              <a:t>Average-case utilization </a:t>
            </a:r>
            <a:r>
              <a:rPr lang="en-US" sz="2000" dirty="0" smtClean="0"/>
              <a:t>constrained.</a:t>
            </a:r>
          </a:p>
          <a:p>
            <a:pPr lvl="1"/>
            <a:r>
              <a:rPr lang="en-US" sz="2000" b="1" dirty="0" smtClean="0"/>
              <a:t>Mean </a:t>
            </a:r>
            <a:r>
              <a:rPr lang="en-US" sz="2000" dirty="0" smtClean="0"/>
              <a:t>and </a:t>
            </a:r>
            <a:r>
              <a:rPr lang="en-US" sz="2000" b="1" dirty="0" smtClean="0"/>
              <a:t>variance </a:t>
            </a:r>
            <a:r>
              <a:rPr lang="en-US" sz="2000" dirty="0" smtClean="0"/>
              <a:t>of execution demand are known.</a:t>
            </a:r>
          </a:p>
          <a:p>
            <a:pPr lvl="1"/>
            <a:r>
              <a:rPr lang="en-US" sz="2000" dirty="0" smtClean="0"/>
              <a:t>Worst case execution time need </a:t>
            </a:r>
            <a:r>
              <a:rPr lang="en-US" sz="2000" b="1" dirty="0" smtClean="0"/>
              <a:t>not </a:t>
            </a:r>
            <a:r>
              <a:rPr lang="en-US" sz="2000" dirty="0" smtClean="0"/>
              <a:t>be known.</a:t>
            </a:r>
            <a:endParaRPr lang="en-US" sz="2000" dirty="0"/>
          </a:p>
          <a:p>
            <a:r>
              <a:rPr lang="en-US" sz="2400" dirty="0" smtClean="0"/>
              <a:t>Such a system is </a:t>
            </a:r>
            <a:r>
              <a:rPr lang="en-US" sz="2400" b="1" dirty="0" smtClean="0"/>
              <a:t>provably schedulable </a:t>
            </a:r>
            <a:r>
              <a:rPr lang="en-US" sz="2400" dirty="0" smtClean="0"/>
              <a:t>under the following timing guarantees:</a:t>
            </a:r>
          </a:p>
          <a:p>
            <a:pPr lvl="1"/>
            <a:r>
              <a:rPr lang="en-US" sz="2000" dirty="0" smtClean="0"/>
              <a:t>Average-case response time bound.</a:t>
            </a:r>
          </a:p>
          <a:p>
            <a:pPr lvl="1"/>
            <a:r>
              <a:rPr lang="en-US" sz="2000" dirty="0" smtClean="0"/>
              <a:t>Probabilistic deadline.</a:t>
            </a:r>
          </a:p>
          <a:p>
            <a:r>
              <a:rPr lang="en-US" sz="2400" dirty="0" smtClean="0"/>
              <a:t>Significant flexibility in the analysis:</a:t>
            </a:r>
          </a:p>
          <a:p>
            <a:pPr lvl="1"/>
            <a:r>
              <a:rPr lang="en-US" sz="2000" dirty="0" smtClean="0"/>
              <a:t>Support for a variety of multiprocessor scheduling algorithms.</a:t>
            </a:r>
          </a:p>
          <a:p>
            <a:pPr lvl="1"/>
            <a:r>
              <a:rPr lang="en-US" sz="2000" dirty="0" smtClean="0"/>
              <a:t>Separation of deterministic and stochastic analysis allows for easy improvement.</a:t>
            </a:r>
          </a:p>
        </p:txBody>
      </p:sp>
    </p:spTree>
    <p:extLst>
      <p:ext uri="{BB962C8B-B14F-4D97-AF65-F5344CB8AC3E}">
        <p14:creationId xmlns:p14="http://schemas.microsoft.com/office/powerpoint/2010/main" val="2775702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Members of the UNC Real-Time Group implemented the </a:t>
            </a:r>
            <a:r>
              <a:rPr lang="en-US" dirty="0" smtClean="0"/>
              <a:t>server based scheduler </a:t>
            </a:r>
            <a:r>
              <a:rPr lang="en-US" dirty="0" smtClean="0"/>
              <a:t>on </a:t>
            </a:r>
            <a:r>
              <a:rPr lang="en-US" dirty="0" smtClean="0"/>
              <a:t>LITMUS</a:t>
            </a:r>
            <a:r>
              <a:rPr lang="en-US" baseline="30000" dirty="0" smtClean="0"/>
              <a:t>RT </a:t>
            </a:r>
            <a:r>
              <a:rPr lang="en-US" dirty="0" smtClean="0"/>
              <a:t>as part of a case study.</a:t>
            </a:r>
            <a:endParaRPr lang="en-US" dirty="0" smtClean="0"/>
          </a:p>
          <a:p>
            <a:r>
              <a:rPr lang="en-US" dirty="0" smtClean="0"/>
              <a:t>Case study details:</a:t>
            </a:r>
          </a:p>
          <a:p>
            <a:pPr lvl="1"/>
            <a:r>
              <a:rPr lang="en-US" dirty="0" smtClean="0"/>
              <a:t>HD video decoding on 12 core multiprocessor system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HRT, </a:t>
            </a:r>
            <a:r>
              <a:rPr lang="en-US" u="sng" dirty="0" smtClean="0"/>
              <a:t>Stochastic SRT</a:t>
            </a:r>
            <a:r>
              <a:rPr lang="en-US" dirty="0" smtClean="0"/>
              <a:t>, and Best Effort tasks.</a:t>
            </a:r>
            <a:endParaRPr lang="en-US" dirty="0" smtClean="0"/>
          </a:p>
          <a:p>
            <a:pPr lvl="1"/>
            <a:r>
              <a:rPr lang="en-US" dirty="0" smtClean="0"/>
              <a:t>Restricted processor supply due to HRT tasks.</a:t>
            </a:r>
          </a:p>
          <a:p>
            <a:pPr lvl="1"/>
            <a:r>
              <a:rPr lang="en-US" dirty="0" smtClean="0"/>
              <a:t>Best Effort tasks require minimum </a:t>
            </a:r>
            <a:r>
              <a:rPr lang="en-US" dirty="0" smtClean="0"/>
              <a:t>throughput level.</a:t>
            </a:r>
          </a:p>
          <a:p>
            <a:r>
              <a:rPr lang="en-US" dirty="0" smtClean="0"/>
              <a:t>Results in </a:t>
            </a:r>
            <a:r>
              <a:rPr lang="en-US" dirty="0" err="1" smtClean="0"/>
              <a:t>Kenna</a:t>
            </a:r>
            <a:r>
              <a:rPr lang="en-US" dirty="0" smtClean="0"/>
              <a:t> et al. [RTSS11, to appear].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0323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>
                <a:hlinkClick r:id="rId2"/>
              </a:rPr>
              <a:t>amills@unc.edu</a:t>
            </a:r>
            <a:endParaRPr lang="en-US" dirty="0" smtClean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Real-Time Systems Group at UNC</a:t>
            </a:r>
          </a:p>
          <a:p>
            <a:pPr marL="0" indent="0" algn="ctr">
              <a:buNone/>
            </a:pPr>
            <a:r>
              <a:rPr lang="en-US" dirty="0" smtClean="0">
                <a:hlinkClick r:id="rId3"/>
              </a:rPr>
              <a:t>http://cs.unc.edu/~anderson/real-time/</a:t>
            </a:r>
            <a:endParaRPr lang="en-US" dirty="0" smtClean="0"/>
          </a:p>
          <a:p>
            <a:pPr marL="0" indent="0" algn="ctr">
              <a:buNone/>
            </a:pPr>
            <a:endParaRPr lang="en-US" dirty="0"/>
          </a:p>
        </p:txBody>
      </p:sp>
      <p:pic>
        <p:nvPicPr>
          <p:cNvPr id="1026" name="Picture 2" descr="C:\Users\Alex\Desktop\large_blue_trans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4876800"/>
            <a:ext cx="4762500" cy="1314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5373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272</TotalTime>
  <Words>1081</Words>
  <Application>Microsoft Office PowerPoint</Application>
  <PresentationFormat>On-screen Show (4:3)</PresentationFormat>
  <Paragraphs>167</Paragraphs>
  <Slides>18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PowerPoint Presentation</vt:lpstr>
      <vt:lpstr>Overview</vt:lpstr>
      <vt:lpstr>Overview</vt:lpstr>
      <vt:lpstr>Overview</vt:lpstr>
      <vt:lpstr>Disadvantages for Soft Real Time</vt:lpstr>
      <vt:lpstr>Example: decode HD video frames</vt:lpstr>
      <vt:lpstr>Related Work</vt:lpstr>
      <vt:lpstr>Main Contributions</vt:lpstr>
      <vt:lpstr>Task Model</vt:lpstr>
      <vt:lpstr>Constraints</vt:lpstr>
      <vt:lpstr>Server Execution</vt:lpstr>
      <vt:lpstr>Analysis</vt:lpstr>
      <vt:lpstr>Analysis</vt:lpstr>
      <vt:lpstr>Analysis</vt:lpstr>
      <vt:lpstr>Challenges for Application</vt:lpstr>
      <vt:lpstr>Conclusion</vt:lpstr>
      <vt:lpstr>Future Work</vt:lpstr>
      <vt:lpstr>Thank You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Alex</dc:creator>
  <cp:lastModifiedBy>Alex</cp:lastModifiedBy>
  <cp:revision>60</cp:revision>
  <dcterms:created xsi:type="dcterms:W3CDTF">2011-08-19T19:09:34Z</dcterms:created>
  <dcterms:modified xsi:type="dcterms:W3CDTF">2011-08-23T23:07:59Z</dcterms:modified>
</cp:coreProperties>
</file>