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0" r:id="rId2"/>
  </p:sldMasterIdLst>
  <p:notesMasterIdLst>
    <p:notesMasterId r:id="rId26"/>
  </p:notesMasterIdLst>
  <p:sldIdLst>
    <p:sldId id="256" r:id="rId3"/>
    <p:sldId id="257" r:id="rId4"/>
    <p:sldId id="264" r:id="rId5"/>
    <p:sldId id="265" r:id="rId6"/>
    <p:sldId id="262" r:id="rId7"/>
    <p:sldId id="258" r:id="rId8"/>
    <p:sldId id="267" r:id="rId9"/>
    <p:sldId id="263" r:id="rId10"/>
    <p:sldId id="266" r:id="rId11"/>
    <p:sldId id="259" r:id="rId12"/>
    <p:sldId id="268" r:id="rId13"/>
    <p:sldId id="269" r:id="rId14"/>
    <p:sldId id="270" r:id="rId15"/>
    <p:sldId id="271" r:id="rId16"/>
    <p:sldId id="272" r:id="rId17"/>
    <p:sldId id="276" r:id="rId18"/>
    <p:sldId id="277" r:id="rId19"/>
    <p:sldId id="280" r:id="rId20"/>
    <p:sldId id="281" r:id="rId21"/>
    <p:sldId id="274" r:id="rId22"/>
    <p:sldId id="278" r:id="rId23"/>
    <p:sldId id="275" r:id="rId24"/>
    <p:sldId id="279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112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EFEFE7"/>
    <a:srgbClr val="121313"/>
    <a:srgbClr val="FF9933"/>
    <a:srgbClr val="003366"/>
    <a:srgbClr val="FFFF66"/>
    <a:srgbClr val="336699"/>
    <a:srgbClr val="335F89"/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8020" autoAdjust="0"/>
  </p:normalViewPr>
  <p:slideViewPr>
    <p:cSldViewPr snapToGrid="0">
      <p:cViewPr>
        <p:scale>
          <a:sx n="75" d="100"/>
          <a:sy n="75" d="100"/>
        </p:scale>
        <p:origin x="-558" y="-9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fld id="{723F10BD-6FFD-4A6D-A0E9-4CA6EF28348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12" charset="-128"/>
        <a:cs typeface="ヒラギノ角ゴ Pro W3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12" charset="-128"/>
        <a:cs typeface="ヒラギノ角ゴ Pro W3" pitchFamily="-112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12" charset="-128"/>
        <a:cs typeface="ヒラギノ角ゴ Pro W3" pitchFamily="-112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12" charset="-128"/>
        <a:cs typeface="ヒラギノ角ゴ Pro W3" pitchFamily="-112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12" charset="-128"/>
        <a:cs typeface="ヒラギノ角ゴ Pro W3" pitchFamily="-112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675538-5001-4B74-ADA4-E4FFEEFDE2E9}" type="slidenum">
              <a:rPr lang="en-US"/>
              <a:pPr/>
              <a:t>1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EDA59-400E-42BE-B600-74218979F067}" type="slidenum">
              <a:rPr lang="en-US"/>
              <a:pPr/>
              <a:t>2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EDA59-400E-42BE-B600-74218979F067}" type="slidenum">
              <a:rPr lang="en-US"/>
              <a:pPr/>
              <a:t>3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EDA59-400E-42BE-B600-74218979F067}" type="slidenum">
              <a:rPr lang="en-US"/>
              <a:pPr/>
              <a:t>5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EDA59-400E-42BE-B600-74218979F067}" type="slidenum">
              <a:rPr lang="en-US"/>
              <a:pPr/>
              <a:t>6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EDA59-400E-42BE-B600-74218979F067}" type="slidenum">
              <a:rPr lang="en-US"/>
              <a:pPr/>
              <a:t>7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EDA59-400E-42BE-B600-74218979F067}" type="slidenum">
              <a:rPr lang="en-US"/>
              <a:pPr/>
              <a:t>8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EDA59-400E-42BE-B600-74218979F067}" type="slidenum">
              <a:rPr lang="en-US"/>
              <a:pPr/>
              <a:t>9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EDA59-400E-42BE-B600-74218979F067}" type="slidenum">
              <a:rPr lang="en-US"/>
              <a:pPr/>
              <a:t>10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EDA59-400E-42BE-B600-74218979F067}" type="slidenum">
              <a:rPr lang="en-US"/>
              <a:pPr/>
              <a:t>11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EDA59-400E-42BE-B600-74218979F067}" type="slidenum">
              <a:rPr lang="en-US"/>
              <a:pPr/>
              <a:t>12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EDA59-400E-42BE-B600-74218979F067}" type="slidenum">
              <a:rPr lang="en-US"/>
              <a:pPr/>
              <a:t>13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EDA59-400E-42BE-B600-74218979F067}" type="slidenum">
              <a:rPr lang="en-US"/>
              <a:pPr/>
              <a:t>14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1" descr="its_bkgd_bwtitle"/>
          <p:cNvPicPr>
            <a:picLocks noChangeAspect="1" noChangeArrowheads="1"/>
          </p:cNvPicPr>
          <p:nvPr/>
        </p:nvPicPr>
        <p:blipFill>
          <a:blip r:embed="rId2" cstate="print"/>
          <a:srcRect t="33701"/>
          <a:stretch>
            <a:fillRect/>
          </a:stretch>
        </p:blipFill>
        <p:spPr bwMode="auto">
          <a:xfrm>
            <a:off x="0" y="0"/>
            <a:ext cx="9144000" cy="296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its_bkgd_khaki_titl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4" descr="large_white_tran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6400" y="641350"/>
            <a:ext cx="3259138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3178175"/>
            <a:ext cx="9144000" cy="1470025"/>
          </a:xfrm>
          <a:effectLst/>
        </p:spPr>
        <p:txBody>
          <a:bodyPr/>
          <a:lstStyle>
            <a:lvl1pPr algn="ctr">
              <a:defRPr sz="4800">
                <a:solidFill>
                  <a:srgbClr val="33669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0" y="4957763"/>
            <a:ext cx="9144000" cy="1814512"/>
          </a:xfrm>
        </p:spPr>
        <p:txBody>
          <a:bodyPr/>
          <a:lstStyle>
            <a:lvl1pPr marL="0" indent="0"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defRPr sz="2800">
                <a:solidFill>
                  <a:srgbClr val="5F5F5F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27512" y="6498850"/>
            <a:ext cx="81108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Line 64"/>
          <p:cNvSpPr>
            <a:spLocks noChangeShapeType="1"/>
          </p:cNvSpPr>
          <p:nvPr/>
        </p:nvSpPr>
        <p:spPr bwMode="gray">
          <a:xfrm>
            <a:off x="0" y="6483350"/>
            <a:ext cx="9144000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a typeface="+mn-ea"/>
            </a:endParaRPr>
          </a:p>
        </p:txBody>
      </p:sp>
      <p:pic>
        <p:nvPicPr>
          <p:cNvPr id="1027" name="Picture 63" descr="its_bkgd_b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8" descr="its_bkgd_khaki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hidden">
          <a:xfrm>
            <a:off x="-952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249488" y="47625"/>
            <a:ext cx="6551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336699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8667750" y="6567488"/>
            <a:ext cx="4635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fld id="{C228093F-6540-4240-9979-6AB9746076F0}" type="slidenum">
              <a:rPr lang="en-US" sz="1000" b="1">
                <a:solidFill>
                  <a:srgbClr val="666666"/>
                </a:solidFill>
                <a:latin typeface="+mn-lt"/>
              </a:rPr>
              <a:pPr/>
              <a:t>‹#›</a:t>
            </a:fld>
            <a:endParaRPr lang="en-US" sz="1000" b="1" dirty="0">
              <a:solidFill>
                <a:srgbClr val="666666"/>
              </a:solidFill>
              <a:latin typeface="+mn-lt"/>
            </a:endParaRPr>
          </a:p>
        </p:txBody>
      </p:sp>
      <p:pic>
        <p:nvPicPr>
          <p:cNvPr id="1033" name="Picture 58" descr="large_white_trans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438" y="301625"/>
            <a:ext cx="1871662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27512" y="6498850"/>
            <a:ext cx="81108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6" r:id="rId2"/>
  </p:sldLayoutIdLst>
  <p:hf sldNum="0" hdr="0" dt="0"/>
  <p:txStyles>
    <p:titleStyle>
      <a:lvl1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ヒラギノ角ゴ Pro W3" pitchFamily="-112" charset="-128"/>
          <a:cs typeface="ヒラギノ角ゴ Pro W3" pitchFamily="-112" charset="-128"/>
        </a:defRPr>
      </a:lvl1pPr>
      <a:lvl2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2pPr>
      <a:lvl3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3pPr>
      <a:lvl4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4pPr>
      <a:lvl5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5pPr>
      <a:lvl6pPr marL="4572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Trebuchet MS" pitchFamily="34" charset="0"/>
          <a:cs typeface="Arial" charset="0"/>
        </a:defRPr>
      </a:lvl6pPr>
      <a:lvl7pPr marL="9144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Trebuchet MS" pitchFamily="34" charset="0"/>
          <a:cs typeface="Arial" charset="0"/>
        </a:defRPr>
      </a:lvl7pPr>
      <a:lvl8pPr marL="13716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Trebuchet MS" pitchFamily="34" charset="0"/>
          <a:cs typeface="Arial" charset="0"/>
        </a:defRPr>
      </a:lvl8pPr>
      <a:lvl9pPr marL="18288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lr>
          <a:srgbClr val="336699"/>
        </a:buClr>
        <a:buSzPct val="115000"/>
        <a:buFont typeface="Wingdings" pitchFamily="-128" charset="2"/>
        <a:buChar char="§"/>
        <a:defRPr sz="3200">
          <a:solidFill>
            <a:srgbClr val="003366"/>
          </a:solidFill>
          <a:latin typeface="+mn-lt"/>
          <a:ea typeface="ヒラギノ角ゴ Pro W3" pitchFamily="-112" charset="-128"/>
          <a:cs typeface="ヒラギノ角ゴ Pro W3" pitchFamily="-112" charset="-128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lr>
          <a:srgbClr val="6699CC"/>
        </a:buClr>
        <a:buSzPct val="125000"/>
        <a:buChar char="•"/>
        <a:defRPr sz="2800">
          <a:solidFill>
            <a:srgbClr val="335F89"/>
          </a:solidFill>
          <a:latin typeface="+mn-lt"/>
          <a:ea typeface="ヒラギノ角ゴ Pro W3" pitchFamily="-112" charset="-128"/>
          <a:cs typeface="ヒラギノ角ゴ Pro W3" pitchFamily="-112" charset="-128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lr>
          <a:srgbClr val="336699"/>
        </a:buClr>
        <a:buSzPct val="115000"/>
        <a:buFont typeface="Wingdings" pitchFamily="-128" charset="2"/>
        <a:buChar char="w"/>
        <a:defRPr sz="2400">
          <a:solidFill>
            <a:srgbClr val="5F5F5F"/>
          </a:solidFill>
          <a:latin typeface="+mn-lt"/>
          <a:ea typeface="ヒラギノ角ゴ Pro W3" pitchFamily="-112" charset="-128"/>
          <a:cs typeface="ヒラギノ角ゴ Pro W3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itchFamily="-128" charset="2"/>
        <a:buChar char="v"/>
        <a:defRPr sz="2000">
          <a:solidFill>
            <a:srgbClr val="808080"/>
          </a:solidFill>
          <a:latin typeface="+mn-lt"/>
          <a:ea typeface="ヒラギノ角ゴ Pro W3" pitchFamily="-112" charset="-128"/>
          <a:cs typeface="ヒラギノ角ゴ Pro W3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Char char="o"/>
        <a:defRPr sz="2000">
          <a:solidFill>
            <a:srgbClr val="969696"/>
          </a:solidFill>
          <a:latin typeface="+mn-lt"/>
          <a:ea typeface="ヒラギノ角ゴ Pro W3" pitchFamily="-112" charset="-128"/>
          <a:cs typeface="ヒラギノ角ゴ Pro W3" pitchFamily="-11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Char char="o"/>
        <a:defRPr sz="2000">
          <a:solidFill>
            <a:srgbClr val="969696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Char char="o"/>
        <a:defRPr sz="2000">
          <a:solidFill>
            <a:srgbClr val="969696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Char char="o"/>
        <a:defRPr sz="2000">
          <a:solidFill>
            <a:srgbClr val="969696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Char char="o"/>
        <a:defRPr sz="2000">
          <a:solidFill>
            <a:srgbClr val="9696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59" name="Line 63"/>
          <p:cNvSpPr>
            <a:spLocks noChangeShapeType="1"/>
          </p:cNvSpPr>
          <p:nvPr/>
        </p:nvSpPr>
        <p:spPr bwMode="gray">
          <a:xfrm>
            <a:off x="0" y="6483350"/>
            <a:ext cx="9144000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a typeface="+mn-ea"/>
            </a:endParaRPr>
          </a:p>
        </p:txBody>
      </p:sp>
      <p:pic>
        <p:nvPicPr>
          <p:cNvPr id="4099" name="Picture 62" descr="its_bkgd_bwtitle"/>
          <p:cNvPicPr>
            <a:picLocks noChangeAspect="1" noChangeArrowheads="1"/>
          </p:cNvPicPr>
          <p:nvPr/>
        </p:nvPicPr>
        <p:blipFill>
          <a:blip r:embed="rId3" cstate="print"/>
          <a:srcRect t="3342"/>
          <a:stretch>
            <a:fillRect/>
          </a:stretch>
        </p:blipFill>
        <p:spPr bwMode="auto">
          <a:xfrm>
            <a:off x="0" y="0"/>
            <a:ext cx="9144000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8" descr="its_bkgd_khaki_div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hidden">
          <a:xfrm>
            <a:off x="0" y="118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57200" y="3812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336699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03" name="Picture 55" descr="large_blue_trans"/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2227510" y="4368121"/>
            <a:ext cx="4762500" cy="131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 userDrawn="1"/>
        </p:nvSpPr>
        <p:spPr>
          <a:xfrm>
            <a:off x="0" y="6353298"/>
            <a:ext cx="9144000" cy="50470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ヒラギノ角ゴ Pro W3" pitchFamily="-112" charset="-128"/>
          <a:cs typeface="ヒラギノ角ゴ Pro W3" pitchFamily="-112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rebuchet MS" pitchFamily="34" charset="0"/>
          <a:ea typeface="ヒラギノ角ゴ Pro W3" pitchFamily="-112" charset="-128"/>
          <a:cs typeface="ヒラギノ角ゴ Pro W3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Trebuchet MS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Trebuchet MS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Trebuchet MS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ヒラギノ角ゴ Pro W3" pitchFamily="-112" charset="-128"/>
          <a:cs typeface="ヒラギノ角ゴ Pro W3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ヒラギノ角ゴ Pro W3" pitchFamily="-112" charset="-128"/>
          <a:cs typeface="ヒラギノ角ゴ Pro W3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ヒラギノ角ゴ Pro W3" pitchFamily="-112" charset="-128"/>
          <a:cs typeface="ヒラギノ角ゴ Pro W3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pitchFamily="-112" charset="-128"/>
          <a:cs typeface="ヒラギノ角ゴ Pro W3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pitchFamily="-112" charset="-128"/>
          <a:cs typeface="ヒラギノ角ゴ Pro W3" pitchFamily="-11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10.bin"/><Relationship Id="rId18" Type="http://schemas.openxmlformats.org/officeDocument/2006/relationships/oleObject" Target="../embeddings/oleObject15.bin"/><Relationship Id="rId3" Type="http://schemas.openxmlformats.org/officeDocument/2006/relationships/notesSlide" Target="../notesSlides/notesSlide5.xml"/><Relationship Id="rId21" Type="http://schemas.openxmlformats.org/officeDocument/2006/relationships/oleObject" Target="../embeddings/oleObject18.bin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9.bin"/><Relationship Id="rId1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3.bin"/><Relationship Id="rId20" Type="http://schemas.openxmlformats.org/officeDocument/2006/relationships/oleObject" Target="../embeddings/oleObject1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24" Type="http://schemas.openxmlformats.org/officeDocument/2006/relationships/oleObject" Target="../embeddings/oleObject21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12.bin"/><Relationship Id="rId23" Type="http://schemas.openxmlformats.org/officeDocument/2006/relationships/oleObject" Target="../embeddings/oleObject20.bin"/><Relationship Id="rId10" Type="http://schemas.openxmlformats.org/officeDocument/2006/relationships/oleObject" Target="../embeddings/oleObject7.bin"/><Relationship Id="rId19" Type="http://schemas.openxmlformats.org/officeDocument/2006/relationships/oleObject" Target="../embeddings/oleObject16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11.bin"/><Relationship Id="rId22" Type="http://schemas.openxmlformats.org/officeDocument/2006/relationships/oleObject" Target="../embeddings/oleObject19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oleObject" Target="../embeddings/oleObject31.bin"/><Relationship Id="rId18" Type="http://schemas.openxmlformats.org/officeDocument/2006/relationships/oleObject" Target="../embeddings/oleObject36.bin"/><Relationship Id="rId3" Type="http://schemas.openxmlformats.org/officeDocument/2006/relationships/notesSlide" Target="../notesSlides/notesSlide6.xml"/><Relationship Id="rId21" Type="http://schemas.openxmlformats.org/officeDocument/2006/relationships/oleObject" Target="../embeddings/oleObject39.bin"/><Relationship Id="rId7" Type="http://schemas.openxmlformats.org/officeDocument/2006/relationships/oleObject" Target="../embeddings/oleObject25.bin"/><Relationship Id="rId12" Type="http://schemas.openxmlformats.org/officeDocument/2006/relationships/oleObject" Target="../embeddings/oleObject30.bin"/><Relationship Id="rId1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4.bin"/><Relationship Id="rId20" Type="http://schemas.openxmlformats.org/officeDocument/2006/relationships/oleObject" Target="../embeddings/oleObject38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4.bin"/><Relationship Id="rId11" Type="http://schemas.openxmlformats.org/officeDocument/2006/relationships/oleObject" Target="../embeddings/oleObject29.bin"/><Relationship Id="rId24" Type="http://schemas.openxmlformats.org/officeDocument/2006/relationships/oleObject" Target="../embeddings/oleObject42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33.bin"/><Relationship Id="rId23" Type="http://schemas.openxmlformats.org/officeDocument/2006/relationships/oleObject" Target="../embeddings/oleObject41.bin"/><Relationship Id="rId10" Type="http://schemas.openxmlformats.org/officeDocument/2006/relationships/oleObject" Target="../embeddings/oleObject28.bin"/><Relationship Id="rId19" Type="http://schemas.openxmlformats.org/officeDocument/2006/relationships/oleObject" Target="../embeddings/oleObject37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7.bin"/><Relationship Id="rId14" Type="http://schemas.openxmlformats.org/officeDocument/2006/relationships/oleObject" Target="../embeddings/oleObject32.bin"/><Relationship Id="rId22" Type="http://schemas.openxmlformats.org/officeDocument/2006/relationships/oleObject" Target="../embeddings/oleObject4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oleObject" Target="../embeddings/oleObject52.bin"/><Relationship Id="rId18" Type="http://schemas.openxmlformats.org/officeDocument/2006/relationships/oleObject" Target="../embeddings/oleObject57.bin"/><Relationship Id="rId3" Type="http://schemas.openxmlformats.org/officeDocument/2006/relationships/notesSlide" Target="../notesSlides/notesSlide7.xml"/><Relationship Id="rId21" Type="http://schemas.openxmlformats.org/officeDocument/2006/relationships/oleObject" Target="../embeddings/oleObject60.bin"/><Relationship Id="rId7" Type="http://schemas.openxmlformats.org/officeDocument/2006/relationships/oleObject" Target="../embeddings/oleObject46.bin"/><Relationship Id="rId12" Type="http://schemas.openxmlformats.org/officeDocument/2006/relationships/oleObject" Target="../embeddings/oleObject51.bin"/><Relationship Id="rId17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5.bin"/><Relationship Id="rId20" Type="http://schemas.openxmlformats.org/officeDocument/2006/relationships/oleObject" Target="../embeddings/oleObject59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5.bin"/><Relationship Id="rId11" Type="http://schemas.openxmlformats.org/officeDocument/2006/relationships/oleObject" Target="../embeddings/oleObject50.bin"/><Relationship Id="rId24" Type="http://schemas.openxmlformats.org/officeDocument/2006/relationships/oleObject" Target="../embeddings/oleObject63.bin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54.bin"/><Relationship Id="rId23" Type="http://schemas.openxmlformats.org/officeDocument/2006/relationships/oleObject" Target="../embeddings/oleObject62.bin"/><Relationship Id="rId10" Type="http://schemas.openxmlformats.org/officeDocument/2006/relationships/oleObject" Target="../embeddings/oleObject49.bin"/><Relationship Id="rId19" Type="http://schemas.openxmlformats.org/officeDocument/2006/relationships/oleObject" Target="../embeddings/oleObject58.bin"/><Relationship Id="rId4" Type="http://schemas.openxmlformats.org/officeDocument/2006/relationships/oleObject" Target="../embeddings/oleObject43.bin"/><Relationship Id="rId9" Type="http://schemas.openxmlformats.org/officeDocument/2006/relationships/oleObject" Target="../embeddings/oleObject48.bin"/><Relationship Id="rId14" Type="http://schemas.openxmlformats.org/officeDocument/2006/relationships/oleObject" Target="../embeddings/oleObject53.bin"/><Relationship Id="rId22" Type="http://schemas.openxmlformats.org/officeDocument/2006/relationships/oleObject" Target="../embeddings/oleObject6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13" Type="http://schemas.openxmlformats.org/officeDocument/2006/relationships/oleObject" Target="../embeddings/oleObject73.bin"/><Relationship Id="rId18" Type="http://schemas.openxmlformats.org/officeDocument/2006/relationships/oleObject" Target="../embeddings/oleObject78.bin"/><Relationship Id="rId26" Type="http://schemas.openxmlformats.org/officeDocument/2006/relationships/oleObject" Target="../embeddings/oleObject86.bin"/><Relationship Id="rId3" Type="http://schemas.openxmlformats.org/officeDocument/2006/relationships/notesSlide" Target="../notesSlides/notesSlide8.xml"/><Relationship Id="rId21" Type="http://schemas.openxmlformats.org/officeDocument/2006/relationships/oleObject" Target="../embeddings/oleObject81.bin"/><Relationship Id="rId7" Type="http://schemas.openxmlformats.org/officeDocument/2006/relationships/oleObject" Target="../embeddings/oleObject67.bin"/><Relationship Id="rId12" Type="http://schemas.openxmlformats.org/officeDocument/2006/relationships/oleObject" Target="../embeddings/oleObject72.bin"/><Relationship Id="rId17" Type="http://schemas.openxmlformats.org/officeDocument/2006/relationships/oleObject" Target="../embeddings/oleObject77.bin"/><Relationship Id="rId25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6.bin"/><Relationship Id="rId20" Type="http://schemas.openxmlformats.org/officeDocument/2006/relationships/oleObject" Target="../embeddings/oleObject80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6.bin"/><Relationship Id="rId11" Type="http://schemas.openxmlformats.org/officeDocument/2006/relationships/oleObject" Target="../embeddings/oleObject71.bin"/><Relationship Id="rId24" Type="http://schemas.openxmlformats.org/officeDocument/2006/relationships/oleObject" Target="../embeddings/oleObject84.bin"/><Relationship Id="rId5" Type="http://schemas.openxmlformats.org/officeDocument/2006/relationships/oleObject" Target="../embeddings/oleObject65.bin"/><Relationship Id="rId15" Type="http://schemas.openxmlformats.org/officeDocument/2006/relationships/oleObject" Target="../embeddings/oleObject75.bin"/><Relationship Id="rId23" Type="http://schemas.openxmlformats.org/officeDocument/2006/relationships/oleObject" Target="../embeddings/oleObject83.bin"/><Relationship Id="rId10" Type="http://schemas.openxmlformats.org/officeDocument/2006/relationships/oleObject" Target="../embeddings/oleObject70.bin"/><Relationship Id="rId19" Type="http://schemas.openxmlformats.org/officeDocument/2006/relationships/oleObject" Target="../embeddings/oleObject79.bin"/><Relationship Id="rId4" Type="http://schemas.openxmlformats.org/officeDocument/2006/relationships/oleObject" Target="../embeddings/oleObject64.bin"/><Relationship Id="rId9" Type="http://schemas.openxmlformats.org/officeDocument/2006/relationships/oleObject" Target="../embeddings/oleObject69.bin"/><Relationship Id="rId14" Type="http://schemas.openxmlformats.org/officeDocument/2006/relationships/oleObject" Target="../embeddings/oleObject74.bin"/><Relationship Id="rId22" Type="http://schemas.openxmlformats.org/officeDocument/2006/relationships/oleObject" Target="../embeddings/oleObject82.bin"/><Relationship Id="rId27" Type="http://schemas.openxmlformats.org/officeDocument/2006/relationships/oleObject" Target="../embeddings/oleObject8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.bin"/><Relationship Id="rId13" Type="http://schemas.openxmlformats.org/officeDocument/2006/relationships/oleObject" Target="../embeddings/oleObject97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91.bin"/><Relationship Id="rId12" Type="http://schemas.openxmlformats.org/officeDocument/2006/relationships/oleObject" Target="../embeddings/oleObject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0.bin"/><Relationship Id="rId11" Type="http://schemas.openxmlformats.org/officeDocument/2006/relationships/oleObject" Target="../embeddings/oleObject95.bin"/><Relationship Id="rId5" Type="http://schemas.openxmlformats.org/officeDocument/2006/relationships/oleObject" Target="../embeddings/oleObject89.bin"/><Relationship Id="rId15" Type="http://schemas.openxmlformats.org/officeDocument/2006/relationships/oleObject" Target="../embeddings/oleObject99.bin"/><Relationship Id="rId10" Type="http://schemas.openxmlformats.org/officeDocument/2006/relationships/oleObject" Target="../embeddings/oleObject94.bin"/><Relationship Id="rId4" Type="http://schemas.openxmlformats.org/officeDocument/2006/relationships/oleObject" Target="../embeddings/oleObject88.bin"/><Relationship Id="rId9" Type="http://schemas.openxmlformats.org/officeDocument/2006/relationships/oleObject" Target="../embeddings/oleObject93.bin"/><Relationship Id="rId14" Type="http://schemas.openxmlformats.org/officeDocument/2006/relationships/oleObject" Target="../embeddings/oleObject9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13" Type="http://schemas.openxmlformats.org/officeDocument/2006/relationships/oleObject" Target="../embeddings/oleObject109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03.bin"/><Relationship Id="rId12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2.bin"/><Relationship Id="rId11" Type="http://schemas.openxmlformats.org/officeDocument/2006/relationships/oleObject" Target="../embeddings/oleObject107.bin"/><Relationship Id="rId5" Type="http://schemas.openxmlformats.org/officeDocument/2006/relationships/oleObject" Target="../embeddings/oleObject101.bin"/><Relationship Id="rId15" Type="http://schemas.openxmlformats.org/officeDocument/2006/relationships/oleObject" Target="../embeddings/oleObject111.bin"/><Relationship Id="rId10" Type="http://schemas.openxmlformats.org/officeDocument/2006/relationships/oleObject" Target="../embeddings/oleObject106.bin"/><Relationship Id="rId4" Type="http://schemas.openxmlformats.org/officeDocument/2006/relationships/oleObject" Target="../embeddings/oleObject100.bin"/><Relationship Id="rId9" Type="http://schemas.openxmlformats.org/officeDocument/2006/relationships/oleObject" Target="../embeddings/oleObject105.bin"/><Relationship Id="rId14" Type="http://schemas.openxmlformats.org/officeDocument/2006/relationships/oleObject" Target="../embeddings/oleObject11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6.bin"/><Relationship Id="rId13" Type="http://schemas.openxmlformats.org/officeDocument/2006/relationships/oleObject" Target="../embeddings/oleObject121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115.bin"/><Relationship Id="rId12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4.bin"/><Relationship Id="rId11" Type="http://schemas.openxmlformats.org/officeDocument/2006/relationships/oleObject" Target="../embeddings/oleObject119.bin"/><Relationship Id="rId5" Type="http://schemas.openxmlformats.org/officeDocument/2006/relationships/oleObject" Target="../embeddings/oleObject113.bin"/><Relationship Id="rId15" Type="http://schemas.openxmlformats.org/officeDocument/2006/relationships/oleObject" Target="../embeddings/oleObject123.bin"/><Relationship Id="rId10" Type="http://schemas.openxmlformats.org/officeDocument/2006/relationships/oleObject" Target="../embeddings/oleObject118.bin"/><Relationship Id="rId4" Type="http://schemas.openxmlformats.org/officeDocument/2006/relationships/oleObject" Target="../embeddings/oleObject112.bin"/><Relationship Id="rId9" Type="http://schemas.openxmlformats.org/officeDocument/2006/relationships/oleObject" Target="../embeddings/oleObject117.bin"/><Relationship Id="rId14" Type="http://schemas.openxmlformats.org/officeDocument/2006/relationships/oleObject" Target="../embeddings/oleObject12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8.bin"/><Relationship Id="rId13" Type="http://schemas.openxmlformats.org/officeDocument/2006/relationships/oleObject" Target="../embeddings/oleObject133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27.bin"/><Relationship Id="rId12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6.bin"/><Relationship Id="rId11" Type="http://schemas.openxmlformats.org/officeDocument/2006/relationships/oleObject" Target="../embeddings/oleObject131.bin"/><Relationship Id="rId5" Type="http://schemas.openxmlformats.org/officeDocument/2006/relationships/oleObject" Target="../embeddings/oleObject125.bin"/><Relationship Id="rId15" Type="http://schemas.openxmlformats.org/officeDocument/2006/relationships/oleObject" Target="../embeddings/oleObject135.bin"/><Relationship Id="rId10" Type="http://schemas.openxmlformats.org/officeDocument/2006/relationships/oleObject" Target="../embeddings/oleObject130.bin"/><Relationship Id="rId4" Type="http://schemas.openxmlformats.org/officeDocument/2006/relationships/oleObject" Target="../embeddings/oleObject124.bin"/><Relationship Id="rId9" Type="http://schemas.openxmlformats.org/officeDocument/2006/relationships/oleObject" Target="../embeddings/oleObject129.bin"/><Relationship Id="rId14" Type="http://schemas.openxmlformats.org/officeDocument/2006/relationships/oleObject" Target="../embeddings/oleObject13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0.bin"/><Relationship Id="rId13" Type="http://schemas.openxmlformats.org/officeDocument/2006/relationships/oleObject" Target="../embeddings/oleObject145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139.bin"/><Relationship Id="rId12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38.bin"/><Relationship Id="rId11" Type="http://schemas.openxmlformats.org/officeDocument/2006/relationships/oleObject" Target="../embeddings/oleObject143.bin"/><Relationship Id="rId5" Type="http://schemas.openxmlformats.org/officeDocument/2006/relationships/oleObject" Target="../embeddings/oleObject137.bin"/><Relationship Id="rId15" Type="http://schemas.openxmlformats.org/officeDocument/2006/relationships/oleObject" Target="../embeddings/oleObject147.bin"/><Relationship Id="rId10" Type="http://schemas.openxmlformats.org/officeDocument/2006/relationships/oleObject" Target="../embeddings/oleObject142.bin"/><Relationship Id="rId4" Type="http://schemas.openxmlformats.org/officeDocument/2006/relationships/oleObject" Target="../embeddings/oleObject136.bin"/><Relationship Id="rId9" Type="http://schemas.openxmlformats.org/officeDocument/2006/relationships/oleObject" Target="../embeddings/oleObject141.bin"/><Relationship Id="rId14" Type="http://schemas.openxmlformats.org/officeDocument/2006/relationships/oleObject" Target="../embeddings/oleObject146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1060"/>
            <a:ext cx="8229600" cy="1143000"/>
          </a:xfrm>
          <a:effectLst>
            <a:outerShdw dist="35921" dir="2700000" algn="ctr" rotWithShape="0">
              <a:srgbClr val="336699"/>
            </a:outerShdw>
          </a:effectLst>
        </p:spPr>
        <p:txBody>
          <a:bodyPr/>
          <a:lstStyle/>
          <a:p>
            <a:pPr eaLnBrk="1" hangingPunct="1"/>
            <a:r>
              <a:rPr lang="en-US" dirty="0" smtClean="0"/>
              <a:t>Stochastic Analysis of Multiprocessor Global Soft Real-Time Scheduling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669803"/>
            <a:ext cx="9144000" cy="2193859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spcBef>
                <a:spcPct val="0"/>
              </a:spcBef>
              <a:buFont typeface="Wingdings" pitchFamily="-128" charset="2"/>
              <a:buNone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Alex F. Mills</a:t>
            </a:r>
          </a:p>
          <a:p>
            <a:pPr algn="ctr" eaLnBrk="1" hangingPunct="1">
              <a:spcBef>
                <a:spcPct val="0"/>
              </a:spcBef>
              <a:buFont typeface="Wingdings" pitchFamily="-128" charset="2"/>
              <a:buNone/>
            </a:pPr>
            <a:r>
              <a:rPr lang="en-US" sz="2400" i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Department of Statistics and Operations Research</a:t>
            </a:r>
          </a:p>
          <a:p>
            <a:pPr algn="ctr" eaLnBrk="1" hangingPunct="1">
              <a:spcBef>
                <a:spcPct val="0"/>
              </a:spcBef>
              <a:buFont typeface="Wingdings" pitchFamily="-128" charset="2"/>
              <a:buNone/>
            </a:pPr>
            <a:endParaRPr lang="en-US" sz="24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  <a:p>
            <a:pPr algn="ctr" eaLnBrk="1" hangingPunct="1">
              <a:spcBef>
                <a:spcPct val="0"/>
              </a:spcBef>
              <a:buFont typeface="Wingdings" pitchFamily="-128" charset="2"/>
              <a:buNone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James H. Anderson</a:t>
            </a:r>
            <a:endParaRPr lang="en-US" sz="2400" i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  <a:p>
            <a:pPr algn="ctr" eaLnBrk="1" hangingPunct="1">
              <a:spcBef>
                <a:spcPct val="0"/>
              </a:spcBef>
              <a:buFont typeface="Wingdings" pitchFamily="-128" charset="2"/>
              <a:buNone/>
            </a:pPr>
            <a:r>
              <a:rPr lang="en-US" sz="2400" i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Department of Computer Science</a:t>
            </a:r>
          </a:p>
          <a:p>
            <a:pPr algn="ctr" eaLnBrk="1" hangingPunct="1">
              <a:spcBef>
                <a:spcPct val="0"/>
              </a:spcBef>
              <a:buFont typeface="Wingdings" pitchFamily="-128" charset="2"/>
              <a:buNone/>
            </a:pPr>
            <a:endParaRPr lang="en-US" sz="2400" i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  <a:p>
            <a:pPr algn="ctr" eaLnBrk="1" hangingPunct="1">
              <a:buFont typeface="Wingdings" pitchFamily="-128" charset="2"/>
              <a:buNone/>
            </a:pPr>
            <a:endParaRPr lang="en-US" sz="18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0" y="6310648"/>
            <a:ext cx="9144000" cy="547352"/>
          </a:xfrm>
          <a:prstGeom prst="rect">
            <a:avLst/>
          </a:prstGeom>
          <a:solidFill>
            <a:srgbClr val="EFEFE7"/>
          </a:solidFill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-128" charset="2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uLnTx/>
                <a:uFillTx/>
                <a:latin typeface="+mj-lt"/>
                <a:ea typeface="ヒラギノ角ゴ Pro W3" pitchFamily="-112" charset="-128"/>
                <a:cs typeface="ヒラギノ角ゴ Pro W3" pitchFamily="-112" charset="-128"/>
              </a:rPr>
              <a:t>RTAS 2010</a:t>
            </a:r>
            <a:endParaRPr kumimoji="0" lang="en-US" sz="1800" b="0" i="1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uLnTx/>
              <a:uFillTx/>
              <a:latin typeface="+mj-lt"/>
              <a:ea typeface="ヒラギノ角ゴ Pro W3" pitchFamily="-112" charset="-128"/>
              <a:cs typeface="ヒラギノ角ゴ Pro W3" pitchFamily="-112" charset="-128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28" charset="2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ヒラギノ角ゴ Pro W3" pitchFamily="-112" charset="-128"/>
              <a:cs typeface="ヒラギノ角ゴ Pro W3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Introduction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Sporadic task model with implicit deadlines.</a:t>
            </a:r>
          </a:p>
          <a:p>
            <a:pPr eaLnBrk="1" hangingPunct="1"/>
            <a:r>
              <a:rPr lang="en-US" sz="2400" dirty="0" smtClean="0"/>
              <a:t>Soft real-time system.</a:t>
            </a:r>
            <a:endParaRPr lang="en-US" sz="2800" dirty="0" smtClean="0"/>
          </a:p>
          <a:p>
            <a:pPr eaLnBrk="1" hangingPunct="1"/>
            <a:r>
              <a:rPr lang="en-US" sz="2400" dirty="0" smtClean="0"/>
              <a:t>Bounded deadline tardiness:</a:t>
            </a:r>
          </a:p>
          <a:p>
            <a:pPr lvl="1" eaLnBrk="1" hangingPunct="1"/>
            <a:r>
              <a:rPr lang="en-US" sz="2000" dirty="0" smtClean="0"/>
              <a:t>jobs complete within </a:t>
            </a:r>
            <a:r>
              <a:rPr lang="en-US" sz="2000" i="1" dirty="0" smtClean="0"/>
              <a:t>x</a:t>
            </a:r>
            <a:r>
              <a:rPr lang="en-US" sz="2000" dirty="0" smtClean="0"/>
              <a:t> of deadline</a:t>
            </a:r>
          </a:p>
          <a:p>
            <a:pPr lvl="1" eaLnBrk="1" hangingPunct="1"/>
            <a:r>
              <a:rPr lang="en-US" sz="2000" dirty="0" smtClean="0"/>
              <a:t>tasks receive correct processor share</a:t>
            </a:r>
          </a:p>
          <a:p>
            <a:pPr eaLnBrk="1" hangingPunct="1"/>
            <a:r>
              <a:rPr lang="en-US" sz="2400" dirty="0" smtClean="0"/>
              <a:t>Previous work on bounded deadline tardiness:</a:t>
            </a:r>
          </a:p>
          <a:p>
            <a:pPr lvl="1" eaLnBrk="1" hangingPunct="1"/>
            <a:r>
              <a:rPr lang="en-US" sz="2000" dirty="0" smtClean="0"/>
              <a:t>no utilization loss when provisioning on worst-case utilization</a:t>
            </a:r>
          </a:p>
          <a:p>
            <a:pPr lvl="1" eaLnBrk="1" hangingPunct="1"/>
            <a:r>
              <a:rPr lang="en-US" sz="2000" dirty="0" smtClean="0"/>
              <a:t>Devi and Anderson (2005): GEDF</a:t>
            </a:r>
          </a:p>
          <a:p>
            <a:pPr lvl="1" eaLnBrk="1" hangingPunct="1"/>
            <a:r>
              <a:rPr lang="en-US" sz="2000" dirty="0" err="1" smtClean="0"/>
              <a:t>Leontyev</a:t>
            </a:r>
            <a:r>
              <a:rPr lang="en-US" sz="2000" dirty="0" smtClean="0"/>
              <a:t> and Anderson (2007): GFIFO, EDZL, LLF, and others.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Introduction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Bounded tardiness:</a:t>
            </a:r>
          </a:p>
          <a:p>
            <a:pPr lvl="1" eaLnBrk="1" hangingPunct="1"/>
            <a:r>
              <a:rPr lang="en-US" sz="2000" dirty="0" smtClean="0"/>
              <a:t>Not a conservative model of correctness.</a:t>
            </a:r>
          </a:p>
          <a:p>
            <a:pPr lvl="1" eaLnBrk="1" hangingPunct="1"/>
            <a:r>
              <a:rPr lang="en-US" sz="2000" dirty="0" smtClean="0"/>
              <a:t>Tasks may miss deadlines arbitrarily often.</a:t>
            </a:r>
          </a:p>
          <a:p>
            <a:pPr lvl="1" eaLnBrk="1" hangingPunct="1"/>
            <a:r>
              <a:rPr lang="en-US" sz="2000" dirty="0" smtClean="0"/>
              <a:t>Nonetheless, acceptable for soft real-time.</a:t>
            </a:r>
            <a:endParaRPr lang="en-US" sz="2400" dirty="0" smtClean="0"/>
          </a:p>
          <a:p>
            <a:pPr eaLnBrk="1" hangingPunct="1"/>
            <a:r>
              <a:rPr lang="en-US" sz="2400" dirty="0" smtClean="0"/>
              <a:t>Provisioning on worst-case execution time:</a:t>
            </a:r>
          </a:p>
          <a:p>
            <a:pPr lvl="1" eaLnBrk="1" hangingPunct="1"/>
            <a:r>
              <a:rPr lang="en-US" sz="2000" dirty="0" smtClean="0"/>
              <a:t>Conservative model of execution.</a:t>
            </a:r>
          </a:p>
          <a:p>
            <a:pPr lvl="1" eaLnBrk="1" hangingPunct="1"/>
            <a:r>
              <a:rPr lang="en-US" sz="2000" dirty="0" smtClean="0"/>
              <a:t>Highly pessimistic on </a:t>
            </a:r>
            <a:r>
              <a:rPr lang="en-US" sz="2000" dirty="0" err="1" smtClean="0"/>
              <a:t>multicore</a:t>
            </a:r>
            <a:r>
              <a:rPr lang="en-US" sz="2000" dirty="0" smtClean="0"/>
              <a:t>.</a:t>
            </a:r>
          </a:p>
          <a:p>
            <a:pPr lvl="1" eaLnBrk="1" hangingPunct="1"/>
            <a:r>
              <a:rPr lang="en-US" sz="2000" dirty="0" smtClean="0"/>
              <a:t>Result: wasted processor capacity.</a:t>
            </a:r>
          </a:p>
          <a:p>
            <a:pPr eaLnBrk="1" hangingPunct="1">
              <a:buNone/>
            </a:pPr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Contribution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dirty="0" smtClean="0"/>
              <a:t>Goal: introduce a stochastic execution model</a:t>
            </a:r>
          </a:p>
          <a:p>
            <a:pPr lvl="1" eaLnBrk="1" hangingPunct="1"/>
            <a:r>
              <a:rPr lang="en-US" sz="2000" dirty="0" smtClean="0"/>
              <a:t>provision tasks based on average utilization.</a:t>
            </a:r>
          </a:p>
          <a:p>
            <a:pPr lvl="1" eaLnBrk="1" hangingPunct="1"/>
            <a:r>
              <a:rPr lang="en-US" sz="2000" dirty="0" smtClean="0"/>
              <a:t>non-conservative. </a:t>
            </a:r>
          </a:p>
          <a:p>
            <a:pPr lvl="1" eaLnBrk="1" hangingPunct="1"/>
            <a:r>
              <a:rPr lang="en-US" sz="2000" dirty="0" smtClean="0"/>
              <a:t>flexible.</a:t>
            </a:r>
          </a:p>
          <a:p>
            <a:pPr eaLnBrk="1" hangingPunct="1"/>
            <a:r>
              <a:rPr lang="en-US" sz="2400" dirty="0" smtClean="0"/>
              <a:t>Example: a video decoding task </a:t>
            </a:r>
            <a:r>
              <a:rPr lang="en-US" sz="1800" dirty="0" smtClean="0"/>
              <a:t>[</a:t>
            </a:r>
            <a:r>
              <a:rPr lang="en-US" sz="1800" dirty="0" err="1" smtClean="0"/>
              <a:t>Phan</a:t>
            </a:r>
            <a:r>
              <a:rPr lang="en-US" sz="1800" dirty="0" smtClean="0"/>
              <a:t> et al. 2008]</a:t>
            </a:r>
            <a:endParaRPr lang="en-US" sz="2400" dirty="0" smtClean="0"/>
          </a:p>
          <a:p>
            <a:pPr lvl="1" eaLnBrk="1" hangingPunct="1"/>
            <a:r>
              <a:rPr lang="en-US" sz="2000" dirty="0" smtClean="0"/>
              <a:t>Period: 25ms</a:t>
            </a:r>
          </a:p>
          <a:p>
            <a:pPr lvl="1" eaLnBrk="1" hangingPunct="1"/>
            <a:r>
              <a:rPr lang="en-US" sz="2000" dirty="0" smtClean="0"/>
              <a:t>Maximum observed ET: 164ms</a:t>
            </a:r>
            <a:endParaRPr lang="en-US" sz="2000" i="1" dirty="0" smtClean="0"/>
          </a:p>
          <a:p>
            <a:pPr lvl="1" eaLnBrk="1" hangingPunct="1"/>
            <a:r>
              <a:rPr lang="en-US" sz="2000" dirty="0" smtClean="0"/>
              <a:t>Average observed ET: 17ms</a:t>
            </a:r>
            <a:endParaRPr lang="en-US" sz="2000" i="1" dirty="0" smtClean="0"/>
          </a:p>
          <a:p>
            <a:pPr lvl="1" eaLnBrk="1" hangingPunct="1"/>
            <a:r>
              <a:rPr lang="en-US" sz="2000" b="1" dirty="0" err="1" smtClean="0"/>
              <a:t>Unschedulable</a:t>
            </a:r>
            <a:r>
              <a:rPr lang="en-US" sz="2000" dirty="0" smtClean="0"/>
              <a:t> under worst-case provisioning (U&gt;1).</a:t>
            </a:r>
          </a:p>
          <a:p>
            <a:pPr lvl="1" eaLnBrk="1" hangingPunct="1"/>
            <a:r>
              <a:rPr lang="en-US" sz="2000" b="1" dirty="0" smtClean="0"/>
              <a:t>Schedulable</a:t>
            </a:r>
            <a:r>
              <a:rPr lang="en-US" sz="2000" dirty="0" smtClean="0"/>
              <a:t> under average-case provisioning.</a:t>
            </a:r>
            <a:endParaRPr lang="en-US" sz="20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A. F. Mills &amp; J. H. Anderson: Stochastic Analysis of Multiprocessor Global Soft Real-Time Scheduling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47377" y="4138886"/>
            <a:ext cx="2480961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121313"/>
                </a:solidFill>
              </a:rPr>
              <a:t>WCET &gt; 164ms</a:t>
            </a:r>
          </a:p>
          <a:p>
            <a:r>
              <a:rPr lang="en-US" sz="2000" dirty="0" smtClean="0">
                <a:solidFill>
                  <a:srgbClr val="121313"/>
                </a:solidFill>
              </a:rPr>
              <a:t>Average ET ≈ 17ms</a:t>
            </a:r>
            <a:endParaRPr lang="en-US" sz="2000" dirty="0">
              <a:solidFill>
                <a:srgbClr val="12131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Our Contribution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Execution of jobs follows a probability distribution.</a:t>
            </a:r>
          </a:p>
          <a:p>
            <a:pPr eaLnBrk="1" hangingPunct="1"/>
            <a:r>
              <a:rPr lang="en-US" sz="2400" dirty="0" smtClean="0">
                <a:sym typeface="Symbol"/>
              </a:rPr>
              <a:t>T</a:t>
            </a:r>
            <a:r>
              <a:rPr lang="en-US" sz="2400" dirty="0" smtClean="0"/>
              <a:t>ardiness of jobs follows a probability distribution.</a:t>
            </a:r>
          </a:p>
          <a:p>
            <a:pPr eaLnBrk="1" hangingPunct="1"/>
            <a:r>
              <a:rPr lang="en-US" sz="2400" dirty="0" smtClean="0"/>
              <a:t>We derive upper bounds on mean and </a:t>
            </a:r>
            <a:r>
              <a:rPr lang="en-US" sz="2400" dirty="0" err="1" smtClean="0"/>
              <a:t>quantiles</a:t>
            </a:r>
            <a:r>
              <a:rPr lang="en-US" sz="2400" dirty="0" smtClean="0"/>
              <a:t> of the tardiness distribution.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b="1" dirty="0" smtClean="0"/>
              <a:t>Result: a generalization of tardiness-bound results.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165"/>
          <p:cNvSpPr/>
          <p:nvPr/>
        </p:nvSpPr>
        <p:spPr>
          <a:xfrm>
            <a:off x="6067022" y="2552162"/>
            <a:ext cx="724437" cy="94131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Worst-Case Provisioning:</a:t>
            </a:r>
            <a:br>
              <a:rPr lang="en-US" sz="3600" dirty="0" smtClean="0"/>
            </a:br>
            <a:r>
              <a:rPr lang="en-US" sz="3600" b="0" i="1" dirty="0" smtClean="0"/>
              <a:t>Proof Technique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44322" y="4047189"/>
            <a:ext cx="8229600" cy="235361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Ideal system (processor sharing):</a:t>
            </a:r>
          </a:p>
          <a:p>
            <a:pPr lvl="1" eaLnBrk="1" hangingPunct="1"/>
            <a:r>
              <a:rPr lang="en-US" sz="2000" dirty="0" smtClean="0"/>
              <a:t>tasks allocated a processor share based on worst-case utilization</a:t>
            </a:r>
          </a:p>
          <a:p>
            <a:pPr lvl="1" eaLnBrk="1" hangingPunct="1"/>
            <a:r>
              <a:rPr lang="en-US" sz="2000" dirty="0" smtClean="0"/>
              <a:t>jobs always finish exactly on time</a:t>
            </a:r>
          </a:p>
          <a:p>
            <a:pPr eaLnBrk="1" hangingPunct="1"/>
            <a:r>
              <a:rPr lang="en-US" sz="2400" dirty="0" smtClean="0"/>
              <a:t>Track performance of global scheduler against ideal system.</a:t>
            </a:r>
          </a:p>
        </p:txBody>
      </p:sp>
      <p:sp>
        <p:nvSpPr>
          <p:cNvPr id="126" name="Footer Placeholder 12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  <p:grpSp>
        <p:nvGrpSpPr>
          <p:cNvPr id="75" name="Group 39"/>
          <p:cNvGrpSpPr/>
          <p:nvPr/>
        </p:nvGrpSpPr>
        <p:grpSpPr>
          <a:xfrm>
            <a:off x="603271" y="1660302"/>
            <a:ext cx="3361408" cy="584869"/>
            <a:chOff x="228599" y="76200"/>
            <a:chExt cx="2438401" cy="457200"/>
          </a:xfr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23" name="Rectangle 122"/>
            <p:cNvSpPr/>
            <p:nvPr/>
          </p:nvSpPr>
          <p:spPr>
            <a:xfrm>
              <a:off x="228599" y="76200"/>
              <a:ext cx="917039" cy="4572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1142999" y="76200"/>
              <a:ext cx="927543" cy="4572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2061200" y="76200"/>
              <a:ext cx="605800" cy="4572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35"/>
          <p:cNvGrpSpPr/>
          <p:nvPr/>
        </p:nvGrpSpPr>
        <p:grpSpPr>
          <a:xfrm>
            <a:off x="603271" y="2245171"/>
            <a:ext cx="3376300" cy="487390"/>
            <a:chOff x="228599" y="533400"/>
            <a:chExt cx="2449204" cy="381000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21" name="Rectangle 120"/>
            <p:cNvSpPr/>
            <p:nvPr/>
          </p:nvSpPr>
          <p:spPr>
            <a:xfrm>
              <a:off x="228599" y="533400"/>
              <a:ext cx="1215999" cy="3810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523999" y="533400"/>
              <a:ext cx="1153804" cy="3810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31"/>
          <p:cNvGrpSpPr/>
          <p:nvPr/>
        </p:nvGrpSpPr>
        <p:grpSpPr>
          <a:xfrm>
            <a:off x="813359" y="2732561"/>
            <a:ext cx="3151320" cy="779825"/>
            <a:chOff x="380999" y="914400"/>
            <a:chExt cx="2286001" cy="609600"/>
          </a:xfrm>
        </p:grpSpPr>
        <p:sp>
          <p:nvSpPr>
            <p:cNvPr id="117" name="Rectangle 116"/>
            <p:cNvSpPr/>
            <p:nvPr/>
          </p:nvSpPr>
          <p:spPr>
            <a:xfrm>
              <a:off x="380999" y="914400"/>
              <a:ext cx="596474" cy="6096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990600" y="914400"/>
              <a:ext cx="594135" cy="6096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1603419" y="914400"/>
              <a:ext cx="606381" cy="6096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2362200" y="914400"/>
              <a:ext cx="304800" cy="6096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Rectangle 3"/>
          <p:cNvSpPr/>
          <p:nvPr/>
        </p:nvSpPr>
        <p:spPr>
          <a:xfrm>
            <a:off x="603272" y="1641231"/>
            <a:ext cx="3361407" cy="1871155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498228" y="273256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498228" y="224517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endCxn id="117" idx="1"/>
          </p:cNvCxnSpPr>
          <p:nvPr/>
        </p:nvCxnSpPr>
        <p:spPr>
          <a:xfrm rot="5400000" flipH="1" flipV="1">
            <a:off x="616840" y="3317899"/>
            <a:ext cx="391944" cy="1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endCxn id="118" idx="1"/>
          </p:cNvCxnSpPr>
          <p:nvPr/>
        </p:nvCxnSpPr>
        <p:spPr>
          <a:xfrm rot="5400000" flipH="1" flipV="1">
            <a:off x="1457700" y="3317393"/>
            <a:ext cx="390930" cy="1093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endCxn id="119" idx="3"/>
          </p:cNvCxnSpPr>
          <p:nvPr/>
        </p:nvCxnSpPr>
        <p:spPr>
          <a:xfrm rot="5400000" flipH="1" flipV="1">
            <a:off x="3138403" y="3317393"/>
            <a:ext cx="390930" cy="1093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endCxn id="120" idx="1"/>
          </p:cNvCxnSpPr>
          <p:nvPr/>
        </p:nvCxnSpPr>
        <p:spPr>
          <a:xfrm rot="5400000" flipH="1" flipV="1">
            <a:off x="3349547" y="3317351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rot="5400000" flipH="1" flipV="1">
            <a:off x="408316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rot="5400000" flipH="1" flipV="1">
            <a:off x="408316" y="205013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rot="5400000" flipH="1" flipV="1">
            <a:off x="2087925" y="2536511"/>
            <a:ext cx="389913" cy="2189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rot="5400000" flipH="1" flipV="1">
            <a:off x="2192969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rot="5400000" flipH="1" flipV="1">
            <a:off x="1667749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rot="5400000" flipH="1" flipV="1">
            <a:off x="2928277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1" name="Left Brace 90"/>
          <p:cNvSpPr/>
          <p:nvPr/>
        </p:nvSpPr>
        <p:spPr>
          <a:xfrm>
            <a:off x="439213" y="1660302"/>
            <a:ext cx="164057" cy="584868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Left Brace 91"/>
          <p:cNvSpPr/>
          <p:nvPr/>
        </p:nvSpPr>
        <p:spPr>
          <a:xfrm>
            <a:off x="439215" y="2245172"/>
            <a:ext cx="164057" cy="487391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Left Brace 92"/>
          <p:cNvSpPr/>
          <p:nvPr/>
        </p:nvSpPr>
        <p:spPr>
          <a:xfrm>
            <a:off x="439215" y="2732561"/>
            <a:ext cx="164057" cy="779825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5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8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6" name="Object 95"/>
          <p:cNvGraphicFramePr>
            <a:graphicFrameLocks noChangeAspect="1"/>
          </p:cNvGraphicFramePr>
          <p:nvPr/>
        </p:nvGraphicFramePr>
        <p:xfrm>
          <a:off x="244875" y="2988442"/>
          <a:ext cx="245103" cy="276188"/>
        </p:xfrm>
        <a:graphic>
          <a:graphicData uri="http://schemas.openxmlformats.org/presentationml/2006/ole">
            <p:oleObj spid="_x0000_s14350" name="Equation" r:id="rId4" imgW="177480" imgH="215640" progId="Equation.3">
              <p:embed/>
            </p:oleObj>
          </a:graphicData>
        </a:graphic>
      </p:graphicFrame>
      <p:graphicFrame>
        <p:nvGraphicFramePr>
          <p:cNvPr id="97" name="Object 11"/>
          <p:cNvGraphicFramePr>
            <a:graphicFrameLocks noChangeAspect="1"/>
          </p:cNvGraphicFramePr>
          <p:nvPr/>
        </p:nvGraphicFramePr>
        <p:xfrm>
          <a:off x="244875" y="1836982"/>
          <a:ext cx="262610" cy="276188"/>
        </p:xfrm>
        <a:graphic>
          <a:graphicData uri="http://schemas.openxmlformats.org/presentationml/2006/ole">
            <p:oleObj spid="_x0000_s14351" name="Equation" r:id="rId5" imgW="190440" imgH="215640" progId="Equation.3">
              <p:embed/>
            </p:oleObj>
          </a:graphicData>
        </a:graphic>
      </p:graphicFrame>
      <p:graphicFrame>
        <p:nvGraphicFramePr>
          <p:cNvPr id="98" name="Object 12"/>
          <p:cNvGraphicFramePr>
            <a:graphicFrameLocks noChangeAspect="1"/>
          </p:cNvGraphicFramePr>
          <p:nvPr/>
        </p:nvGraphicFramePr>
        <p:xfrm>
          <a:off x="1060576" y="2927518"/>
          <a:ext cx="297625" cy="308681"/>
        </p:xfrm>
        <a:graphic>
          <a:graphicData uri="http://schemas.openxmlformats.org/presentationml/2006/ole">
            <p:oleObj spid="_x0000_s14352" name="Equation" r:id="rId6" imgW="215640" imgH="241200" progId="Equation.3">
              <p:embed/>
            </p:oleObj>
          </a:graphicData>
        </a:graphic>
      </p:graphicFrame>
      <p:graphicFrame>
        <p:nvGraphicFramePr>
          <p:cNvPr id="99" name="Object 13"/>
          <p:cNvGraphicFramePr>
            <a:graphicFrameLocks noChangeAspect="1"/>
          </p:cNvGraphicFramePr>
          <p:nvPr/>
        </p:nvGraphicFramePr>
        <p:xfrm>
          <a:off x="1943086" y="2927518"/>
          <a:ext cx="315132" cy="308681"/>
        </p:xfrm>
        <a:graphic>
          <a:graphicData uri="http://schemas.openxmlformats.org/presentationml/2006/ole">
            <p:oleObj spid="_x0000_s14353" name="Equation" r:id="rId7" imgW="228600" imgH="241200" progId="Equation.3">
              <p:embed/>
            </p:oleObj>
          </a:graphicData>
        </a:graphic>
      </p:graphicFrame>
      <p:graphicFrame>
        <p:nvGraphicFramePr>
          <p:cNvPr id="100" name="Object 14"/>
          <p:cNvGraphicFramePr>
            <a:graphicFrameLocks noChangeAspect="1"/>
          </p:cNvGraphicFramePr>
          <p:nvPr/>
        </p:nvGraphicFramePr>
        <p:xfrm>
          <a:off x="2766433" y="2927518"/>
          <a:ext cx="315132" cy="308681"/>
        </p:xfrm>
        <a:graphic>
          <a:graphicData uri="http://schemas.openxmlformats.org/presentationml/2006/ole">
            <p:oleObj spid="_x0000_s14354" name="Equation" r:id="rId8" imgW="228600" imgH="241200" progId="Equation.3">
              <p:embed/>
            </p:oleObj>
          </a:graphicData>
        </a:graphic>
      </p:graphicFrame>
      <p:graphicFrame>
        <p:nvGraphicFramePr>
          <p:cNvPr id="101" name="Object 15"/>
          <p:cNvGraphicFramePr>
            <a:graphicFrameLocks noChangeAspect="1"/>
          </p:cNvGraphicFramePr>
          <p:nvPr/>
        </p:nvGraphicFramePr>
        <p:xfrm>
          <a:off x="3632040" y="2927518"/>
          <a:ext cx="332639" cy="308681"/>
        </p:xfrm>
        <a:graphic>
          <a:graphicData uri="http://schemas.openxmlformats.org/presentationml/2006/ole">
            <p:oleObj spid="_x0000_s14355" name="Equation" r:id="rId9" imgW="241200" imgH="241200" progId="Equation.3">
              <p:embed/>
            </p:oleObj>
          </a:graphicData>
        </a:graphic>
      </p:graphicFrame>
      <p:graphicFrame>
        <p:nvGraphicFramePr>
          <p:cNvPr id="102" name="Object 16"/>
          <p:cNvGraphicFramePr>
            <a:graphicFrameLocks noChangeAspect="1"/>
          </p:cNvGraphicFramePr>
          <p:nvPr/>
        </p:nvGraphicFramePr>
        <p:xfrm>
          <a:off x="1128492" y="2342649"/>
          <a:ext cx="315132" cy="308681"/>
        </p:xfrm>
        <a:graphic>
          <a:graphicData uri="http://schemas.openxmlformats.org/presentationml/2006/ole">
            <p:oleObj spid="_x0000_s14356" name="Equation" r:id="rId10" imgW="228600" imgH="241200" progId="Equation.3">
              <p:embed/>
            </p:oleObj>
          </a:graphicData>
        </a:graphic>
      </p:graphicFrame>
      <p:graphicFrame>
        <p:nvGraphicFramePr>
          <p:cNvPr id="103" name="Object 17"/>
          <p:cNvGraphicFramePr>
            <a:graphicFrameLocks noChangeAspect="1"/>
          </p:cNvGraphicFramePr>
          <p:nvPr/>
        </p:nvGraphicFramePr>
        <p:xfrm>
          <a:off x="3038401" y="2342649"/>
          <a:ext cx="332639" cy="308681"/>
        </p:xfrm>
        <a:graphic>
          <a:graphicData uri="http://schemas.openxmlformats.org/presentationml/2006/ole">
            <p:oleObj spid="_x0000_s14357" name="Equation" r:id="rId11" imgW="241200" imgH="241200" progId="Equation.3">
              <p:embed/>
            </p:oleObj>
          </a:graphicData>
        </a:graphic>
      </p:graphicFrame>
      <p:graphicFrame>
        <p:nvGraphicFramePr>
          <p:cNvPr id="104" name="Object 18"/>
          <p:cNvGraphicFramePr>
            <a:graphicFrameLocks noChangeAspect="1"/>
          </p:cNvGraphicFramePr>
          <p:nvPr/>
        </p:nvGraphicFramePr>
        <p:xfrm>
          <a:off x="968914" y="1757780"/>
          <a:ext cx="315132" cy="308681"/>
        </p:xfrm>
        <a:graphic>
          <a:graphicData uri="http://schemas.openxmlformats.org/presentationml/2006/ole">
            <p:oleObj spid="_x0000_s14358" name="Equation" r:id="rId12" imgW="228600" imgH="241200" progId="Equation.3">
              <p:embed/>
            </p:oleObj>
          </a:graphicData>
        </a:graphic>
      </p:graphicFrame>
      <p:graphicFrame>
        <p:nvGraphicFramePr>
          <p:cNvPr id="105" name="Object 19"/>
          <p:cNvGraphicFramePr>
            <a:graphicFrameLocks noChangeAspect="1"/>
          </p:cNvGraphicFramePr>
          <p:nvPr/>
        </p:nvGraphicFramePr>
        <p:xfrm>
          <a:off x="2307117" y="1757780"/>
          <a:ext cx="332639" cy="308681"/>
        </p:xfrm>
        <a:graphic>
          <a:graphicData uri="http://schemas.openxmlformats.org/presentationml/2006/ole">
            <p:oleObj spid="_x0000_s14359" name="Equation" r:id="rId13" imgW="241200" imgH="241200" progId="Equation.3">
              <p:embed/>
            </p:oleObj>
          </a:graphicData>
        </a:graphic>
      </p:graphicFrame>
      <p:graphicFrame>
        <p:nvGraphicFramePr>
          <p:cNvPr id="106" name="Object 20"/>
          <p:cNvGraphicFramePr>
            <a:graphicFrameLocks noChangeAspect="1"/>
          </p:cNvGraphicFramePr>
          <p:nvPr/>
        </p:nvGraphicFramePr>
        <p:xfrm>
          <a:off x="3535750" y="1757780"/>
          <a:ext cx="332639" cy="308681"/>
        </p:xfrm>
        <a:graphic>
          <a:graphicData uri="http://schemas.openxmlformats.org/presentationml/2006/ole">
            <p:oleObj spid="_x0000_s14360" name="Equation" r:id="rId14" imgW="241200" imgH="241200" progId="Equation.3">
              <p:embed/>
            </p:oleObj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1128492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968844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 rot="5400000">
            <a:off x="1288746" y="3561047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rot="5400000">
            <a:off x="212909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5400000">
            <a:off x="296944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2809195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3649547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114" name="Straight Connector 113"/>
          <p:cNvCxnSpPr/>
          <p:nvPr/>
        </p:nvCxnSpPr>
        <p:spPr>
          <a:xfrm rot="5400000">
            <a:off x="3809801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rot="5400000" flipH="1" flipV="1">
            <a:off x="2298013" y="33163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16" name="Object 21"/>
          <p:cNvGraphicFramePr>
            <a:graphicFrameLocks noChangeAspect="1"/>
          </p:cNvGraphicFramePr>
          <p:nvPr/>
        </p:nvGraphicFramePr>
        <p:xfrm>
          <a:off x="231903" y="2367840"/>
          <a:ext cx="262610" cy="276188"/>
        </p:xfrm>
        <a:graphic>
          <a:graphicData uri="http://schemas.openxmlformats.org/presentationml/2006/ole">
            <p:oleObj spid="_x0000_s14361" name="Equation" r:id="rId15" imgW="190440" imgH="215640" progId="Equation.3">
              <p:embed/>
            </p:oleObj>
          </a:graphicData>
        </a:graphic>
      </p:graphicFrame>
      <p:cxnSp>
        <p:nvCxnSpPr>
          <p:cNvPr id="130" name="Straight Connector 129"/>
          <p:cNvCxnSpPr/>
          <p:nvPr/>
        </p:nvCxnSpPr>
        <p:spPr>
          <a:xfrm>
            <a:off x="508959" y="1648577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5" name="Group 164"/>
          <p:cNvGrpSpPr/>
          <p:nvPr/>
        </p:nvGrpSpPr>
        <p:grpSpPr>
          <a:xfrm>
            <a:off x="4687910" y="1649046"/>
            <a:ext cx="3825025" cy="2227385"/>
            <a:chOff x="4739426" y="1468191"/>
            <a:chExt cx="2743200" cy="1828800"/>
          </a:xfrm>
        </p:grpSpPr>
        <p:sp>
          <p:nvSpPr>
            <p:cNvPr id="131" name="Rectangle 130"/>
            <p:cNvSpPr/>
            <p:nvPr/>
          </p:nvSpPr>
          <p:spPr>
            <a:xfrm>
              <a:off x="6847625" y="2230191"/>
              <a:ext cx="304800" cy="762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6339626" y="2230191"/>
              <a:ext cx="502612" cy="7620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6309608" y="1468191"/>
              <a:ext cx="685800" cy="76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5928608" y="1468191"/>
              <a:ext cx="381000" cy="762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5349026" y="1468191"/>
              <a:ext cx="581891" cy="76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4968026" y="1468191"/>
              <a:ext cx="381000" cy="762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4968026" y="2230191"/>
              <a:ext cx="152400" cy="76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2"/>
            <p:cNvSpPr>
              <a:spLocks noChangeArrowheads="1"/>
            </p:cNvSpPr>
            <p:nvPr/>
          </p:nvSpPr>
          <p:spPr bwMode="auto">
            <a:xfrm>
              <a:off x="4739426" y="1468191"/>
              <a:ext cx="2743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40" name="Rectangle 4"/>
            <p:cNvSpPr>
              <a:spLocks noChangeArrowheads="1"/>
            </p:cNvSpPr>
            <p:nvPr/>
          </p:nvSpPr>
          <p:spPr bwMode="auto">
            <a:xfrm>
              <a:off x="4739426" y="1468191"/>
              <a:ext cx="2743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41" name="Rectangle 7"/>
            <p:cNvSpPr>
              <a:spLocks noChangeArrowheads="1"/>
            </p:cNvSpPr>
            <p:nvPr/>
          </p:nvSpPr>
          <p:spPr bwMode="auto">
            <a:xfrm>
              <a:off x="4739426" y="1468191"/>
              <a:ext cx="2743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5120426" y="2230191"/>
              <a:ext cx="519546" cy="7620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7101626" y="1468191"/>
              <a:ext cx="304800" cy="7620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4968026" y="1468191"/>
              <a:ext cx="2438400" cy="1524000"/>
            </a:xfrm>
            <a:prstGeom prst="rect">
              <a:avLst/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5" name="Straight Connector 144"/>
            <p:cNvCxnSpPr/>
            <p:nvPr/>
          </p:nvCxnSpPr>
          <p:spPr>
            <a:xfrm>
              <a:off x="4891826" y="2230191"/>
              <a:ext cx="2514600" cy="1588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6" name="Rectangle 5"/>
            <p:cNvSpPr>
              <a:spLocks noChangeArrowheads="1"/>
            </p:cNvSpPr>
            <p:nvPr/>
          </p:nvSpPr>
          <p:spPr bwMode="auto">
            <a:xfrm>
              <a:off x="4739426" y="2744541"/>
              <a:ext cx="27432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Rectangle 8"/>
            <p:cNvSpPr>
              <a:spLocks noChangeArrowheads="1"/>
            </p:cNvSpPr>
            <p:nvPr/>
          </p:nvSpPr>
          <p:spPr bwMode="auto">
            <a:xfrm>
              <a:off x="4739426" y="2744541"/>
              <a:ext cx="27432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48" name="Object 12"/>
            <p:cNvGraphicFramePr>
              <a:graphicFrameLocks noChangeAspect="1"/>
            </p:cNvGraphicFramePr>
            <p:nvPr/>
          </p:nvGraphicFramePr>
          <p:xfrm>
            <a:off x="5272826" y="2458791"/>
            <a:ext cx="215900" cy="241300"/>
          </p:xfrm>
          <a:graphic>
            <a:graphicData uri="http://schemas.openxmlformats.org/presentationml/2006/ole">
              <p:oleObj spid="_x0000_s14362" name="Equation" r:id="rId16" imgW="215640" imgH="241200" progId="Equation.3">
                <p:embed/>
              </p:oleObj>
            </a:graphicData>
          </a:graphic>
        </p:graphicFrame>
        <p:graphicFrame>
          <p:nvGraphicFramePr>
            <p:cNvPr id="149" name="Object 13"/>
            <p:cNvGraphicFramePr>
              <a:graphicFrameLocks noChangeAspect="1"/>
            </p:cNvGraphicFramePr>
            <p:nvPr/>
          </p:nvGraphicFramePr>
          <p:xfrm>
            <a:off x="5882426" y="2458791"/>
            <a:ext cx="228600" cy="241300"/>
          </p:xfrm>
          <a:graphic>
            <a:graphicData uri="http://schemas.openxmlformats.org/presentationml/2006/ole">
              <p:oleObj spid="_x0000_s14363" name="Equation" r:id="rId17" imgW="228600" imgH="241200" progId="Equation.3">
                <p:embed/>
              </p:oleObj>
            </a:graphicData>
          </a:graphic>
        </p:graphicFrame>
        <p:graphicFrame>
          <p:nvGraphicFramePr>
            <p:cNvPr id="150" name="Object 14"/>
            <p:cNvGraphicFramePr>
              <a:graphicFrameLocks noChangeAspect="1"/>
            </p:cNvGraphicFramePr>
            <p:nvPr/>
          </p:nvGraphicFramePr>
          <p:xfrm>
            <a:off x="6492026" y="2458791"/>
            <a:ext cx="228600" cy="241300"/>
          </p:xfrm>
          <a:graphic>
            <a:graphicData uri="http://schemas.openxmlformats.org/presentationml/2006/ole">
              <p:oleObj spid="_x0000_s14364" name="Equation" r:id="rId18" imgW="228600" imgH="241200" progId="Equation.3">
                <p:embed/>
              </p:oleObj>
            </a:graphicData>
          </a:graphic>
        </p:graphicFrame>
        <p:graphicFrame>
          <p:nvGraphicFramePr>
            <p:cNvPr id="151" name="Object 15"/>
            <p:cNvGraphicFramePr>
              <a:graphicFrameLocks noChangeAspect="1"/>
            </p:cNvGraphicFramePr>
            <p:nvPr/>
          </p:nvGraphicFramePr>
          <p:xfrm>
            <a:off x="7165126" y="1696791"/>
            <a:ext cx="241300" cy="241300"/>
          </p:xfrm>
          <a:graphic>
            <a:graphicData uri="http://schemas.openxmlformats.org/presentationml/2006/ole">
              <p:oleObj spid="_x0000_s14365" name="Equation" r:id="rId19" imgW="241200" imgH="241200" progId="Equation.3">
                <p:embed/>
              </p:oleObj>
            </a:graphicData>
          </a:graphic>
        </p:graphicFrame>
        <p:graphicFrame>
          <p:nvGraphicFramePr>
            <p:cNvPr id="152" name="Object 16"/>
            <p:cNvGraphicFramePr>
              <a:graphicFrameLocks noChangeAspect="1"/>
            </p:cNvGraphicFramePr>
            <p:nvPr/>
          </p:nvGraphicFramePr>
          <p:xfrm>
            <a:off x="5501426" y="1696791"/>
            <a:ext cx="228600" cy="241300"/>
          </p:xfrm>
          <a:graphic>
            <a:graphicData uri="http://schemas.openxmlformats.org/presentationml/2006/ole">
              <p:oleObj spid="_x0000_s14366" name="Equation" r:id="rId20" imgW="228600" imgH="241200" progId="Equation.3">
                <p:embed/>
              </p:oleObj>
            </a:graphicData>
          </a:graphic>
        </p:graphicFrame>
        <p:graphicFrame>
          <p:nvGraphicFramePr>
            <p:cNvPr id="153" name="Object 17"/>
            <p:cNvGraphicFramePr>
              <a:graphicFrameLocks noChangeAspect="1"/>
            </p:cNvGraphicFramePr>
            <p:nvPr/>
          </p:nvGraphicFramePr>
          <p:xfrm>
            <a:off x="6516272" y="1696791"/>
            <a:ext cx="241300" cy="241300"/>
          </p:xfrm>
          <a:graphic>
            <a:graphicData uri="http://schemas.openxmlformats.org/presentationml/2006/ole">
              <p:oleObj spid="_x0000_s14367" name="Equation" r:id="rId21" imgW="241200" imgH="241200" progId="Equation.3">
                <p:embed/>
              </p:oleObj>
            </a:graphicData>
          </a:graphic>
        </p:graphicFrame>
        <p:graphicFrame>
          <p:nvGraphicFramePr>
            <p:cNvPr id="154" name="Object 18"/>
            <p:cNvGraphicFramePr>
              <a:graphicFrameLocks noChangeAspect="1"/>
            </p:cNvGraphicFramePr>
            <p:nvPr/>
          </p:nvGraphicFramePr>
          <p:xfrm>
            <a:off x="5044226" y="1696791"/>
            <a:ext cx="228600" cy="241300"/>
          </p:xfrm>
          <a:graphic>
            <a:graphicData uri="http://schemas.openxmlformats.org/presentationml/2006/ole">
              <p:oleObj spid="_x0000_s14368" name="Equation" r:id="rId22" imgW="228600" imgH="241200" progId="Equation.3">
                <p:embed/>
              </p:oleObj>
            </a:graphicData>
          </a:graphic>
        </p:graphicFrame>
        <p:graphicFrame>
          <p:nvGraphicFramePr>
            <p:cNvPr id="155" name="Object 19"/>
            <p:cNvGraphicFramePr>
              <a:graphicFrameLocks noChangeAspect="1"/>
            </p:cNvGraphicFramePr>
            <p:nvPr/>
          </p:nvGraphicFramePr>
          <p:xfrm>
            <a:off x="5992109" y="1696791"/>
            <a:ext cx="241300" cy="241300"/>
          </p:xfrm>
          <a:graphic>
            <a:graphicData uri="http://schemas.openxmlformats.org/presentationml/2006/ole">
              <p:oleObj spid="_x0000_s14369" name="Equation" r:id="rId23" imgW="241200" imgH="241200" progId="Equation.3">
                <p:embed/>
              </p:oleObj>
            </a:graphicData>
          </a:graphic>
        </p:graphicFrame>
        <p:graphicFrame>
          <p:nvGraphicFramePr>
            <p:cNvPr id="156" name="Object 20"/>
            <p:cNvGraphicFramePr>
              <a:graphicFrameLocks noChangeAspect="1"/>
            </p:cNvGraphicFramePr>
            <p:nvPr/>
          </p:nvGraphicFramePr>
          <p:xfrm>
            <a:off x="6913146" y="2468519"/>
            <a:ext cx="241300" cy="241300"/>
          </p:xfrm>
          <a:graphic>
            <a:graphicData uri="http://schemas.openxmlformats.org/presentationml/2006/ole">
              <p:oleObj spid="_x0000_s14370" name="Equation" r:id="rId24" imgW="241200" imgH="241200" progId="Equation.3">
                <p:embed/>
              </p:oleObj>
            </a:graphicData>
          </a:graphic>
        </p:graphicFrame>
        <p:sp>
          <p:nvSpPr>
            <p:cNvPr id="157" name="TextBox 156"/>
            <p:cNvSpPr txBox="1"/>
            <p:nvPr/>
          </p:nvSpPr>
          <p:spPr>
            <a:xfrm>
              <a:off x="5349026" y="305077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958626" y="305077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9" name="Straight Connector 158"/>
            <p:cNvCxnSpPr/>
            <p:nvPr/>
          </p:nvCxnSpPr>
          <p:spPr>
            <a:xfrm rot="5400000">
              <a:off x="5462532" y="3030291"/>
              <a:ext cx="76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 rot="5400000">
              <a:off x="6072132" y="3029497"/>
              <a:ext cx="76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rot="5400000">
              <a:off x="6681731" y="3029497"/>
              <a:ext cx="76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2" name="TextBox 161"/>
            <p:cNvSpPr txBox="1"/>
            <p:nvPr/>
          </p:nvSpPr>
          <p:spPr>
            <a:xfrm>
              <a:off x="6568226" y="305077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7177826" y="305077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cxnSp>
          <p:nvCxnSpPr>
            <p:cNvPr id="164" name="Straight Connector 163"/>
            <p:cNvCxnSpPr/>
            <p:nvPr/>
          </p:nvCxnSpPr>
          <p:spPr>
            <a:xfrm rot="5400000">
              <a:off x="7291332" y="3029497"/>
              <a:ext cx="76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7" name="Rectangle 166"/>
          <p:cNvSpPr/>
          <p:nvPr/>
        </p:nvSpPr>
        <p:spPr>
          <a:xfrm>
            <a:off x="3213440" y="3558776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PS</a:t>
            </a:r>
            <a:endParaRPr lang="en-US" dirty="0"/>
          </a:p>
        </p:txBody>
      </p:sp>
      <p:sp>
        <p:nvSpPr>
          <p:cNvPr id="168" name="Rectangle 167"/>
          <p:cNvSpPr/>
          <p:nvPr/>
        </p:nvSpPr>
        <p:spPr>
          <a:xfrm>
            <a:off x="7359812" y="3570356"/>
            <a:ext cx="1039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GEDF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Worst-Case Provisioning:</a:t>
            </a:r>
            <a:br>
              <a:rPr lang="en-US" sz="3600" dirty="0" smtClean="0"/>
            </a:br>
            <a:r>
              <a:rPr lang="en-US" sz="3600" b="0" i="1" dirty="0" smtClean="0"/>
              <a:t>Proof Technique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44322" y="4047189"/>
            <a:ext cx="8229600" cy="2353613"/>
          </a:xfrm>
        </p:spPr>
        <p:txBody>
          <a:bodyPr>
            <a:normAutofit fontScale="92500" lnSpcReduction="10000"/>
          </a:bodyPr>
          <a:lstStyle/>
          <a:p>
            <a:pPr marL="457200" indent="-457200" eaLnBrk="1" hangingPunct="1">
              <a:buFont typeface="+mj-lt"/>
              <a:buAutoNum type="arabicPeriod"/>
            </a:pPr>
            <a:r>
              <a:rPr lang="en-US" sz="2400" dirty="0" smtClean="0"/>
              <a:t>Measure difference in allocation to </a:t>
            </a:r>
            <a:r>
              <a:rPr lang="en-US" sz="2400" dirty="0" smtClean="0">
                <a:latin typeface="Symbol" pitchFamily="18" charset="2"/>
              </a:rPr>
              <a:t>t</a:t>
            </a:r>
            <a:r>
              <a:rPr lang="en-US" sz="2400" dirty="0" smtClean="0"/>
              <a:t> in PS and GEDF (lag) at </a:t>
            </a:r>
            <a:r>
              <a:rPr lang="en-US" sz="2400" b="1" dirty="0" smtClean="0"/>
              <a:t>arbitrary</a:t>
            </a:r>
            <a:r>
              <a:rPr lang="en-US" sz="2400" dirty="0" smtClean="0"/>
              <a:t> deadline </a:t>
            </a:r>
            <a:r>
              <a:rPr lang="en-US" sz="2400" i="1" dirty="0" err="1" smtClean="0"/>
              <a:t>d</a:t>
            </a:r>
            <a:r>
              <a:rPr lang="en-US" sz="2400" i="1" baseline="-25000" dirty="0" err="1" smtClean="0"/>
              <a:t>i,j</a:t>
            </a:r>
            <a:r>
              <a:rPr lang="en-US" sz="2400" dirty="0" smtClean="0"/>
              <a:t>.</a:t>
            </a:r>
          </a:p>
          <a:p>
            <a:pPr lvl="1" eaLnBrk="1" hangingPunct="1">
              <a:buNone/>
            </a:pPr>
            <a:r>
              <a:rPr lang="en-US" sz="2400" dirty="0" smtClean="0"/>
              <a:t>Exists </a:t>
            </a:r>
            <a:r>
              <a:rPr lang="en-US" sz="2400" i="1" dirty="0" smtClean="0"/>
              <a:t>x</a:t>
            </a:r>
            <a:r>
              <a:rPr lang="en-US" sz="2400" dirty="0" smtClean="0"/>
              <a:t> so that lag never exceeds </a:t>
            </a:r>
            <a:r>
              <a:rPr lang="en-US" sz="2400" i="1" dirty="0" err="1" smtClean="0"/>
              <a:t>mx+e</a:t>
            </a:r>
            <a:r>
              <a:rPr lang="en-US" sz="2400" i="1" baseline="-25000" dirty="0" err="1" smtClean="0"/>
              <a:t>i</a:t>
            </a:r>
            <a:r>
              <a:rPr lang="en-US" sz="2400" i="1" dirty="0" smtClean="0"/>
              <a:t> </a:t>
            </a:r>
            <a:r>
              <a:rPr lang="en-US" sz="2400" dirty="0" smtClean="0"/>
              <a:t>at a deadline.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sz="2400" dirty="0" smtClean="0"/>
              <a:t>Inductively show: at any </a:t>
            </a:r>
            <a:r>
              <a:rPr lang="en-US" sz="2400" i="1" dirty="0" err="1" smtClean="0"/>
              <a:t>d</a:t>
            </a:r>
            <a:r>
              <a:rPr lang="en-US" sz="2400" i="1" baseline="-25000" dirty="0" err="1" smtClean="0"/>
              <a:t>i,j</a:t>
            </a:r>
            <a:r>
              <a:rPr lang="en-US" sz="2400" dirty="0" smtClean="0"/>
              <a:t>, allocation to </a:t>
            </a:r>
            <a:r>
              <a:rPr lang="en-US" sz="2400" dirty="0" err="1" smtClean="0">
                <a:latin typeface="Symbol" pitchFamily="18" charset="2"/>
              </a:rPr>
              <a:t>t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in PS and GEDF differs by no more than </a:t>
            </a:r>
            <a:r>
              <a:rPr lang="en-US" sz="2400" i="1" dirty="0" err="1" smtClean="0"/>
              <a:t>x+e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.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sz="2400" dirty="0" smtClean="0"/>
              <a:t>No tardiness in PS, so tardiness in GEDF is</a:t>
            </a:r>
            <a:r>
              <a:rPr lang="en-US" sz="2200" dirty="0" smtClean="0"/>
              <a:t> </a:t>
            </a:r>
            <a:r>
              <a:rPr lang="en-US" sz="2400" dirty="0" smtClean="0"/>
              <a:t>bounded by </a:t>
            </a:r>
            <a:r>
              <a:rPr lang="en-US" sz="2400" i="1" dirty="0" err="1" smtClean="0"/>
              <a:t>x+e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.</a:t>
            </a:r>
          </a:p>
          <a:p>
            <a:pPr lvl="1" eaLnBrk="1" hangingPunct="1"/>
            <a:endParaRPr lang="en-US" sz="2000" dirty="0" smtClean="0"/>
          </a:p>
        </p:txBody>
      </p:sp>
      <p:sp>
        <p:nvSpPr>
          <p:cNvPr id="126" name="Footer Placeholder 125"/>
          <p:cNvSpPr>
            <a:spLocks noGrp="1"/>
          </p:cNvSpPr>
          <p:nvPr>
            <p:ph type="ftr" sz="quarter" idx="3"/>
          </p:nvPr>
        </p:nvSpPr>
        <p:spPr>
          <a:xfrm>
            <a:off x="427512" y="6498850"/>
            <a:ext cx="8310088" cy="365125"/>
          </a:xfrm>
        </p:spPr>
        <p:txBody>
          <a:bodyPr/>
          <a:lstStyle/>
          <a:p>
            <a:r>
              <a:rPr lang="en-US" dirty="0" smtClean="0"/>
              <a:t>A. F. Mills &amp; J. H. Anderson: Stochastic Analysis of Multiprocessor Global Soft Real-Time Scheduling</a:t>
            </a:r>
            <a:endParaRPr lang="en-US" dirty="0"/>
          </a:p>
        </p:txBody>
      </p:sp>
      <p:sp>
        <p:nvSpPr>
          <p:cNvPr id="145" name="Rectangle 144"/>
          <p:cNvSpPr/>
          <p:nvPr/>
        </p:nvSpPr>
        <p:spPr>
          <a:xfrm>
            <a:off x="6067022" y="2552162"/>
            <a:ext cx="724437" cy="94131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grpSp>
        <p:nvGrpSpPr>
          <p:cNvPr id="146" name="Group 39"/>
          <p:cNvGrpSpPr/>
          <p:nvPr/>
        </p:nvGrpSpPr>
        <p:grpSpPr>
          <a:xfrm>
            <a:off x="603271" y="1660302"/>
            <a:ext cx="3361408" cy="584869"/>
            <a:chOff x="228599" y="76200"/>
            <a:chExt cx="2438401" cy="457200"/>
          </a:xfr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47" name="Rectangle 146"/>
            <p:cNvSpPr/>
            <p:nvPr/>
          </p:nvSpPr>
          <p:spPr>
            <a:xfrm>
              <a:off x="228599" y="76200"/>
              <a:ext cx="917039" cy="4572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1142999" y="76200"/>
              <a:ext cx="927543" cy="4572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2061200" y="76200"/>
              <a:ext cx="605800" cy="4572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0" name="Group 35"/>
          <p:cNvGrpSpPr/>
          <p:nvPr/>
        </p:nvGrpSpPr>
        <p:grpSpPr>
          <a:xfrm>
            <a:off x="603271" y="2245171"/>
            <a:ext cx="3376300" cy="487390"/>
            <a:chOff x="228599" y="533400"/>
            <a:chExt cx="2449204" cy="381000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51" name="Rectangle 150"/>
            <p:cNvSpPr/>
            <p:nvPr/>
          </p:nvSpPr>
          <p:spPr>
            <a:xfrm>
              <a:off x="228599" y="533400"/>
              <a:ext cx="1215999" cy="3810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1523999" y="533400"/>
              <a:ext cx="1153804" cy="3810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3" name="Group 31"/>
          <p:cNvGrpSpPr/>
          <p:nvPr/>
        </p:nvGrpSpPr>
        <p:grpSpPr>
          <a:xfrm>
            <a:off x="813359" y="2732561"/>
            <a:ext cx="3151320" cy="779825"/>
            <a:chOff x="380999" y="914400"/>
            <a:chExt cx="2286001" cy="609600"/>
          </a:xfrm>
        </p:grpSpPr>
        <p:sp>
          <p:nvSpPr>
            <p:cNvPr id="154" name="Rectangle 153"/>
            <p:cNvSpPr/>
            <p:nvPr/>
          </p:nvSpPr>
          <p:spPr>
            <a:xfrm>
              <a:off x="380999" y="914400"/>
              <a:ext cx="605330" cy="6096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990600" y="914400"/>
              <a:ext cx="603769" cy="6096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1590914" y="914400"/>
              <a:ext cx="618886" cy="6096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2362200" y="914400"/>
              <a:ext cx="304800" cy="6096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8" name="Rectangle 3"/>
          <p:cNvSpPr/>
          <p:nvPr/>
        </p:nvSpPr>
        <p:spPr>
          <a:xfrm>
            <a:off x="603272" y="1641231"/>
            <a:ext cx="3361407" cy="1871155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9" name="Straight Connector 158"/>
          <p:cNvCxnSpPr/>
          <p:nvPr/>
        </p:nvCxnSpPr>
        <p:spPr>
          <a:xfrm>
            <a:off x="498228" y="273256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>
            <a:off x="498228" y="224517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>
            <a:endCxn id="154" idx="1"/>
          </p:cNvCxnSpPr>
          <p:nvPr/>
        </p:nvCxnSpPr>
        <p:spPr>
          <a:xfrm rot="5400000" flipH="1" flipV="1">
            <a:off x="616840" y="3317899"/>
            <a:ext cx="391944" cy="1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rot="5400000" flipH="1" flipV="1">
            <a:off x="1449885" y="3317393"/>
            <a:ext cx="390930" cy="1093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>
            <a:endCxn id="156" idx="3"/>
          </p:cNvCxnSpPr>
          <p:nvPr/>
        </p:nvCxnSpPr>
        <p:spPr>
          <a:xfrm rot="5400000" flipH="1" flipV="1">
            <a:off x="3138402" y="3317394"/>
            <a:ext cx="390932" cy="1093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>
            <a:endCxn id="157" idx="1"/>
          </p:cNvCxnSpPr>
          <p:nvPr/>
        </p:nvCxnSpPr>
        <p:spPr>
          <a:xfrm rot="5400000" flipH="1" flipV="1">
            <a:off x="3349547" y="3317351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/>
          <p:nvPr/>
        </p:nvCxnSpPr>
        <p:spPr>
          <a:xfrm rot="5400000" flipH="1" flipV="1">
            <a:off x="408316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6" name="Straight Arrow Connector 165"/>
          <p:cNvCxnSpPr/>
          <p:nvPr/>
        </p:nvCxnSpPr>
        <p:spPr>
          <a:xfrm rot="5400000" flipH="1" flipV="1">
            <a:off x="408316" y="205013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/>
          <p:nvPr/>
        </p:nvCxnSpPr>
        <p:spPr>
          <a:xfrm rot="5400000" flipH="1" flipV="1">
            <a:off x="2087925" y="2536511"/>
            <a:ext cx="389913" cy="2189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 rot="5400000" flipH="1" flipV="1">
            <a:off x="2192969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/>
          <p:nvPr/>
        </p:nvCxnSpPr>
        <p:spPr>
          <a:xfrm rot="5400000" flipH="1" flipV="1">
            <a:off x="1667749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/>
          <p:nvPr/>
        </p:nvCxnSpPr>
        <p:spPr>
          <a:xfrm rot="5400000" flipH="1" flipV="1">
            <a:off x="2928277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2" name="Left Brace 171"/>
          <p:cNvSpPr/>
          <p:nvPr/>
        </p:nvSpPr>
        <p:spPr>
          <a:xfrm>
            <a:off x="439213" y="1660302"/>
            <a:ext cx="164057" cy="584868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Left Brace 172"/>
          <p:cNvSpPr/>
          <p:nvPr/>
        </p:nvSpPr>
        <p:spPr>
          <a:xfrm>
            <a:off x="439215" y="2245172"/>
            <a:ext cx="164057" cy="487391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Left Brace 173"/>
          <p:cNvSpPr/>
          <p:nvPr/>
        </p:nvSpPr>
        <p:spPr>
          <a:xfrm>
            <a:off x="439215" y="2732561"/>
            <a:ext cx="164057" cy="779825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ectangle 5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6" name="Rectangle 8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7" name="Object 176"/>
          <p:cNvGraphicFramePr>
            <a:graphicFrameLocks noChangeAspect="1"/>
          </p:cNvGraphicFramePr>
          <p:nvPr/>
        </p:nvGraphicFramePr>
        <p:xfrm>
          <a:off x="244875" y="2988442"/>
          <a:ext cx="245103" cy="276188"/>
        </p:xfrm>
        <a:graphic>
          <a:graphicData uri="http://schemas.openxmlformats.org/presentationml/2006/ole">
            <p:oleObj spid="_x0000_s35863" name="Equation" r:id="rId4" imgW="177480" imgH="215640" progId="Equation.3">
              <p:embed/>
            </p:oleObj>
          </a:graphicData>
        </a:graphic>
      </p:graphicFrame>
      <p:graphicFrame>
        <p:nvGraphicFramePr>
          <p:cNvPr id="178" name="Object 11"/>
          <p:cNvGraphicFramePr>
            <a:graphicFrameLocks noChangeAspect="1"/>
          </p:cNvGraphicFramePr>
          <p:nvPr/>
        </p:nvGraphicFramePr>
        <p:xfrm>
          <a:off x="244875" y="1836982"/>
          <a:ext cx="262610" cy="276188"/>
        </p:xfrm>
        <a:graphic>
          <a:graphicData uri="http://schemas.openxmlformats.org/presentationml/2006/ole">
            <p:oleObj spid="_x0000_s35864" name="Equation" r:id="rId5" imgW="190440" imgH="215640" progId="Equation.3">
              <p:embed/>
            </p:oleObj>
          </a:graphicData>
        </a:graphic>
      </p:graphicFrame>
      <p:graphicFrame>
        <p:nvGraphicFramePr>
          <p:cNvPr id="179" name="Object 12"/>
          <p:cNvGraphicFramePr>
            <a:graphicFrameLocks noChangeAspect="1"/>
          </p:cNvGraphicFramePr>
          <p:nvPr/>
        </p:nvGraphicFramePr>
        <p:xfrm>
          <a:off x="1060576" y="2927518"/>
          <a:ext cx="297625" cy="308681"/>
        </p:xfrm>
        <a:graphic>
          <a:graphicData uri="http://schemas.openxmlformats.org/presentationml/2006/ole">
            <p:oleObj spid="_x0000_s35865" name="Equation" r:id="rId6" imgW="215640" imgH="241200" progId="Equation.3">
              <p:embed/>
            </p:oleObj>
          </a:graphicData>
        </a:graphic>
      </p:graphicFrame>
      <p:graphicFrame>
        <p:nvGraphicFramePr>
          <p:cNvPr id="180" name="Object 13"/>
          <p:cNvGraphicFramePr>
            <a:graphicFrameLocks noChangeAspect="1"/>
          </p:cNvGraphicFramePr>
          <p:nvPr/>
        </p:nvGraphicFramePr>
        <p:xfrm>
          <a:off x="1943086" y="2927518"/>
          <a:ext cx="315132" cy="308681"/>
        </p:xfrm>
        <a:graphic>
          <a:graphicData uri="http://schemas.openxmlformats.org/presentationml/2006/ole">
            <p:oleObj spid="_x0000_s35866" name="Equation" r:id="rId7" imgW="228600" imgH="241200" progId="Equation.3">
              <p:embed/>
            </p:oleObj>
          </a:graphicData>
        </a:graphic>
      </p:graphicFrame>
      <p:graphicFrame>
        <p:nvGraphicFramePr>
          <p:cNvPr id="181" name="Object 14"/>
          <p:cNvGraphicFramePr>
            <a:graphicFrameLocks noChangeAspect="1"/>
          </p:cNvGraphicFramePr>
          <p:nvPr/>
        </p:nvGraphicFramePr>
        <p:xfrm>
          <a:off x="2766433" y="2927518"/>
          <a:ext cx="315132" cy="308681"/>
        </p:xfrm>
        <a:graphic>
          <a:graphicData uri="http://schemas.openxmlformats.org/presentationml/2006/ole">
            <p:oleObj spid="_x0000_s35867" name="Equation" r:id="rId8" imgW="228600" imgH="241200" progId="Equation.3">
              <p:embed/>
            </p:oleObj>
          </a:graphicData>
        </a:graphic>
      </p:graphicFrame>
      <p:graphicFrame>
        <p:nvGraphicFramePr>
          <p:cNvPr id="182" name="Object 15"/>
          <p:cNvGraphicFramePr>
            <a:graphicFrameLocks noChangeAspect="1"/>
          </p:cNvGraphicFramePr>
          <p:nvPr/>
        </p:nvGraphicFramePr>
        <p:xfrm>
          <a:off x="3632040" y="2927518"/>
          <a:ext cx="332639" cy="308681"/>
        </p:xfrm>
        <a:graphic>
          <a:graphicData uri="http://schemas.openxmlformats.org/presentationml/2006/ole">
            <p:oleObj spid="_x0000_s35868" name="Equation" r:id="rId9" imgW="241200" imgH="241200" progId="Equation.3">
              <p:embed/>
            </p:oleObj>
          </a:graphicData>
        </a:graphic>
      </p:graphicFrame>
      <p:graphicFrame>
        <p:nvGraphicFramePr>
          <p:cNvPr id="183" name="Object 16"/>
          <p:cNvGraphicFramePr>
            <a:graphicFrameLocks noChangeAspect="1"/>
          </p:cNvGraphicFramePr>
          <p:nvPr/>
        </p:nvGraphicFramePr>
        <p:xfrm>
          <a:off x="1128492" y="2342649"/>
          <a:ext cx="315132" cy="308681"/>
        </p:xfrm>
        <a:graphic>
          <a:graphicData uri="http://schemas.openxmlformats.org/presentationml/2006/ole">
            <p:oleObj spid="_x0000_s35869" name="Equation" r:id="rId10" imgW="228600" imgH="241200" progId="Equation.3">
              <p:embed/>
            </p:oleObj>
          </a:graphicData>
        </a:graphic>
      </p:graphicFrame>
      <p:graphicFrame>
        <p:nvGraphicFramePr>
          <p:cNvPr id="184" name="Object 17"/>
          <p:cNvGraphicFramePr>
            <a:graphicFrameLocks noChangeAspect="1"/>
          </p:cNvGraphicFramePr>
          <p:nvPr/>
        </p:nvGraphicFramePr>
        <p:xfrm>
          <a:off x="3038401" y="2342649"/>
          <a:ext cx="332639" cy="308681"/>
        </p:xfrm>
        <a:graphic>
          <a:graphicData uri="http://schemas.openxmlformats.org/presentationml/2006/ole">
            <p:oleObj spid="_x0000_s35870" name="Equation" r:id="rId11" imgW="241200" imgH="241200" progId="Equation.3">
              <p:embed/>
            </p:oleObj>
          </a:graphicData>
        </a:graphic>
      </p:graphicFrame>
      <p:graphicFrame>
        <p:nvGraphicFramePr>
          <p:cNvPr id="185" name="Object 18"/>
          <p:cNvGraphicFramePr>
            <a:graphicFrameLocks noChangeAspect="1"/>
          </p:cNvGraphicFramePr>
          <p:nvPr/>
        </p:nvGraphicFramePr>
        <p:xfrm>
          <a:off x="968914" y="1757780"/>
          <a:ext cx="315132" cy="308681"/>
        </p:xfrm>
        <a:graphic>
          <a:graphicData uri="http://schemas.openxmlformats.org/presentationml/2006/ole">
            <p:oleObj spid="_x0000_s35871" name="Equation" r:id="rId12" imgW="228600" imgH="241200" progId="Equation.3">
              <p:embed/>
            </p:oleObj>
          </a:graphicData>
        </a:graphic>
      </p:graphicFrame>
      <p:graphicFrame>
        <p:nvGraphicFramePr>
          <p:cNvPr id="186" name="Object 19"/>
          <p:cNvGraphicFramePr>
            <a:graphicFrameLocks noChangeAspect="1"/>
          </p:cNvGraphicFramePr>
          <p:nvPr/>
        </p:nvGraphicFramePr>
        <p:xfrm>
          <a:off x="2307117" y="1757780"/>
          <a:ext cx="332639" cy="308681"/>
        </p:xfrm>
        <a:graphic>
          <a:graphicData uri="http://schemas.openxmlformats.org/presentationml/2006/ole">
            <p:oleObj spid="_x0000_s35872" name="Equation" r:id="rId13" imgW="241200" imgH="241200" progId="Equation.3">
              <p:embed/>
            </p:oleObj>
          </a:graphicData>
        </a:graphic>
      </p:graphicFrame>
      <p:graphicFrame>
        <p:nvGraphicFramePr>
          <p:cNvPr id="187" name="Object 20"/>
          <p:cNvGraphicFramePr>
            <a:graphicFrameLocks noChangeAspect="1"/>
          </p:cNvGraphicFramePr>
          <p:nvPr/>
        </p:nvGraphicFramePr>
        <p:xfrm>
          <a:off x="3535750" y="1757780"/>
          <a:ext cx="332639" cy="308681"/>
        </p:xfrm>
        <a:graphic>
          <a:graphicData uri="http://schemas.openxmlformats.org/presentationml/2006/ole">
            <p:oleObj spid="_x0000_s35873" name="Equation" r:id="rId14" imgW="241200" imgH="241200" progId="Equation.3">
              <p:embed/>
            </p:oleObj>
          </a:graphicData>
        </a:graphic>
      </p:graphicFrame>
      <p:sp>
        <p:nvSpPr>
          <p:cNvPr id="188" name="TextBox 187"/>
          <p:cNvSpPr txBox="1"/>
          <p:nvPr/>
        </p:nvSpPr>
        <p:spPr>
          <a:xfrm>
            <a:off x="1128492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1968844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0" name="Straight Connector 189"/>
          <p:cNvCxnSpPr/>
          <p:nvPr/>
        </p:nvCxnSpPr>
        <p:spPr>
          <a:xfrm rot="5400000">
            <a:off x="1288746" y="3561047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 rot="5400000">
            <a:off x="212909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 rot="5400000">
            <a:off x="296944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3" name="TextBox 192"/>
          <p:cNvSpPr txBox="1"/>
          <p:nvPr/>
        </p:nvSpPr>
        <p:spPr>
          <a:xfrm>
            <a:off x="2809195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649547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195" name="Straight Connector 194"/>
          <p:cNvCxnSpPr/>
          <p:nvPr/>
        </p:nvCxnSpPr>
        <p:spPr>
          <a:xfrm rot="5400000">
            <a:off x="3809801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Arrow Connector 195"/>
          <p:cNvCxnSpPr/>
          <p:nvPr/>
        </p:nvCxnSpPr>
        <p:spPr>
          <a:xfrm rot="5400000" flipH="1" flipV="1">
            <a:off x="2282383" y="3316336"/>
            <a:ext cx="389913" cy="2189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97" name="Object 21"/>
          <p:cNvGraphicFramePr>
            <a:graphicFrameLocks noChangeAspect="1"/>
          </p:cNvGraphicFramePr>
          <p:nvPr/>
        </p:nvGraphicFramePr>
        <p:xfrm>
          <a:off x="231903" y="2367840"/>
          <a:ext cx="262610" cy="276188"/>
        </p:xfrm>
        <a:graphic>
          <a:graphicData uri="http://schemas.openxmlformats.org/presentationml/2006/ole">
            <p:oleObj spid="_x0000_s35874" name="Equation" r:id="rId15" imgW="190440" imgH="215640" progId="Equation.3">
              <p:embed/>
            </p:oleObj>
          </a:graphicData>
        </a:graphic>
      </p:graphicFrame>
      <p:cxnSp>
        <p:nvCxnSpPr>
          <p:cNvPr id="198" name="Straight Connector 197"/>
          <p:cNvCxnSpPr/>
          <p:nvPr/>
        </p:nvCxnSpPr>
        <p:spPr>
          <a:xfrm>
            <a:off x="508959" y="1648577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99" name="Group 198"/>
          <p:cNvGrpSpPr/>
          <p:nvPr/>
        </p:nvGrpSpPr>
        <p:grpSpPr>
          <a:xfrm>
            <a:off x="4687910" y="1649046"/>
            <a:ext cx="3825025" cy="2227385"/>
            <a:chOff x="4739426" y="1468191"/>
            <a:chExt cx="2743200" cy="1828800"/>
          </a:xfrm>
        </p:grpSpPr>
        <p:sp>
          <p:nvSpPr>
            <p:cNvPr id="200" name="Rectangle 199"/>
            <p:cNvSpPr/>
            <p:nvPr/>
          </p:nvSpPr>
          <p:spPr>
            <a:xfrm>
              <a:off x="6847625" y="2230191"/>
              <a:ext cx="304800" cy="762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6339626" y="2230191"/>
              <a:ext cx="502612" cy="7620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6309608" y="1468191"/>
              <a:ext cx="685800" cy="76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5928608" y="1468191"/>
              <a:ext cx="381000" cy="762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5349026" y="1468191"/>
              <a:ext cx="581891" cy="76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4968026" y="1468191"/>
              <a:ext cx="381000" cy="762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4968026" y="2230191"/>
              <a:ext cx="152400" cy="76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ectangle 2"/>
            <p:cNvSpPr>
              <a:spLocks noChangeArrowheads="1"/>
            </p:cNvSpPr>
            <p:nvPr/>
          </p:nvSpPr>
          <p:spPr bwMode="auto">
            <a:xfrm>
              <a:off x="4739426" y="1468191"/>
              <a:ext cx="2743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08" name="Rectangle 4"/>
            <p:cNvSpPr>
              <a:spLocks noChangeArrowheads="1"/>
            </p:cNvSpPr>
            <p:nvPr/>
          </p:nvSpPr>
          <p:spPr bwMode="auto">
            <a:xfrm>
              <a:off x="4739426" y="1468191"/>
              <a:ext cx="2743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09" name="Rectangle 7"/>
            <p:cNvSpPr>
              <a:spLocks noChangeArrowheads="1"/>
            </p:cNvSpPr>
            <p:nvPr/>
          </p:nvSpPr>
          <p:spPr bwMode="auto">
            <a:xfrm>
              <a:off x="4739426" y="1468191"/>
              <a:ext cx="2743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5120426" y="2230191"/>
              <a:ext cx="519546" cy="7620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7101626" y="1468191"/>
              <a:ext cx="304800" cy="7620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4968026" y="1468191"/>
              <a:ext cx="2438400" cy="1524000"/>
            </a:xfrm>
            <a:prstGeom prst="rect">
              <a:avLst/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3" name="Straight Connector 212"/>
            <p:cNvCxnSpPr/>
            <p:nvPr/>
          </p:nvCxnSpPr>
          <p:spPr>
            <a:xfrm>
              <a:off x="4891826" y="2230191"/>
              <a:ext cx="2514600" cy="1588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4" name="Rectangle 5"/>
            <p:cNvSpPr>
              <a:spLocks noChangeArrowheads="1"/>
            </p:cNvSpPr>
            <p:nvPr/>
          </p:nvSpPr>
          <p:spPr bwMode="auto">
            <a:xfrm>
              <a:off x="4739426" y="2744541"/>
              <a:ext cx="27432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" name="Rectangle 8"/>
            <p:cNvSpPr>
              <a:spLocks noChangeArrowheads="1"/>
            </p:cNvSpPr>
            <p:nvPr/>
          </p:nvSpPr>
          <p:spPr bwMode="auto">
            <a:xfrm>
              <a:off x="4739426" y="2744541"/>
              <a:ext cx="27432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216" name="Object 12"/>
            <p:cNvGraphicFramePr>
              <a:graphicFrameLocks noChangeAspect="1"/>
            </p:cNvGraphicFramePr>
            <p:nvPr/>
          </p:nvGraphicFramePr>
          <p:xfrm>
            <a:off x="5272826" y="2458791"/>
            <a:ext cx="215900" cy="241300"/>
          </p:xfrm>
          <a:graphic>
            <a:graphicData uri="http://schemas.openxmlformats.org/presentationml/2006/ole">
              <p:oleObj spid="_x0000_s35875" name="Equation" r:id="rId16" imgW="215640" imgH="241200" progId="Equation.3">
                <p:embed/>
              </p:oleObj>
            </a:graphicData>
          </a:graphic>
        </p:graphicFrame>
        <p:graphicFrame>
          <p:nvGraphicFramePr>
            <p:cNvPr id="217" name="Object 13"/>
            <p:cNvGraphicFramePr>
              <a:graphicFrameLocks noChangeAspect="1"/>
            </p:cNvGraphicFramePr>
            <p:nvPr/>
          </p:nvGraphicFramePr>
          <p:xfrm>
            <a:off x="5882426" y="2458791"/>
            <a:ext cx="228600" cy="241300"/>
          </p:xfrm>
          <a:graphic>
            <a:graphicData uri="http://schemas.openxmlformats.org/presentationml/2006/ole">
              <p:oleObj spid="_x0000_s35876" name="Equation" r:id="rId17" imgW="228600" imgH="241200" progId="Equation.3">
                <p:embed/>
              </p:oleObj>
            </a:graphicData>
          </a:graphic>
        </p:graphicFrame>
        <p:graphicFrame>
          <p:nvGraphicFramePr>
            <p:cNvPr id="218" name="Object 14"/>
            <p:cNvGraphicFramePr>
              <a:graphicFrameLocks noChangeAspect="1"/>
            </p:cNvGraphicFramePr>
            <p:nvPr/>
          </p:nvGraphicFramePr>
          <p:xfrm>
            <a:off x="6492026" y="2458791"/>
            <a:ext cx="228600" cy="241300"/>
          </p:xfrm>
          <a:graphic>
            <a:graphicData uri="http://schemas.openxmlformats.org/presentationml/2006/ole">
              <p:oleObj spid="_x0000_s35877" name="Equation" r:id="rId18" imgW="228600" imgH="241200" progId="Equation.3">
                <p:embed/>
              </p:oleObj>
            </a:graphicData>
          </a:graphic>
        </p:graphicFrame>
        <p:graphicFrame>
          <p:nvGraphicFramePr>
            <p:cNvPr id="219" name="Object 15"/>
            <p:cNvGraphicFramePr>
              <a:graphicFrameLocks noChangeAspect="1"/>
            </p:cNvGraphicFramePr>
            <p:nvPr/>
          </p:nvGraphicFramePr>
          <p:xfrm>
            <a:off x="7165126" y="1696791"/>
            <a:ext cx="241300" cy="241300"/>
          </p:xfrm>
          <a:graphic>
            <a:graphicData uri="http://schemas.openxmlformats.org/presentationml/2006/ole">
              <p:oleObj spid="_x0000_s35878" name="Equation" r:id="rId19" imgW="241200" imgH="241200" progId="Equation.3">
                <p:embed/>
              </p:oleObj>
            </a:graphicData>
          </a:graphic>
        </p:graphicFrame>
        <p:graphicFrame>
          <p:nvGraphicFramePr>
            <p:cNvPr id="220" name="Object 16"/>
            <p:cNvGraphicFramePr>
              <a:graphicFrameLocks noChangeAspect="1"/>
            </p:cNvGraphicFramePr>
            <p:nvPr/>
          </p:nvGraphicFramePr>
          <p:xfrm>
            <a:off x="5501426" y="1696791"/>
            <a:ext cx="228600" cy="241300"/>
          </p:xfrm>
          <a:graphic>
            <a:graphicData uri="http://schemas.openxmlformats.org/presentationml/2006/ole">
              <p:oleObj spid="_x0000_s35879" name="Equation" r:id="rId20" imgW="228600" imgH="241200" progId="Equation.3">
                <p:embed/>
              </p:oleObj>
            </a:graphicData>
          </a:graphic>
        </p:graphicFrame>
        <p:graphicFrame>
          <p:nvGraphicFramePr>
            <p:cNvPr id="221" name="Object 17"/>
            <p:cNvGraphicFramePr>
              <a:graphicFrameLocks noChangeAspect="1"/>
            </p:cNvGraphicFramePr>
            <p:nvPr/>
          </p:nvGraphicFramePr>
          <p:xfrm>
            <a:off x="6516272" y="1696791"/>
            <a:ext cx="241300" cy="241300"/>
          </p:xfrm>
          <a:graphic>
            <a:graphicData uri="http://schemas.openxmlformats.org/presentationml/2006/ole">
              <p:oleObj spid="_x0000_s35880" name="Equation" r:id="rId21" imgW="241200" imgH="241200" progId="Equation.3">
                <p:embed/>
              </p:oleObj>
            </a:graphicData>
          </a:graphic>
        </p:graphicFrame>
        <p:graphicFrame>
          <p:nvGraphicFramePr>
            <p:cNvPr id="222" name="Object 18"/>
            <p:cNvGraphicFramePr>
              <a:graphicFrameLocks noChangeAspect="1"/>
            </p:cNvGraphicFramePr>
            <p:nvPr/>
          </p:nvGraphicFramePr>
          <p:xfrm>
            <a:off x="5044226" y="1696791"/>
            <a:ext cx="228600" cy="241300"/>
          </p:xfrm>
          <a:graphic>
            <a:graphicData uri="http://schemas.openxmlformats.org/presentationml/2006/ole">
              <p:oleObj spid="_x0000_s35881" name="Equation" r:id="rId22" imgW="228600" imgH="241200" progId="Equation.3">
                <p:embed/>
              </p:oleObj>
            </a:graphicData>
          </a:graphic>
        </p:graphicFrame>
        <p:graphicFrame>
          <p:nvGraphicFramePr>
            <p:cNvPr id="223" name="Object 19"/>
            <p:cNvGraphicFramePr>
              <a:graphicFrameLocks noChangeAspect="1"/>
            </p:cNvGraphicFramePr>
            <p:nvPr/>
          </p:nvGraphicFramePr>
          <p:xfrm>
            <a:off x="5992109" y="1696791"/>
            <a:ext cx="241300" cy="241300"/>
          </p:xfrm>
          <a:graphic>
            <a:graphicData uri="http://schemas.openxmlformats.org/presentationml/2006/ole">
              <p:oleObj spid="_x0000_s35882" name="Equation" r:id="rId23" imgW="241200" imgH="241200" progId="Equation.3">
                <p:embed/>
              </p:oleObj>
            </a:graphicData>
          </a:graphic>
        </p:graphicFrame>
        <p:graphicFrame>
          <p:nvGraphicFramePr>
            <p:cNvPr id="224" name="Object 20"/>
            <p:cNvGraphicFramePr>
              <a:graphicFrameLocks noChangeAspect="1"/>
            </p:cNvGraphicFramePr>
            <p:nvPr/>
          </p:nvGraphicFramePr>
          <p:xfrm>
            <a:off x="6913146" y="2468519"/>
            <a:ext cx="241300" cy="241300"/>
          </p:xfrm>
          <a:graphic>
            <a:graphicData uri="http://schemas.openxmlformats.org/presentationml/2006/ole">
              <p:oleObj spid="_x0000_s35883" name="Equation" r:id="rId24" imgW="241200" imgH="241200" progId="Equation.3">
                <p:embed/>
              </p:oleObj>
            </a:graphicData>
          </a:graphic>
        </p:graphicFrame>
        <p:sp>
          <p:nvSpPr>
            <p:cNvPr id="225" name="TextBox 224"/>
            <p:cNvSpPr txBox="1"/>
            <p:nvPr/>
          </p:nvSpPr>
          <p:spPr>
            <a:xfrm>
              <a:off x="5349026" y="305077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5958626" y="305077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27" name="Straight Connector 226"/>
            <p:cNvCxnSpPr/>
            <p:nvPr/>
          </p:nvCxnSpPr>
          <p:spPr>
            <a:xfrm rot="5400000">
              <a:off x="5462532" y="3030291"/>
              <a:ext cx="76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5400000">
              <a:off x="6072132" y="3029497"/>
              <a:ext cx="76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5400000">
              <a:off x="6681731" y="3029497"/>
              <a:ext cx="76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0" name="TextBox 229"/>
            <p:cNvSpPr txBox="1"/>
            <p:nvPr/>
          </p:nvSpPr>
          <p:spPr>
            <a:xfrm>
              <a:off x="6568226" y="305077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7177826" y="305077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cxnSp>
          <p:nvCxnSpPr>
            <p:cNvPr id="232" name="Straight Connector 231"/>
            <p:cNvCxnSpPr/>
            <p:nvPr/>
          </p:nvCxnSpPr>
          <p:spPr>
            <a:xfrm rot="5400000">
              <a:off x="7291332" y="3029497"/>
              <a:ext cx="76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3" name="Rectangle 232"/>
          <p:cNvSpPr/>
          <p:nvPr/>
        </p:nvSpPr>
        <p:spPr>
          <a:xfrm>
            <a:off x="3213440" y="3558776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PS</a:t>
            </a:r>
            <a:endParaRPr lang="en-US" dirty="0"/>
          </a:p>
        </p:txBody>
      </p:sp>
      <p:sp>
        <p:nvSpPr>
          <p:cNvPr id="234" name="Rectangle 233"/>
          <p:cNvSpPr/>
          <p:nvPr/>
        </p:nvSpPr>
        <p:spPr>
          <a:xfrm>
            <a:off x="7359812" y="3570356"/>
            <a:ext cx="1039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GEDF</a:t>
            </a:r>
            <a:endParaRPr lang="en-US" dirty="0"/>
          </a:p>
        </p:txBody>
      </p:sp>
      <p:grpSp>
        <p:nvGrpSpPr>
          <p:cNvPr id="239" name="Group 238"/>
          <p:cNvGrpSpPr/>
          <p:nvPr/>
        </p:nvGrpSpPr>
        <p:grpSpPr>
          <a:xfrm>
            <a:off x="603494" y="1625601"/>
            <a:ext cx="1039446" cy="1887416"/>
            <a:chOff x="593969" y="1625600"/>
            <a:chExt cx="1039446" cy="1887416"/>
          </a:xfrm>
        </p:grpSpPr>
        <p:sp>
          <p:nvSpPr>
            <p:cNvPr id="237" name="Rectangle 236"/>
            <p:cNvSpPr/>
            <p:nvPr/>
          </p:nvSpPr>
          <p:spPr>
            <a:xfrm>
              <a:off x="593969" y="1625600"/>
              <a:ext cx="1039446" cy="110196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816706" y="2243016"/>
              <a:ext cx="808893" cy="12700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4" name="Group 243"/>
          <p:cNvGrpSpPr/>
          <p:nvPr/>
        </p:nvGrpSpPr>
        <p:grpSpPr>
          <a:xfrm>
            <a:off x="1641231" y="3477846"/>
            <a:ext cx="4427417" cy="410310"/>
            <a:chOff x="1641231" y="3477846"/>
            <a:chExt cx="4427417" cy="410310"/>
          </a:xfrm>
        </p:grpSpPr>
        <p:cxnSp>
          <p:nvCxnSpPr>
            <p:cNvPr id="236" name="Straight Arrow Connector 235"/>
            <p:cNvCxnSpPr/>
            <p:nvPr/>
          </p:nvCxnSpPr>
          <p:spPr>
            <a:xfrm rot="16200000" flipV="1">
              <a:off x="1453662" y="3665415"/>
              <a:ext cx="382954" cy="7815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0" name="Straight Arrow Connector 239"/>
            <p:cNvCxnSpPr/>
            <p:nvPr/>
          </p:nvCxnSpPr>
          <p:spPr>
            <a:xfrm rot="16200000" flipV="1">
              <a:off x="5873264" y="3692771"/>
              <a:ext cx="382954" cy="7815"/>
            </a:xfrm>
            <a:prstGeom prst="straightConnector1">
              <a:avLst/>
            </a:prstGeom>
            <a:ln>
              <a:solidFill>
                <a:srgbClr val="FF9933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3" name="Group 242"/>
          <p:cNvGrpSpPr/>
          <p:nvPr/>
        </p:nvGrpSpPr>
        <p:grpSpPr>
          <a:xfrm>
            <a:off x="5001846" y="1633415"/>
            <a:ext cx="1055077" cy="1871785"/>
            <a:chOff x="5001846" y="1633415"/>
            <a:chExt cx="1055077" cy="1871785"/>
          </a:xfrm>
        </p:grpSpPr>
        <p:sp>
          <p:nvSpPr>
            <p:cNvPr id="241" name="Rectangle 240"/>
            <p:cNvSpPr/>
            <p:nvPr/>
          </p:nvSpPr>
          <p:spPr>
            <a:xfrm>
              <a:off x="5001846" y="1633415"/>
              <a:ext cx="1055077" cy="945662"/>
            </a:xfrm>
            <a:prstGeom prst="rect">
              <a:avLst/>
            </a:prstGeom>
            <a:solidFill>
              <a:srgbClr val="FF9933"/>
            </a:solidFill>
            <a:ln>
              <a:solidFill>
                <a:srgbClr val="FF99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5013569" y="2559538"/>
              <a:ext cx="918308" cy="945662"/>
            </a:xfrm>
            <a:prstGeom prst="rect">
              <a:avLst/>
            </a:prstGeom>
            <a:solidFill>
              <a:srgbClr val="FF9933"/>
            </a:solidFill>
            <a:ln>
              <a:solidFill>
                <a:srgbClr val="FF99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5" name="Rectangle 244"/>
          <p:cNvSpPr/>
          <p:nvPr/>
        </p:nvSpPr>
        <p:spPr>
          <a:xfrm>
            <a:off x="815976" y="2729035"/>
            <a:ext cx="1672492" cy="7893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8" name="Group 247"/>
          <p:cNvGrpSpPr/>
          <p:nvPr/>
        </p:nvGrpSpPr>
        <p:grpSpPr>
          <a:xfrm>
            <a:off x="5212862" y="2575170"/>
            <a:ext cx="1578707" cy="937846"/>
            <a:chOff x="5212862" y="2575170"/>
            <a:chExt cx="1578707" cy="937846"/>
          </a:xfrm>
          <a:solidFill>
            <a:schemeClr val="bg2"/>
          </a:solidFill>
        </p:grpSpPr>
        <p:sp>
          <p:nvSpPr>
            <p:cNvPr id="246" name="Rectangle 245"/>
            <p:cNvSpPr/>
            <p:nvPr/>
          </p:nvSpPr>
          <p:spPr>
            <a:xfrm>
              <a:off x="6053015" y="2575170"/>
              <a:ext cx="738554" cy="9339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5212862" y="2579078"/>
              <a:ext cx="738554" cy="9339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3730752" y="4010152"/>
            <a:ext cx="3328416" cy="1049528"/>
            <a:chOff x="3730752" y="4010152"/>
            <a:chExt cx="3328416" cy="1049528"/>
          </a:xfrm>
        </p:grpSpPr>
        <p:sp>
          <p:nvSpPr>
            <p:cNvPr id="107" name="Oval 106"/>
            <p:cNvSpPr/>
            <p:nvPr/>
          </p:nvSpPr>
          <p:spPr>
            <a:xfrm>
              <a:off x="5230368" y="4730496"/>
              <a:ext cx="316992" cy="32918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3730752" y="4010152"/>
              <a:ext cx="3328416" cy="42672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>number of processors</a:t>
              </a:r>
              <a:endParaRPr lang="en-US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10" name="Straight Arrow Connector 109"/>
            <p:cNvCxnSpPr>
              <a:stCxn id="108" idx="2"/>
              <a:endCxn id="107" idx="0"/>
            </p:cNvCxnSpPr>
            <p:nvPr/>
          </p:nvCxnSpPr>
          <p:spPr>
            <a:xfrm rot="5400000">
              <a:off x="5245100" y="4580636"/>
              <a:ext cx="293624" cy="609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4" name="Group 123"/>
          <p:cNvGrpSpPr/>
          <p:nvPr/>
        </p:nvGrpSpPr>
        <p:grpSpPr>
          <a:xfrm>
            <a:off x="5328920" y="4022852"/>
            <a:ext cx="1173480" cy="1049528"/>
            <a:chOff x="4808220" y="4010152"/>
            <a:chExt cx="1173480" cy="1049528"/>
          </a:xfrm>
        </p:grpSpPr>
        <p:sp>
          <p:nvSpPr>
            <p:cNvPr id="125" name="Oval 124"/>
            <p:cNvSpPr/>
            <p:nvPr/>
          </p:nvSpPr>
          <p:spPr>
            <a:xfrm>
              <a:off x="5230368" y="4730496"/>
              <a:ext cx="316992" cy="32918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4808220" y="4010152"/>
              <a:ext cx="1173480" cy="42672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>WCET</a:t>
              </a:r>
              <a:endParaRPr lang="en-US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28" name="Straight Arrow Connector 127"/>
            <p:cNvCxnSpPr>
              <a:stCxn id="127" idx="2"/>
              <a:endCxn id="125" idx="0"/>
            </p:cNvCxnSpPr>
            <p:nvPr/>
          </p:nvCxnSpPr>
          <p:spPr>
            <a:xfrm rot="5400000">
              <a:off x="5245100" y="4580636"/>
              <a:ext cx="293624" cy="609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uiExpand="1" build="p"/>
      <p:bldP spid="245" grpId="0" animBg="1"/>
      <p:bldP spid="24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Worst-Case Provisioning:</a:t>
            </a:r>
            <a:br>
              <a:rPr lang="en-US" sz="3600" dirty="0" smtClean="0"/>
            </a:br>
            <a:r>
              <a:rPr lang="en-US" sz="3600" b="0" i="1" dirty="0" smtClean="0"/>
              <a:t>Proof Technique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44322" y="4047189"/>
            <a:ext cx="8229600" cy="235361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Red time point is:</a:t>
            </a:r>
          </a:p>
          <a:p>
            <a:pPr lvl="1" eaLnBrk="1" hangingPunct="1"/>
            <a:r>
              <a:rPr lang="en-US" sz="2000" dirty="0" smtClean="0"/>
              <a:t>Deadline of </a:t>
            </a:r>
            <a:r>
              <a:rPr lang="en-US" sz="2000" dirty="0" smtClean="0">
                <a:latin typeface="Symbol" pitchFamily="18" charset="2"/>
              </a:rPr>
              <a:t>t</a:t>
            </a:r>
            <a:r>
              <a:rPr lang="en-US" sz="2000" baseline="-25000" dirty="0" smtClean="0"/>
              <a:t>1,2</a:t>
            </a:r>
            <a:r>
              <a:rPr lang="en-US" sz="2000" dirty="0" smtClean="0"/>
              <a:t>.</a:t>
            </a:r>
          </a:p>
          <a:p>
            <a:pPr lvl="1" eaLnBrk="1" hangingPunct="1"/>
            <a:r>
              <a:rPr lang="en-US" sz="2000" dirty="0" smtClean="0"/>
              <a:t>Completion time (in PS) of </a:t>
            </a:r>
            <a:r>
              <a:rPr lang="en-US" sz="2000" dirty="0" smtClean="0">
                <a:latin typeface="Symbol" pitchFamily="18" charset="2"/>
              </a:rPr>
              <a:t>t</a:t>
            </a:r>
            <a:r>
              <a:rPr lang="en-US" sz="2000" baseline="-25000" dirty="0" smtClean="0"/>
              <a:t>1,2</a:t>
            </a:r>
            <a:r>
              <a:rPr lang="en-US" sz="2000" dirty="0" smtClean="0"/>
              <a:t>.</a:t>
            </a:r>
          </a:p>
          <a:p>
            <a:pPr lvl="1" eaLnBrk="1" hangingPunct="1"/>
            <a:r>
              <a:rPr lang="en-US" sz="2000" dirty="0" smtClean="0"/>
              <a:t>Completion (in PS) of all work with equal or higher priority.</a:t>
            </a:r>
          </a:p>
          <a:p>
            <a:pPr eaLnBrk="1" hangingPunct="1"/>
            <a:r>
              <a:rPr lang="en-US" sz="2400" b="1" dirty="0" smtClean="0"/>
              <a:t>All analysis can be done at job deadlines.</a:t>
            </a:r>
          </a:p>
        </p:txBody>
      </p:sp>
      <p:sp>
        <p:nvSpPr>
          <p:cNvPr id="126" name="Footer Placeholder 12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  <p:sp>
        <p:nvSpPr>
          <p:cNvPr id="292" name="Rectangle 291"/>
          <p:cNvSpPr/>
          <p:nvPr/>
        </p:nvSpPr>
        <p:spPr>
          <a:xfrm>
            <a:off x="6067022" y="2552162"/>
            <a:ext cx="724437" cy="94131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grpSp>
        <p:nvGrpSpPr>
          <p:cNvPr id="293" name="Group 39"/>
          <p:cNvGrpSpPr/>
          <p:nvPr/>
        </p:nvGrpSpPr>
        <p:grpSpPr>
          <a:xfrm>
            <a:off x="603271" y="1660302"/>
            <a:ext cx="3361408" cy="584869"/>
            <a:chOff x="228599" y="76200"/>
            <a:chExt cx="2438401" cy="457200"/>
          </a:xfr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94" name="Rectangle 293"/>
            <p:cNvSpPr/>
            <p:nvPr/>
          </p:nvSpPr>
          <p:spPr>
            <a:xfrm>
              <a:off x="228599" y="76200"/>
              <a:ext cx="917039" cy="4572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Rectangle 294"/>
            <p:cNvSpPr/>
            <p:nvPr/>
          </p:nvSpPr>
          <p:spPr>
            <a:xfrm>
              <a:off x="1142999" y="76200"/>
              <a:ext cx="927543" cy="4572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Rectangle 295"/>
            <p:cNvSpPr/>
            <p:nvPr/>
          </p:nvSpPr>
          <p:spPr>
            <a:xfrm>
              <a:off x="2061200" y="76200"/>
              <a:ext cx="605800" cy="4572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7" name="Group 35"/>
          <p:cNvGrpSpPr/>
          <p:nvPr/>
        </p:nvGrpSpPr>
        <p:grpSpPr>
          <a:xfrm>
            <a:off x="603271" y="2245171"/>
            <a:ext cx="3376300" cy="487390"/>
            <a:chOff x="228599" y="533400"/>
            <a:chExt cx="2449204" cy="381000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98" name="Rectangle 297"/>
            <p:cNvSpPr/>
            <p:nvPr/>
          </p:nvSpPr>
          <p:spPr>
            <a:xfrm>
              <a:off x="228599" y="533400"/>
              <a:ext cx="1215999" cy="3810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ectangle 298"/>
            <p:cNvSpPr/>
            <p:nvPr/>
          </p:nvSpPr>
          <p:spPr>
            <a:xfrm>
              <a:off x="1523999" y="533400"/>
              <a:ext cx="1153804" cy="3810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0" name="Group 31"/>
          <p:cNvGrpSpPr/>
          <p:nvPr/>
        </p:nvGrpSpPr>
        <p:grpSpPr>
          <a:xfrm>
            <a:off x="813359" y="2732561"/>
            <a:ext cx="3151320" cy="779825"/>
            <a:chOff x="380999" y="914400"/>
            <a:chExt cx="2286001" cy="609600"/>
          </a:xfrm>
        </p:grpSpPr>
        <p:sp>
          <p:nvSpPr>
            <p:cNvPr id="301" name="Rectangle 300"/>
            <p:cNvSpPr/>
            <p:nvPr/>
          </p:nvSpPr>
          <p:spPr>
            <a:xfrm>
              <a:off x="380999" y="914400"/>
              <a:ext cx="612240" cy="6096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Rectangle 301"/>
            <p:cNvSpPr/>
            <p:nvPr/>
          </p:nvSpPr>
          <p:spPr>
            <a:xfrm>
              <a:off x="990600" y="914400"/>
              <a:ext cx="610678" cy="6096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Rectangle 302"/>
            <p:cNvSpPr/>
            <p:nvPr/>
          </p:nvSpPr>
          <p:spPr>
            <a:xfrm>
              <a:off x="1603419" y="914400"/>
              <a:ext cx="606381" cy="6096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Rectangle 303"/>
            <p:cNvSpPr/>
            <p:nvPr/>
          </p:nvSpPr>
          <p:spPr>
            <a:xfrm>
              <a:off x="2362200" y="914400"/>
              <a:ext cx="304800" cy="6096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5" name="Rectangle 3"/>
          <p:cNvSpPr/>
          <p:nvPr/>
        </p:nvSpPr>
        <p:spPr>
          <a:xfrm>
            <a:off x="603272" y="1641231"/>
            <a:ext cx="3361407" cy="1871155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6" name="Straight Connector 305"/>
          <p:cNvCxnSpPr/>
          <p:nvPr/>
        </p:nvCxnSpPr>
        <p:spPr>
          <a:xfrm>
            <a:off x="498228" y="273256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7" name="Straight Connector 306"/>
          <p:cNvCxnSpPr/>
          <p:nvPr/>
        </p:nvCxnSpPr>
        <p:spPr>
          <a:xfrm>
            <a:off x="498228" y="224517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8" name="Straight Arrow Connector 307"/>
          <p:cNvCxnSpPr/>
          <p:nvPr/>
        </p:nvCxnSpPr>
        <p:spPr>
          <a:xfrm rot="5400000" flipH="1" flipV="1">
            <a:off x="616840" y="3317899"/>
            <a:ext cx="391944" cy="1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9" name="Straight Arrow Connector 308"/>
          <p:cNvCxnSpPr/>
          <p:nvPr/>
        </p:nvCxnSpPr>
        <p:spPr>
          <a:xfrm rot="5400000" flipH="1" flipV="1">
            <a:off x="1457700" y="3317393"/>
            <a:ext cx="390930" cy="1093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/>
          <p:nvPr/>
        </p:nvCxnSpPr>
        <p:spPr>
          <a:xfrm rot="5400000" flipH="1" flipV="1">
            <a:off x="3138403" y="3317393"/>
            <a:ext cx="390930" cy="1093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1" name="Straight Arrow Connector 310"/>
          <p:cNvCxnSpPr/>
          <p:nvPr/>
        </p:nvCxnSpPr>
        <p:spPr>
          <a:xfrm rot="5400000" flipH="1" flipV="1">
            <a:off x="3349547" y="3317351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2" name="Straight Arrow Connector 311"/>
          <p:cNvCxnSpPr/>
          <p:nvPr/>
        </p:nvCxnSpPr>
        <p:spPr>
          <a:xfrm rot="5400000" flipH="1" flipV="1">
            <a:off x="408316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3" name="Straight Arrow Connector 312"/>
          <p:cNvCxnSpPr/>
          <p:nvPr/>
        </p:nvCxnSpPr>
        <p:spPr>
          <a:xfrm rot="5400000" flipH="1" flipV="1">
            <a:off x="408316" y="205013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4" name="Straight Arrow Connector 313"/>
          <p:cNvCxnSpPr/>
          <p:nvPr/>
        </p:nvCxnSpPr>
        <p:spPr>
          <a:xfrm rot="5400000" flipH="1" flipV="1">
            <a:off x="2087925" y="2536511"/>
            <a:ext cx="389913" cy="2189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5" name="Straight Arrow Connector 314"/>
          <p:cNvCxnSpPr/>
          <p:nvPr/>
        </p:nvCxnSpPr>
        <p:spPr>
          <a:xfrm rot="5400000" flipH="1" flipV="1">
            <a:off x="2192969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6" name="Straight Arrow Connector 315"/>
          <p:cNvCxnSpPr/>
          <p:nvPr/>
        </p:nvCxnSpPr>
        <p:spPr>
          <a:xfrm rot="5400000" flipH="1" flipV="1">
            <a:off x="1667749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7" name="Straight Arrow Connector 316"/>
          <p:cNvCxnSpPr/>
          <p:nvPr/>
        </p:nvCxnSpPr>
        <p:spPr>
          <a:xfrm rot="5400000" flipH="1" flipV="1">
            <a:off x="2928277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8" name="Left Brace 317"/>
          <p:cNvSpPr/>
          <p:nvPr/>
        </p:nvSpPr>
        <p:spPr>
          <a:xfrm>
            <a:off x="439213" y="1660302"/>
            <a:ext cx="164057" cy="584868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" name="Left Brace 318"/>
          <p:cNvSpPr/>
          <p:nvPr/>
        </p:nvSpPr>
        <p:spPr>
          <a:xfrm>
            <a:off x="439215" y="2245172"/>
            <a:ext cx="164057" cy="487391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" name="Left Brace 319"/>
          <p:cNvSpPr/>
          <p:nvPr/>
        </p:nvSpPr>
        <p:spPr>
          <a:xfrm>
            <a:off x="439215" y="2732561"/>
            <a:ext cx="164057" cy="779825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Rectangle 5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" name="Rectangle 8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23" name="Object 322"/>
          <p:cNvGraphicFramePr>
            <a:graphicFrameLocks noChangeAspect="1"/>
          </p:cNvGraphicFramePr>
          <p:nvPr/>
        </p:nvGraphicFramePr>
        <p:xfrm>
          <a:off x="244875" y="2988442"/>
          <a:ext cx="245103" cy="276188"/>
        </p:xfrm>
        <a:graphic>
          <a:graphicData uri="http://schemas.openxmlformats.org/presentationml/2006/ole">
            <p:oleObj spid="_x0000_s33845" name="Equation" r:id="rId4" imgW="177480" imgH="215640" progId="Equation.3">
              <p:embed/>
            </p:oleObj>
          </a:graphicData>
        </a:graphic>
      </p:graphicFrame>
      <p:graphicFrame>
        <p:nvGraphicFramePr>
          <p:cNvPr id="324" name="Object 11"/>
          <p:cNvGraphicFramePr>
            <a:graphicFrameLocks noChangeAspect="1"/>
          </p:cNvGraphicFramePr>
          <p:nvPr/>
        </p:nvGraphicFramePr>
        <p:xfrm>
          <a:off x="244875" y="1836982"/>
          <a:ext cx="262610" cy="276188"/>
        </p:xfrm>
        <a:graphic>
          <a:graphicData uri="http://schemas.openxmlformats.org/presentationml/2006/ole">
            <p:oleObj spid="_x0000_s33846" name="Equation" r:id="rId5" imgW="190440" imgH="215640" progId="Equation.3">
              <p:embed/>
            </p:oleObj>
          </a:graphicData>
        </a:graphic>
      </p:graphicFrame>
      <p:graphicFrame>
        <p:nvGraphicFramePr>
          <p:cNvPr id="325" name="Object 12"/>
          <p:cNvGraphicFramePr>
            <a:graphicFrameLocks noChangeAspect="1"/>
          </p:cNvGraphicFramePr>
          <p:nvPr/>
        </p:nvGraphicFramePr>
        <p:xfrm>
          <a:off x="1060576" y="2927518"/>
          <a:ext cx="297625" cy="308681"/>
        </p:xfrm>
        <a:graphic>
          <a:graphicData uri="http://schemas.openxmlformats.org/presentationml/2006/ole">
            <p:oleObj spid="_x0000_s33847" name="Equation" r:id="rId6" imgW="215640" imgH="241200" progId="Equation.3">
              <p:embed/>
            </p:oleObj>
          </a:graphicData>
        </a:graphic>
      </p:graphicFrame>
      <p:graphicFrame>
        <p:nvGraphicFramePr>
          <p:cNvPr id="326" name="Object 13"/>
          <p:cNvGraphicFramePr>
            <a:graphicFrameLocks noChangeAspect="1"/>
          </p:cNvGraphicFramePr>
          <p:nvPr/>
        </p:nvGraphicFramePr>
        <p:xfrm>
          <a:off x="1943086" y="2927518"/>
          <a:ext cx="315132" cy="308681"/>
        </p:xfrm>
        <a:graphic>
          <a:graphicData uri="http://schemas.openxmlformats.org/presentationml/2006/ole">
            <p:oleObj spid="_x0000_s33848" name="Equation" r:id="rId7" imgW="228600" imgH="241200" progId="Equation.3">
              <p:embed/>
            </p:oleObj>
          </a:graphicData>
        </a:graphic>
      </p:graphicFrame>
      <p:graphicFrame>
        <p:nvGraphicFramePr>
          <p:cNvPr id="327" name="Object 14"/>
          <p:cNvGraphicFramePr>
            <a:graphicFrameLocks noChangeAspect="1"/>
          </p:cNvGraphicFramePr>
          <p:nvPr/>
        </p:nvGraphicFramePr>
        <p:xfrm>
          <a:off x="2766433" y="2927518"/>
          <a:ext cx="315132" cy="308681"/>
        </p:xfrm>
        <a:graphic>
          <a:graphicData uri="http://schemas.openxmlformats.org/presentationml/2006/ole">
            <p:oleObj spid="_x0000_s33849" name="Equation" r:id="rId8" imgW="228600" imgH="241200" progId="Equation.3">
              <p:embed/>
            </p:oleObj>
          </a:graphicData>
        </a:graphic>
      </p:graphicFrame>
      <p:graphicFrame>
        <p:nvGraphicFramePr>
          <p:cNvPr id="328" name="Object 15"/>
          <p:cNvGraphicFramePr>
            <a:graphicFrameLocks noChangeAspect="1"/>
          </p:cNvGraphicFramePr>
          <p:nvPr/>
        </p:nvGraphicFramePr>
        <p:xfrm>
          <a:off x="3632040" y="2927518"/>
          <a:ext cx="332639" cy="308681"/>
        </p:xfrm>
        <a:graphic>
          <a:graphicData uri="http://schemas.openxmlformats.org/presentationml/2006/ole">
            <p:oleObj spid="_x0000_s33850" name="Equation" r:id="rId9" imgW="241200" imgH="241200" progId="Equation.3">
              <p:embed/>
            </p:oleObj>
          </a:graphicData>
        </a:graphic>
      </p:graphicFrame>
      <p:graphicFrame>
        <p:nvGraphicFramePr>
          <p:cNvPr id="329" name="Object 16"/>
          <p:cNvGraphicFramePr>
            <a:graphicFrameLocks noChangeAspect="1"/>
          </p:cNvGraphicFramePr>
          <p:nvPr/>
        </p:nvGraphicFramePr>
        <p:xfrm>
          <a:off x="1128492" y="2342649"/>
          <a:ext cx="315132" cy="308681"/>
        </p:xfrm>
        <a:graphic>
          <a:graphicData uri="http://schemas.openxmlformats.org/presentationml/2006/ole">
            <p:oleObj spid="_x0000_s33851" name="Equation" r:id="rId10" imgW="228600" imgH="241200" progId="Equation.3">
              <p:embed/>
            </p:oleObj>
          </a:graphicData>
        </a:graphic>
      </p:graphicFrame>
      <p:graphicFrame>
        <p:nvGraphicFramePr>
          <p:cNvPr id="330" name="Object 17"/>
          <p:cNvGraphicFramePr>
            <a:graphicFrameLocks noChangeAspect="1"/>
          </p:cNvGraphicFramePr>
          <p:nvPr/>
        </p:nvGraphicFramePr>
        <p:xfrm>
          <a:off x="3038401" y="2342649"/>
          <a:ext cx="332639" cy="308681"/>
        </p:xfrm>
        <a:graphic>
          <a:graphicData uri="http://schemas.openxmlformats.org/presentationml/2006/ole">
            <p:oleObj spid="_x0000_s33852" name="Equation" r:id="rId11" imgW="241200" imgH="241200" progId="Equation.3">
              <p:embed/>
            </p:oleObj>
          </a:graphicData>
        </a:graphic>
      </p:graphicFrame>
      <p:graphicFrame>
        <p:nvGraphicFramePr>
          <p:cNvPr id="331" name="Object 18"/>
          <p:cNvGraphicFramePr>
            <a:graphicFrameLocks noChangeAspect="1"/>
          </p:cNvGraphicFramePr>
          <p:nvPr/>
        </p:nvGraphicFramePr>
        <p:xfrm>
          <a:off x="968914" y="1757780"/>
          <a:ext cx="315132" cy="308681"/>
        </p:xfrm>
        <a:graphic>
          <a:graphicData uri="http://schemas.openxmlformats.org/presentationml/2006/ole">
            <p:oleObj spid="_x0000_s33853" name="Equation" r:id="rId12" imgW="228600" imgH="241200" progId="Equation.3">
              <p:embed/>
            </p:oleObj>
          </a:graphicData>
        </a:graphic>
      </p:graphicFrame>
      <p:graphicFrame>
        <p:nvGraphicFramePr>
          <p:cNvPr id="332" name="Object 19"/>
          <p:cNvGraphicFramePr>
            <a:graphicFrameLocks noChangeAspect="1"/>
          </p:cNvGraphicFramePr>
          <p:nvPr/>
        </p:nvGraphicFramePr>
        <p:xfrm>
          <a:off x="2307117" y="1757780"/>
          <a:ext cx="332639" cy="308681"/>
        </p:xfrm>
        <a:graphic>
          <a:graphicData uri="http://schemas.openxmlformats.org/presentationml/2006/ole">
            <p:oleObj spid="_x0000_s33854" name="Equation" r:id="rId13" imgW="241200" imgH="241200" progId="Equation.3">
              <p:embed/>
            </p:oleObj>
          </a:graphicData>
        </a:graphic>
      </p:graphicFrame>
      <p:graphicFrame>
        <p:nvGraphicFramePr>
          <p:cNvPr id="333" name="Object 20"/>
          <p:cNvGraphicFramePr>
            <a:graphicFrameLocks noChangeAspect="1"/>
          </p:cNvGraphicFramePr>
          <p:nvPr/>
        </p:nvGraphicFramePr>
        <p:xfrm>
          <a:off x="3535750" y="1757780"/>
          <a:ext cx="332639" cy="308681"/>
        </p:xfrm>
        <a:graphic>
          <a:graphicData uri="http://schemas.openxmlformats.org/presentationml/2006/ole">
            <p:oleObj spid="_x0000_s33855" name="Equation" r:id="rId14" imgW="241200" imgH="241200" progId="Equation.3">
              <p:embed/>
            </p:oleObj>
          </a:graphicData>
        </a:graphic>
      </p:graphicFrame>
      <p:sp>
        <p:nvSpPr>
          <p:cNvPr id="334" name="TextBox 333"/>
          <p:cNvSpPr txBox="1"/>
          <p:nvPr/>
        </p:nvSpPr>
        <p:spPr>
          <a:xfrm>
            <a:off x="1128492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5" name="TextBox 334"/>
          <p:cNvSpPr txBox="1"/>
          <p:nvPr/>
        </p:nvSpPr>
        <p:spPr>
          <a:xfrm>
            <a:off x="1968844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6" name="Straight Connector 335"/>
          <p:cNvCxnSpPr/>
          <p:nvPr/>
        </p:nvCxnSpPr>
        <p:spPr>
          <a:xfrm rot="5400000">
            <a:off x="1288746" y="3561047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7" name="Straight Connector 336"/>
          <p:cNvCxnSpPr/>
          <p:nvPr/>
        </p:nvCxnSpPr>
        <p:spPr>
          <a:xfrm rot="5400000">
            <a:off x="212909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8" name="Straight Connector 337"/>
          <p:cNvCxnSpPr/>
          <p:nvPr/>
        </p:nvCxnSpPr>
        <p:spPr>
          <a:xfrm rot="5400000">
            <a:off x="296944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9" name="TextBox 338"/>
          <p:cNvSpPr txBox="1"/>
          <p:nvPr/>
        </p:nvSpPr>
        <p:spPr>
          <a:xfrm>
            <a:off x="2809195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0" name="TextBox 339"/>
          <p:cNvSpPr txBox="1"/>
          <p:nvPr/>
        </p:nvSpPr>
        <p:spPr>
          <a:xfrm>
            <a:off x="3649547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341" name="Straight Connector 340"/>
          <p:cNvCxnSpPr/>
          <p:nvPr/>
        </p:nvCxnSpPr>
        <p:spPr>
          <a:xfrm rot="5400000">
            <a:off x="3809801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2" name="Straight Arrow Connector 341"/>
          <p:cNvCxnSpPr/>
          <p:nvPr/>
        </p:nvCxnSpPr>
        <p:spPr>
          <a:xfrm rot="5400000" flipH="1" flipV="1">
            <a:off x="2298013" y="3316336"/>
            <a:ext cx="389913" cy="2189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43" name="Object 21"/>
          <p:cNvGraphicFramePr>
            <a:graphicFrameLocks noChangeAspect="1"/>
          </p:cNvGraphicFramePr>
          <p:nvPr/>
        </p:nvGraphicFramePr>
        <p:xfrm>
          <a:off x="231903" y="2367840"/>
          <a:ext cx="262610" cy="276188"/>
        </p:xfrm>
        <a:graphic>
          <a:graphicData uri="http://schemas.openxmlformats.org/presentationml/2006/ole">
            <p:oleObj spid="_x0000_s33856" name="Equation" r:id="rId15" imgW="190440" imgH="215640" progId="Equation.3">
              <p:embed/>
            </p:oleObj>
          </a:graphicData>
        </a:graphic>
      </p:graphicFrame>
      <p:cxnSp>
        <p:nvCxnSpPr>
          <p:cNvPr id="344" name="Straight Connector 343"/>
          <p:cNvCxnSpPr/>
          <p:nvPr/>
        </p:nvCxnSpPr>
        <p:spPr>
          <a:xfrm>
            <a:off x="508959" y="1648577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45" name="Group 344"/>
          <p:cNvGrpSpPr/>
          <p:nvPr/>
        </p:nvGrpSpPr>
        <p:grpSpPr>
          <a:xfrm>
            <a:off x="4687910" y="1649046"/>
            <a:ext cx="3825025" cy="2227385"/>
            <a:chOff x="4739426" y="1468191"/>
            <a:chExt cx="2743200" cy="1828800"/>
          </a:xfrm>
        </p:grpSpPr>
        <p:sp>
          <p:nvSpPr>
            <p:cNvPr id="346" name="Rectangle 345"/>
            <p:cNvSpPr/>
            <p:nvPr/>
          </p:nvSpPr>
          <p:spPr>
            <a:xfrm>
              <a:off x="6847625" y="2230191"/>
              <a:ext cx="304800" cy="762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6339626" y="2230191"/>
              <a:ext cx="502612" cy="7620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6309608" y="1468191"/>
              <a:ext cx="685800" cy="76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Rectangle 348"/>
            <p:cNvSpPr/>
            <p:nvPr/>
          </p:nvSpPr>
          <p:spPr>
            <a:xfrm>
              <a:off x="5928608" y="1468191"/>
              <a:ext cx="381000" cy="762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0" name="Rectangle 349"/>
            <p:cNvSpPr/>
            <p:nvPr/>
          </p:nvSpPr>
          <p:spPr>
            <a:xfrm>
              <a:off x="5349026" y="1468191"/>
              <a:ext cx="581891" cy="76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ectangle 350"/>
            <p:cNvSpPr/>
            <p:nvPr/>
          </p:nvSpPr>
          <p:spPr>
            <a:xfrm>
              <a:off x="4968026" y="1468191"/>
              <a:ext cx="381000" cy="762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/>
            <p:cNvSpPr/>
            <p:nvPr/>
          </p:nvSpPr>
          <p:spPr>
            <a:xfrm>
              <a:off x="4968026" y="2230191"/>
              <a:ext cx="152400" cy="76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ectangle 2"/>
            <p:cNvSpPr>
              <a:spLocks noChangeArrowheads="1"/>
            </p:cNvSpPr>
            <p:nvPr/>
          </p:nvSpPr>
          <p:spPr bwMode="auto">
            <a:xfrm>
              <a:off x="4739426" y="1468191"/>
              <a:ext cx="2743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54" name="Rectangle 4"/>
            <p:cNvSpPr>
              <a:spLocks noChangeArrowheads="1"/>
            </p:cNvSpPr>
            <p:nvPr/>
          </p:nvSpPr>
          <p:spPr bwMode="auto">
            <a:xfrm>
              <a:off x="4739426" y="1468191"/>
              <a:ext cx="2743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55" name="Rectangle 7"/>
            <p:cNvSpPr>
              <a:spLocks noChangeArrowheads="1"/>
            </p:cNvSpPr>
            <p:nvPr/>
          </p:nvSpPr>
          <p:spPr bwMode="auto">
            <a:xfrm>
              <a:off x="4739426" y="1468191"/>
              <a:ext cx="2743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56" name="Rectangle 355"/>
            <p:cNvSpPr/>
            <p:nvPr/>
          </p:nvSpPr>
          <p:spPr>
            <a:xfrm>
              <a:off x="5120426" y="2230191"/>
              <a:ext cx="519546" cy="7620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7101626" y="1468191"/>
              <a:ext cx="304800" cy="7620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ectangle 357"/>
            <p:cNvSpPr/>
            <p:nvPr/>
          </p:nvSpPr>
          <p:spPr>
            <a:xfrm>
              <a:off x="4968026" y="1468191"/>
              <a:ext cx="2438400" cy="1524000"/>
            </a:xfrm>
            <a:prstGeom prst="rect">
              <a:avLst/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9" name="Straight Connector 358"/>
            <p:cNvCxnSpPr/>
            <p:nvPr/>
          </p:nvCxnSpPr>
          <p:spPr>
            <a:xfrm>
              <a:off x="4891826" y="2230191"/>
              <a:ext cx="2514600" cy="1588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0" name="Rectangle 5"/>
            <p:cNvSpPr>
              <a:spLocks noChangeArrowheads="1"/>
            </p:cNvSpPr>
            <p:nvPr/>
          </p:nvSpPr>
          <p:spPr bwMode="auto">
            <a:xfrm>
              <a:off x="4739426" y="2744541"/>
              <a:ext cx="27432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1" name="Rectangle 8"/>
            <p:cNvSpPr>
              <a:spLocks noChangeArrowheads="1"/>
            </p:cNvSpPr>
            <p:nvPr/>
          </p:nvSpPr>
          <p:spPr bwMode="auto">
            <a:xfrm>
              <a:off x="4739426" y="2744541"/>
              <a:ext cx="27432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362" name="Object 12"/>
            <p:cNvGraphicFramePr>
              <a:graphicFrameLocks noChangeAspect="1"/>
            </p:cNvGraphicFramePr>
            <p:nvPr/>
          </p:nvGraphicFramePr>
          <p:xfrm>
            <a:off x="5272826" y="2458791"/>
            <a:ext cx="215900" cy="241300"/>
          </p:xfrm>
          <a:graphic>
            <a:graphicData uri="http://schemas.openxmlformats.org/presentationml/2006/ole">
              <p:oleObj spid="_x0000_s33857" name="Equation" r:id="rId16" imgW="215640" imgH="241200" progId="Equation.3">
                <p:embed/>
              </p:oleObj>
            </a:graphicData>
          </a:graphic>
        </p:graphicFrame>
        <p:graphicFrame>
          <p:nvGraphicFramePr>
            <p:cNvPr id="363" name="Object 13"/>
            <p:cNvGraphicFramePr>
              <a:graphicFrameLocks noChangeAspect="1"/>
            </p:cNvGraphicFramePr>
            <p:nvPr/>
          </p:nvGraphicFramePr>
          <p:xfrm>
            <a:off x="5882426" y="2458791"/>
            <a:ext cx="228600" cy="241300"/>
          </p:xfrm>
          <a:graphic>
            <a:graphicData uri="http://schemas.openxmlformats.org/presentationml/2006/ole">
              <p:oleObj spid="_x0000_s33858" name="Equation" r:id="rId17" imgW="228600" imgH="241200" progId="Equation.3">
                <p:embed/>
              </p:oleObj>
            </a:graphicData>
          </a:graphic>
        </p:graphicFrame>
        <p:graphicFrame>
          <p:nvGraphicFramePr>
            <p:cNvPr id="364" name="Object 14"/>
            <p:cNvGraphicFramePr>
              <a:graphicFrameLocks noChangeAspect="1"/>
            </p:cNvGraphicFramePr>
            <p:nvPr/>
          </p:nvGraphicFramePr>
          <p:xfrm>
            <a:off x="6492026" y="2458791"/>
            <a:ext cx="228600" cy="241300"/>
          </p:xfrm>
          <a:graphic>
            <a:graphicData uri="http://schemas.openxmlformats.org/presentationml/2006/ole">
              <p:oleObj spid="_x0000_s33859" name="Equation" r:id="rId18" imgW="228600" imgH="241200" progId="Equation.3">
                <p:embed/>
              </p:oleObj>
            </a:graphicData>
          </a:graphic>
        </p:graphicFrame>
        <p:graphicFrame>
          <p:nvGraphicFramePr>
            <p:cNvPr id="365" name="Object 15"/>
            <p:cNvGraphicFramePr>
              <a:graphicFrameLocks noChangeAspect="1"/>
            </p:cNvGraphicFramePr>
            <p:nvPr/>
          </p:nvGraphicFramePr>
          <p:xfrm>
            <a:off x="7165126" y="1696791"/>
            <a:ext cx="241300" cy="241300"/>
          </p:xfrm>
          <a:graphic>
            <a:graphicData uri="http://schemas.openxmlformats.org/presentationml/2006/ole">
              <p:oleObj spid="_x0000_s33860" name="Equation" r:id="rId19" imgW="241200" imgH="241200" progId="Equation.3">
                <p:embed/>
              </p:oleObj>
            </a:graphicData>
          </a:graphic>
        </p:graphicFrame>
        <p:graphicFrame>
          <p:nvGraphicFramePr>
            <p:cNvPr id="366" name="Object 16"/>
            <p:cNvGraphicFramePr>
              <a:graphicFrameLocks noChangeAspect="1"/>
            </p:cNvGraphicFramePr>
            <p:nvPr/>
          </p:nvGraphicFramePr>
          <p:xfrm>
            <a:off x="5501426" y="1696791"/>
            <a:ext cx="228600" cy="241300"/>
          </p:xfrm>
          <a:graphic>
            <a:graphicData uri="http://schemas.openxmlformats.org/presentationml/2006/ole">
              <p:oleObj spid="_x0000_s33861" name="Equation" r:id="rId20" imgW="228600" imgH="241200" progId="Equation.3">
                <p:embed/>
              </p:oleObj>
            </a:graphicData>
          </a:graphic>
        </p:graphicFrame>
        <p:graphicFrame>
          <p:nvGraphicFramePr>
            <p:cNvPr id="367" name="Object 17"/>
            <p:cNvGraphicFramePr>
              <a:graphicFrameLocks noChangeAspect="1"/>
            </p:cNvGraphicFramePr>
            <p:nvPr/>
          </p:nvGraphicFramePr>
          <p:xfrm>
            <a:off x="6516272" y="1696791"/>
            <a:ext cx="241300" cy="241300"/>
          </p:xfrm>
          <a:graphic>
            <a:graphicData uri="http://schemas.openxmlformats.org/presentationml/2006/ole">
              <p:oleObj spid="_x0000_s33862" name="Equation" r:id="rId21" imgW="241200" imgH="241200" progId="Equation.3">
                <p:embed/>
              </p:oleObj>
            </a:graphicData>
          </a:graphic>
        </p:graphicFrame>
        <p:graphicFrame>
          <p:nvGraphicFramePr>
            <p:cNvPr id="368" name="Object 18"/>
            <p:cNvGraphicFramePr>
              <a:graphicFrameLocks noChangeAspect="1"/>
            </p:cNvGraphicFramePr>
            <p:nvPr/>
          </p:nvGraphicFramePr>
          <p:xfrm>
            <a:off x="5044226" y="1696791"/>
            <a:ext cx="228600" cy="241300"/>
          </p:xfrm>
          <a:graphic>
            <a:graphicData uri="http://schemas.openxmlformats.org/presentationml/2006/ole">
              <p:oleObj spid="_x0000_s33863" name="Equation" r:id="rId22" imgW="228600" imgH="241200" progId="Equation.3">
                <p:embed/>
              </p:oleObj>
            </a:graphicData>
          </a:graphic>
        </p:graphicFrame>
        <p:graphicFrame>
          <p:nvGraphicFramePr>
            <p:cNvPr id="369" name="Object 19"/>
            <p:cNvGraphicFramePr>
              <a:graphicFrameLocks noChangeAspect="1"/>
            </p:cNvGraphicFramePr>
            <p:nvPr/>
          </p:nvGraphicFramePr>
          <p:xfrm>
            <a:off x="5992109" y="1696791"/>
            <a:ext cx="241300" cy="241300"/>
          </p:xfrm>
          <a:graphic>
            <a:graphicData uri="http://schemas.openxmlformats.org/presentationml/2006/ole">
              <p:oleObj spid="_x0000_s33864" name="Equation" r:id="rId23" imgW="241200" imgH="241200" progId="Equation.3">
                <p:embed/>
              </p:oleObj>
            </a:graphicData>
          </a:graphic>
        </p:graphicFrame>
        <p:graphicFrame>
          <p:nvGraphicFramePr>
            <p:cNvPr id="370" name="Object 20"/>
            <p:cNvGraphicFramePr>
              <a:graphicFrameLocks noChangeAspect="1"/>
            </p:cNvGraphicFramePr>
            <p:nvPr/>
          </p:nvGraphicFramePr>
          <p:xfrm>
            <a:off x="6913146" y="2468519"/>
            <a:ext cx="241300" cy="241300"/>
          </p:xfrm>
          <a:graphic>
            <a:graphicData uri="http://schemas.openxmlformats.org/presentationml/2006/ole">
              <p:oleObj spid="_x0000_s33865" name="Equation" r:id="rId24" imgW="241200" imgH="241200" progId="Equation.3">
                <p:embed/>
              </p:oleObj>
            </a:graphicData>
          </a:graphic>
        </p:graphicFrame>
        <p:sp>
          <p:nvSpPr>
            <p:cNvPr id="371" name="TextBox 370"/>
            <p:cNvSpPr txBox="1"/>
            <p:nvPr/>
          </p:nvSpPr>
          <p:spPr>
            <a:xfrm>
              <a:off x="5349026" y="305077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2" name="TextBox 371"/>
            <p:cNvSpPr txBox="1"/>
            <p:nvPr/>
          </p:nvSpPr>
          <p:spPr>
            <a:xfrm>
              <a:off x="5958626" y="305077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73" name="Straight Connector 372"/>
            <p:cNvCxnSpPr/>
            <p:nvPr/>
          </p:nvCxnSpPr>
          <p:spPr>
            <a:xfrm rot="5400000">
              <a:off x="5462532" y="3030291"/>
              <a:ext cx="76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4" name="Straight Connector 373"/>
            <p:cNvCxnSpPr/>
            <p:nvPr/>
          </p:nvCxnSpPr>
          <p:spPr>
            <a:xfrm rot="5400000">
              <a:off x="6072132" y="3029497"/>
              <a:ext cx="76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5" name="Straight Connector 374"/>
            <p:cNvCxnSpPr/>
            <p:nvPr/>
          </p:nvCxnSpPr>
          <p:spPr>
            <a:xfrm rot="5400000">
              <a:off x="6681731" y="3029497"/>
              <a:ext cx="76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6" name="TextBox 375"/>
            <p:cNvSpPr txBox="1"/>
            <p:nvPr/>
          </p:nvSpPr>
          <p:spPr>
            <a:xfrm>
              <a:off x="6568226" y="305077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7" name="TextBox 376"/>
            <p:cNvSpPr txBox="1"/>
            <p:nvPr/>
          </p:nvSpPr>
          <p:spPr>
            <a:xfrm>
              <a:off x="7177826" y="305077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cxnSp>
          <p:nvCxnSpPr>
            <p:cNvPr id="378" name="Straight Connector 377"/>
            <p:cNvCxnSpPr/>
            <p:nvPr/>
          </p:nvCxnSpPr>
          <p:spPr>
            <a:xfrm rot="5400000">
              <a:off x="7291332" y="3029497"/>
              <a:ext cx="76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9" name="Rectangle 378"/>
          <p:cNvSpPr/>
          <p:nvPr/>
        </p:nvSpPr>
        <p:spPr>
          <a:xfrm>
            <a:off x="3213440" y="3558776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PS</a:t>
            </a:r>
            <a:endParaRPr lang="en-US" dirty="0"/>
          </a:p>
        </p:txBody>
      </p:sp>
      <p:sp>
        <p:nvSpPr>
          <p:cNvPr id="380" name="Rectangle 379"/>
          <p:cNvSpPr/>
          <p:nvPr/>
        </p:nvSpPr>
        <p:spPr>
          <a:xfrm>
            <a:off x="7359812" y="3570356"/>
            <a:ext cx="1039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GEDF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Average-Case Provisioning:</a:t>
            </a:r>
            <a:br>
              <a:rPr lang="en-US" sz="3600" dirty="0" smtClean="0"/>
            </a:br>
            <a:r>
              <a:rPr lang="en-US" sz="3600" b="0" i="1" dirty="0" smtClean="0"/>
              <a:t>Proof Technique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44322" y="4047189"/>
            <a:ext cx="8229600" cy="235361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Provision processor share on average execution time.</a:t>
            </a:r>
          </a:p>
          <a:p>
            <a:pPr eaLnBrk="1" hangingPunct="1"/>
            <a:r>
              <a:rPr lang="en-US" sz="2400" dirty="0" smtClean="0"/>
              <a:t>Some jobs will miss deadlines in PS.</a:t>
            </a:r>
          </a:p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Deadline of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t</a:t>
            </a:r>
            <a:r>
              <a:rPr lang="en-US" sz="2000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 eaLnBrk="1" hangingPunct="1"/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time of 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t</a:t>
            </a:r>
            <a:r>
              <a:rPr lang="en-US" sz="2000" baseline="-25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 eaLnBrk="1" hangingPunct="1"/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of all work with equal or higher priority than 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t</a:t>
            </a:r>
            <a:r>
              <a:rPr lang="en-US" sz="2000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eaLnBrk="1" hangingPunct="1"/>
            <a:endParaRPr lang="en-US" sz="2400" dirty="0" smtClean="0"/>
          </a:p>
        </p:txBody>
      </p:sp>
      <p:sp>
        <p:nvSpPr>
          <p:cNvPr id="126" name="Footer Placeholder 12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603271" y="1660302"/>
            <a:ext cx="944175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1863799" y="1660302"/>
            <a:ext cx="1113864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129566" y="1660302"/>
            <a:ext cx="835113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03271" y="2245171"/>
            <a:ext cx="2319683" cy="48739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2930769" y="2245171"/>
            <a:ext cx="898769" cy="48739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813360" y="2732561"/>
            <a:ext cx="726272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664677" y="2732561"/>
            <a:ext cx="1117600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782277" y="2732561"/>
            <a:ext cx="468923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3544503" y="2732561"/>
            <a:ext cx="420176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3"/>
          <p:cNvSpPr/>
          <p:nvPr/>
        </p:nvSpPr>
        <p:spPr>
          <a:xfrm>
            <a:off x="603272" y="1641231"/>
            <a:ext cx="3361407" cy="1871155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/>
          <p:cNvCxnSpPr/>
          <p:nvPr/>
        </p:nvCxnSpPr>
        <p:spPr>
          <a:xfrm>
            <a:off x="498228" y="273256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98228" y="224517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endCxn id="66" idx="1"/>
          </p:cNvCxnSpPr>
          <p:nvPr/>
        </p:nvCxnSpPr>
        <p:spPr>
          <a:xfrm rot="5400000" flipH="1" flipV="1">
            <a:off x="616840" y="3317899"/>
            <a:ext cx="391945" cy="1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rot="5400000" flipH="1" flipV="1">
            <a:off x="1441939" y="3333262"/>
            <a:ext cx="398585" cy="1588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rot="5400000" flipH="1" flipV="1">
            <a:off x="3149434" y="3325676"/>
            <a:ext cx="371625" cy="3845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endCxn id="69" idx="1"/>
          </p:cNvCxnSpPr>
          <p:nvPr/>
        </p:nvCxnSpPr>
        <p:spPr>
          <a:xfrm rot="5400000" flipH="1" flipV="1">
            <a:off x="3349547" y="3317351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rot="5400000" flipH="1" flipV="1">
            <a:off x="408316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 rot="5400000" flipH="1" flipV="1">
            <a:off x="408316" y="205013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rot="5400000" flipH="1" flipV="1">
            <a:off x="2087925" y="2536511"/>
            <a:ext cx="389913" cy="2189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 rot="5400000" flipH="1" flipV="1">
            <a:off x="2192969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rot="5400000" flipH="1" flipV="1">
            <a:off x="1667749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rot="5400000" flipH="1" flipV="1">
            <a:off x="2928277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3" name="Left Brace 132"/>
          <p:cNvSpPr/>
          <p:nvPr/>
        </p:nvSpPr>
        <p:spPr>
          <a:xfrm>
            <a:off x="439213" y="1660302"/>
            <a:ext cx="164057" cy="584868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Left Brace 133"/>
          <p:cNvSpPr/>
          <p:nvPr/>
        </p:nvSpPr>
        <p:spPr>
          <a:xfrm>
            <a:off x="439215" y="2245172"/>
            <a:ext cx="164057" cy="487391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Left Brace 134"/>
          <p:cNvSpPr/>
          <p:nvPr/>
        </p:nvSpPr>
        <p:spPr>
          <a:xfrm>
            <a:off x="439215" y="2732561"/>
            <a:ext cx="164057" cy="779825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5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Rectangle 8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8" name="Object 137"/>
          <p:cNvGraphicFramePr>
            <a:graphicFrameLocks noChangeAspect="1"/>
          </p:cNvGraphicFramePr>
          <p:nvPr/>
        </p:nvGraphicFramePr>
        <p:xfrm>
          <a:off x="244875" y="2988442"/>
          <a:ext cx="245103" cy="276188"/>
        </p:xfrm>
        <a:graphic>
          <a:graphicData uri="http://schemas.openxmlformats.org/presentationml/2006/ole">
            <p:oleObj spid="_x0000_s34830" name="Equation" r:id="rId4" imgW="177480" imgH="215640" progId="Equation.3">
              <p:embed/>
            </p:oleObj>
          </a:graphicData>
        </a:graphic>
      </p:graphicFrame>
      <p:graphicFrame>
        <p:nvGraphicFramePr>
          <p:cNvPr id="139" name="Object 11"/>
          <p:cNvGraphicFramePr>
            <a:graphicFrameLocks noChangeAspect="1"/>
          </p:cNvGraphicFramePr>
          <p:nvPr/>
        </p:nvGraphicFramePr>
        <p:xfrm>
          <a:off x="244875" y="1836982"/>
          <a:ext cx="262610" cy="276188"/>
        </p:xfrm>
        <a:graphic>
          <a:graphicData uri="http://schemas.openxmlformats.org/presentationml/2006/ole">
            <p:oleObj spid="_x0000_s34831" name="Equation" r:id="rId5" imgW="190440" imgH="215640" progId="Equation.3">
              <p:embed/>
            </p:oleObj>
          </a:graphicData>
        </a:graphic>
      </p:graphicFrame>
      <p:graphicFrame>
        <p:nvGraphicFramePr>
          <p:cNvPr id="140" name="Object 12"/>
          <p:cNvGraphicFramePr>
            <a:graphicFrameLocks noChangeAspect="1"/>
          </p:cNvGraphicFramePr>
          <p:nvPr/>
        </p:nvGraphicFramePr>
        <p:xfrm>
          <a:off x="1060576" y="2927518"/>
          <a:ext cx="297625" cy="308681"/>
        </p:xfrm>
        <a:graphic>
          <a:graphicData uri="http://schemas.openxmlformats.org/presentationml/2006/ole">
            <p:oleObj spid="_x0000_s34832" name="Equation" r:id="rId6" imgW="215640" imgH="241200" progId="Equation.3">
              <p:embed/>
            </p:oleObj>
          </a:graphicData>
        </a:graphic>
      </p:graphicFrame>
      <p:graphicFrame>
        <p:nvGraphicFramePr>
          <p:cNvPr id="141" name="Object 13"/>
          <p:cNvGraphicFramePr>
            <a:graphicFrameLocks noChangeAspect="1"/>
          </p:cNvGraphicFramePr>
          <p:nvPr/>
        </p:nvGraphicFramePr>
        <p:xfrm>
          <a:off x="2107201" y="2927518"/>
          <a:ext cx="315132" cy="308681"/>
        </p:xfrm>
        <a:graphic>
          <a:graphicData uri="http://schemas.openxmlformats.org/presentationml/2006/ole">
            <p:oleObj spid="_x0000_s34833" name="Equation" r:id="rId7" imgW="228600" imgH="241200" progId="Equation.3">
              <p:embed/>
            </p:oleObj>
          </a:graphicData>
        </a:graphic>
      </p:graphicFrame>
      <p:graphicFrame>
        <p:nvGraphicFramePr>
          <p:cNvPr id="142" name="Object 14"/>
          <p:cNvGraphicFramePr>
            <a:graphicFrameLocks noChangeAspect="1"/>
          </p:cNvGraphicFramePr>
          <p:nvPr/>
        </p:nvGraphicFramePr>
        <p:xfrm>
          <a:off x="2852398" y="2927518"/>
          <a:ext cx="315132" cy="308681"/>
        </p:xfrm>
        <a:graphic>
          <a:graphicData uri="http://schemas.openxmlformats.org/presentationml/2006/ole">
            <p:oleObj spid="_x0000_s34834" name="Equation" r:id="rId8" imgW="228600" imgH="241200" progId="Equation.3">
              <p:embed/>
            </p:oleObj>
          </a:graphicData>
        </a:graphic>
      </p:graphicFrame>
      <p:graphicFrame>
        <p:nvGraphicFramePr>
          <p:cNvPr id="143" name="Object 15"/>
          <p:cNvGraphicFramePr>
            <a:graphicFrameLocks noChangeAspect="1"/>
          </p:cNvGraphicFramePr>
          <p:nvPr/>
        </p:nvGraphicFramePr>
        <p:xfrm>
          <a:off x="3632040" y="2927518"/>
          <a:ext cx="332639" cy="308681"/>
        </p:xfrm>
        <a:graphic>
          <a:graphicData uri="http://schemas.openxmlformats.org/presentationml/2006/ole">
            <p:oleObj spid="_x0000_s34835" name="Equation" r:id="rId9" imgW="241200" imgH="241200" progId="Equation.3">
              <p:embed/>
            </p:oleObj>
          </a:graphicData>
        </a:graphic>
      </p:graphicFrame>
      <p:graphicFrame>
        <p:nvGraphicFramePr>
          <p:cNvPr id="144" name="Object 16"/>
          <p:cNvGraphicFramePr>
            <a:graphicFrameLocks noChangeAspect="1"/>
          </p:cNvGraphicFramePr>
          <p:nvPr/>
        </p:nvGraphicFramePr>
        <p:xfrm>
          <a:off x="1534872" y="2342649"/>
          <a:ext cx="315132" cy="308681"/>
        </p:xfrm>
        <a:graphic>
          <a:graphicData uri="http://schemas.openxmlformats.org/presentationml/2006/ole">
            <p:oleObj spid="_x0000_s34836" name="Equation" r:id="rId10" imgW="228600" imgH="241200" progId="Equation.3">
              <p:embed/>
            </p:oleObj>
          </a:graphicData>
        </a:graphic>
      </p:graphicFrame>
      <p:graphicFrame>
        <p:nvGraphicFramePr>
          <p:cNvPr id="145" name="Object 17"/>
          <p:cNvGraphicFramePr>
            <a:graphicFrameLocks noChangeAspect="1"/>
          </p:cNvGraphicFramePr>
          <p:nvPr/>
        </p:nvGraphicFramePr>
        <p:xfrm>
          <a:off x="3233776" y="2342649"/>
          <a:ext cx="332639" cy="308681"/>
        </p:xfrm>
        <a:graphic>
          <a:graphicData uri="http://schemas.openxmlformats.org/presentationml/2006/ole">
            <p:oleObj spid="_x0000_s34837" name="Equation" r:id="rId11" imgW="241200" imgH="241200" progId="Equation.3">
              <p:embed/>
            </p:oleObj>
          </a:graphicData>
        </a:graphic>
      </p:graphicFrame>
      <p:graphicFrame>
        <p:nvGraphicFramePr>
          <p:cNvPr id="146" name="Object 18"/>
          <p:cNvGraphicFramePr>
            <a:graphicFrameLocks noChangeAspect="1"/>
          </p:cNvGraphicFramePr>
          <p:nvPr/>
        </p:nvGraphicFramePr>
        <p:xfrm>
          <a:off x="968914" y="1757780"/>
          <a:ext cx="315132" cy="308681"/>
        </p:xfrm>
        <a:graphic>
          <a:graphicData uri="http://schemas.openxmlformats.org/presentationml/2006/ole">
            <p:oleObj spid="_x0000_s34838" name="Equation" r:id="rId12" imgW="228600" imgH="241200" progId="Equation.3">
              <p:embed/>
            </p:oleObj>
          </a:graphicData>
        </a:graphic>
      </p:graphicFrame>
      <p:graphicFrame>
        <p:nvGraphicFramePr>
          <p:cNvPr id="147" name="Object 19"/>
          <p:cNvGraphicFramePr>
            <a:graphicFrameLocks noChangeAspect="1"/>
          </p:cNvGraphicFramePr>
          <p:nvPr/>
        </p:nvGraphicFramePr>
        <p:xfrm>
          <a:off x="2307117" y="1757780"/>
          <a:ext cx="332639" cy="308681"/>
        </p:xfrm>
        <a:graphic>
          <a:graphicData uri="http://schemas.openxmlformats.org/presentationml/2006/ole">
            <p:oleObj spid="_x0000_s34839" name="Equation" r:id="rId13" imgW="241200" imgH="241200" progId="Equation.3">
              <p:embed/>
            </p:oleObj>
          </a:graphicData>
        </a:graphic>
      </p:graphicFrame>
      <p:graphicFrame>
        <p:nvGraphicFramePr>
          <p:cNvPr id="148" name="Object 20"/>
          <p:cNvGraphicFramePr>
            <a:graphicFrameLocks noChangeAspect="1"/>
          </p:cNvGraphicFramePr>
          <p:nvPr/>
        </p:nvGraphicFramePr>
        <p:xfrm>
          <a:off x="3535750" y="1757780"/>
          <a:ext cx="332639" cy="308681"/>
        </p:xfrm>
        <a:graphic>
          <a:graphicData uri="http://schemas.openxmlformats.org/presentationml/2006/ole">
            <p:oleObj spid="_x0000_s34840" name="Equation" r:id="rId14" imgW="241200" imgH="241200" progId="Equation.3">
              <p:embed/>
            </p:oleObj>
          </a:graphicData>
        </a:graphic>
      </p:graphicFrame>
      <p:sp>
        <p:nvSpPr>
          <p:cNvPr id="149" name="TextBox 148"/>
          <p:cNvSpPr txBox="1"/>
          <p:nvPr/>
        </p:nvSpPr>
        <p:spPr>
          <a:xfrm>
            <a:off x="1128492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1968844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1" name="Straight Connector 150"/>
          <p:cNvCxnSpPr/>
          <p:nvPr/>
        </p:nvCxnSpPr>
        <p:spPr>
          <a:xfrm rot="5400000">
            <a:off x="1288746" y="3561047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5400000">
            <a:off x="212909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rot="5400000">
            <a:off x="296944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2809195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649547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156" name="Straight Connector 155"/>
          <p:cNvCxnSpPr/>
          <p:nvPr/>
        </p:nvCxnSpPr>
        <p:spPr>
          <a:xfrm rot="5400000">
            <a:off x="3809801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Straight Arrow Connector 156"/>
          <p:cNvCxnSpPr/>
          <p:nvPr/>
        </p:nvCxnSpPr>
        <p:spPr>
          <a:xfrm rot="5400000" flipH="1" flipV="1">
            <a:off x="2298013" y="3316336"/>
            <a:ext cx="389913" cy="2189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58" name="Object 21"/>
          <p:cNvGraphicFramePr>
            <a:graphicFrameLocks noChangeAspect="1"/>
          </p:cNvGraphicFramePr>
          <p:nvPr/>
        </p:nvGraphicFramePr>
        <p:xfrm>
          <a:off x="231903" y="2367840"/>
          <a:ext cx="262610" cy="276188"/>
        </p:xfrm>
        <a:graphic>
          <a:graphicData uri="http://schemas.openxmlformats.org/presentationml/2006/ole">
            <p:oleObj spid="_x0000_s34841" name="Equation" r:id="rId15" imgW="190440" imgH="215640" progId="Equation.3">
              <p:embed/>
            </p:oleObj>
          </a:graphicData>
        </a:graphic>
      </p:graphicFrame>
      <p:cxnSp>
        <p:nvCxnSpPr>
          <p:cNvPr id="159" name="Straight Connector 158"/>
          <p:cNvCxnSpPr/>
          <p:nvPr/>
        </p:nvCxnSpPr>
        <p:spPr>
          <a:xfrm>
            <a:off x="508959" y="1648577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Rectangle 159"/>
          <p:cNvSpPr/>
          <p:nvPr/>
        </p:nvSpPr>
        <p:spPr>
          <a:xfrm>
            <a:off x="3213440" y="3558776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PS</a:t>
            </a:r>
            <a:endParaRPr lang="en-US" dirty="0"/>
          </a:p>
        </p:txBody>
      </p:sp>
      <p:cxnSp>
        <p:nvCxnSpPr>
          <p:cNvPr id="264" name="Straight Arrow Connector 263"/>
          <p:cNvCxnSpPr/>
          <p:nvPr/>
        </p:nvCxnSpPr>
        <p:spPr>
          <a:xfrm rot="5400000" flipH="1" flipV="1">
            <a:off x="2267653" y="3704889"/>
            <a:ext cx="45249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6" name="Straight Arrow Connector 265"/>
          <p:cNvCxnSpPr/>
          <p:nvPr/>
        </p:nvCxnSpPr>
        <p:spPr>
          <a:xfrm rot="5400000" flipH="1" flipV="1">
            <a:off x="2552914" y="3716612"/>
            <a:ext cx="452498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/>
          <p:nvPr/>
        </p:nvCxnSpPr>
        <p:spPr>
          <a:xfrm rot="5400000" flipH="1" flipV="1">
            <a:off x="2689684" y="3720527"/>
            <a:ext cx="452498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9" name="Straight Connector 268"/>
          <p:cNvCxnSpPr/>
          <p:nvPr/>
        </p:nvCxnSpPr>
        <p:spPr>
          <a:xfrm rot="5400000">
            <a:off x="2293815" y="2895600"/>
            <a:ext cx="1242646" cy="0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26" name="Group 225"/>
          <p:cNvGrpSpPr/>
          <p:nvPr/>
        </p:nvGrpSpPr>
        <p:grpSpPr>
          <a:xfrm>
            <a:off x="117230" y="1477108"/>
            <a:ext cx="4220307" cy="2539427"/>
            <a:chOff x="117230" y="1477108"/>
            <a:chExt cx="4220307" cy="2539427"/>
          </a:xfrm>
        </p:grpSpPr>
        <p:sp>
          <p:nvSpPr>
            <p:cNvPr id="225" name="Rectangle 224"/>
            <p:cNvSpPr/>
            <p:nvPr/>
          </p:nvSpPr>
          <p:spPr>
            <a:xfrm>
              <a:off x="117230" y="1477108"/>
              <a:ext cx="4220307" cy="2532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4" name="Group 223"/>
            <p:cNvGrpSpPr/>
            <p:nvPr/>
          </p:nvGrpSpPr>
          <p:grpSpPr>
            <a:xfrm>
              <a:off x="235811" y="1637325"/>
              <a:ext cx="3837820" cy="2379210"/>
              <a:chOff x="227995" y="1645139"/>
              <a:chExt cx="3837820" cy="2379210"/>
            </a:xfrm>
          </p:grpSpPr>
          <p:grpSp>
            <p:nvGrpSpPr>
              <p:cNvPr id="171" name="Group 39"/>
              <p:cNvGrpSpPr/>
              <p:nvPr/>
            </p:nvGrpSpPr>
            <p:grpSpPr>
              <a:xfrm>
                <a:off x="599363" y="1664210"/>
                <a:ext cx="3361408" cy="584869"/>
                <a:chOff x="228599" y="76200"/>
                <a:chExt cx="2438401" cy="457200"/>
              </a:xfrm>
              <a:solidFill>
                <a:schemeClr val="bg1">
                  <a:lumMod val="50000"/>
                </a:schemeClr>
              </a:solidFill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</p:grpSpPr>
            <p:sp>
              <p:nvSpPr>
                <p:cNvPr id="172" name="Rectangle 171"/>
                <p:cNvSpPr/>
                <p:nvPr/>
              </p:nvSpPr>
              <p:spPr>
                <a:xfrm>
                  <a:off x="228599" y="76200"/>
                  <a:ext cx="917039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p3d>
                  <a:bevelT w="190500" h="38100"/>
                </a:sp3d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1142999" y="76200"/>
                  <a:ext cx="927543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p3d>
                  <a:bevelT w="190500" h="38100"/>
                </a:sp3d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2061200" y="76200"/>
                  <a:ext cx="6058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p3d>
                  <a:bevelT w="190500" h="38100"/>
                </a:sp3d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5" name="Group 35"/>
              <p:cNvGrpSpPr/>
              <p:nvPr/>
            </p:nvGrpSpPr>
            <p:grpSpPr>
              <a:xfrm>
                <a:off x="599363" y="2249079"/>
                <a:ext cx="3376300" cy="487390"/>
                <a:chOff x="228599" y="533400"/>
                <a:chExt cx="2449204" cy="381000"/>
              </a:xfrm>
              <a:solidFill>
                <a:schemeClr val="tx2"/>
              </a:solidFill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</p:grpSpPr>
            <p:sp>
              <p:nvSpPr>
                <p:cNvPr id="176" name="Rectangle 175"/>
                <p:cNvSpPr/>
                <p:nvPr/>
              </p:nvSpPr>
              <p:spPr>
                <a:xfrm>
                  <a:off x="228599" y="533400"/>
                  <a:ext cx="1215999" cy="3810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p3d>
                  <a:bevelT w="190500" h="38100"/>
                </a:sp3d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1523999" y="533400"/>
                  <a:ext cx="1153804" cy="3810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p3d>
                  <a:bevelT w="190500" h="38100"/>
                </a:sp3d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8" name="Group 31"/>
              <p:cNvGrpSpPr/>
              <p:nvPr/>
            </p:nvGrpSpPr>
            <p:grpSpPr>
              <a:xfrm>
                <a:off x="809452" y="2736469"/>
                <a:ext cx="3151319" cy="779825"/>
                <a:chOff x="381000" y="914400"/>
                <a:chExt cx="2286000" cy="609600"/>
              </a:xfrm>
            </p:grpSpPr>
            <p:sp>
              <p:nvSpPr>
                <p:cNvPr id="179" name="Rectangle 178"/>
                <p:cNvSpPr/>
                <p:nvPr/>
              </p:nvSpPr>
              <p:spPr>
                <a:xfrm>
                  <a:off x="381000" y="914400"/>
                  <a:ext cx="605950" cy="609600"/>
                </a:xfrm>
                <a:prstGeom prst="rect">
                  <a:avLst/>
                </a:prstGeom>
                <a:ln/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Rectangle 179"/>
                <p:cNvSpPr/>
                <p:nvPr/>
              </p:nvSpPr>
              <p:spPr>
                <a:xfrm>
                  <a:off x="990599" y="914400"/>
                  <a:ext cx="614753" cy="609600"/>
                </a:xfrm>
                <a:prstGeom prst="rect">
                  <a:avLst/>
                </a:prstGeom>
                <a:ln/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Rectangle 180"/>
                <p:cNvSpPr/>
                <p:nvPr/>
              </p:nvSpPr>
              <p:spPr>
                <a:xfrm>
                  <a:off x="1603419" y="914400"/>
                  <a:ext cx="606381" cy="609600"/>
                </a:xfrm>
                <a:prstGeom prst="rect">
                  <a:avLst/>
                </a:prstGeom>
                <a:ln/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Rectangle 181"/>
                <p:cNvSpPr/>
                <p:nvPr/>
              </p:nvSpPr>
              <p:spPr>
                <a:xfrm>
                  <a:off x="2362200" y="914400"/>
                  <a:ext cx="304800" cy="609600"/>
                </a:xfrm>
                <a:prstGeom prst="rect">
                  <a:avLst/>
                </a:prstGeom>
                <a:ln/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3" name="Rectangle 3"/>
              <p:cNvSpPr/>
              <p:nvPr/>
            </p:nvSpPr>
            <p:spPr>
              <a:xfrm>
                <a:off x="599364" y="1645139"/>
                <a:ext cx="3361407" cy="1871155"/>
              </a:xfrm>
              <a:prstGeom prst="rect">
                <a:avLst/>
              </a:prstGeom>
              <a:noFill/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4" name="Straight Connector 183"/>
              <p:cNvCxnSpPr/>
              <p:nvPr/>
            </p:nvCxnSpPr>
            <p:spPr>
              <a:xfrm>
                <a:off x="494320" y="2736469"/>
                <a:ext cx="3466451" cy="2031"/>
              </a:xfrm>
              <a:prstGeom prst="line">
                <a:avLst/>
              </a:prstGeom>
              <a:ln w="28575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494320" y="2249079"/>
                <a:ext cx="3466451" cy="2031"/>
              </a:xfrm>
              <a:prstGeom prst="line">
                <a:avLst/>
              </a:prstGeom>
              <a:ln w="28575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6" name="Straight Arrow Connector 185"/>
              <p:cNvCxnSpPr/>
              <p:nvPr/>
            </p:nvCxnSpPr>
            <p:spPr>
              <a:xfrm rot="5400000" flipH="1" flipV="1">
                <a:off x="612932" y="3321807"/>
                <a:ext cx="391944" cy="109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7" name="Straight Arrow Connector 186"/>
              <p:cNvCxnSpPr/>
              <p:nvPr/>
            </p:nvCxnSpPr>
            <p:spPr>
              <a:xfrm rot="5400000" flipH="1" flipV="1">
                <a:off x="1453792" y="3321301"/>
                <a:ext cx="390930" cy="1093"/>
              </a:xfrm>
              <a:prstGeom prst="straightConnector1">
                <a:avLst/>
              </a:prstGeom>
              <a:ln>
                <a:headEnd type="arrow" w="med" len="med"/>
                <a:tailEnd type="arrow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8" name="Straight Arrow Connector 187"/>
              <p:cNvCxnSpPr/>
              <p:nvPr/>
            </p:nvCxnSpPr>
            <p:spPr>
              <a:xfrm rot="5400000" flipH="1" flipV="1">
                <a:off x="3134495" y="3321301"/>
                <a:ext cx="390930" cy="1093"/>
              </a:xfrm>
              <a:prstGeom prst="straightConnector1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9" name="Straight Arrow Connector 188"/>
              <p:cNvCxnSpPr/>
              <p:nvPr/>
            </p:nvCxnSpPr>
            <p:spPr>
              <a:xfrm rot="5400000" flipH="1" flipV="1">
                <a:off x="3345639" y="3321259"/>
                <a:ext cx="389913" cy="218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0" name="Straight Arrow Connector 189"/>
              <p:cNvCxnSpPr/>
              <p:nvPr/>
            </p:nvCxnSpPr>
            <p:spPr>
              <a:xfrm rot="5400000" flipH="1" flipV="1">
                <a:off x="404408" y="2541434"/>
                <a:ext cx="389913" cy="218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1" name="Straight Arrow Connector 190"/>
              <p:cNvCxnSpPr/>
              <p:nvPr/>
            </p:nvCxnSpPr>
            <p:spPr>
              <a:xfrm rot="5400000" flipH="1" flipV="1">
                <a:off x="404408" y="2054044"/>
                <a:ext cx="389913" cy="218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2" name="Straight Arrow Connector 191"/>
              <p:cNvCxnSpPr/>
              <p:nvPr/>
            </p:nvCxnSpPr>
            <p:spPr>
              <a:xfrm rot="5400000" flipH="1" flipV="1">
                <a:off x="2084017" y="2540419"/>
                <a:ext cx="389913" cy="2189"/>
              </a:xfrm>
              <a:prstGeom prst="straightConnector1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3" name="Straight Arrow Connector 192"/>
              <p:cNvCxnSpPr/>
              <p:nvPr/>
            </p:nvCxnSpPr>
            <p:spPr>
              <a:xfrm rot="5400000" flipH="1" flipV="1">
                <a:off x="2189061" y="2541434"/>
                <a:ext cx="389913" cy="218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4" name="Straight Arrow Connector 193"/>
              <p:cNvCxnSpPr/>
              <p:nvPr/>
            </p:nvCxnSpPr>
            <p:spPr>
              <a:xfrm rot="5400000" flipH="1" flipV="1">
                <a:off x="1663841" y="2054044"/>
                <a:ext cx="389913" cy="2189"/>
              </a:xfrm>
              <a:prstGeom prst="straightConnector1">
                <a:avLst/>
              </a:prstGeom>
              <a:ln>
                <a:headEnd type="arrow" w="med" len="med"/>
                <a:tailEnd type="arrow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5" name="Straight Arrow Connector 194"/>
              <p:cNvCxnSpPr/>
              <p:nvPr/>
            </p:nvCxnSpPr>
            <p:spPr>
              <a:xfrm rot="5400000" flipH="1" flipV="1">
                <a:off x="2924369" y="2054044"/>
                <a:ext cx="389913" cy="2189"/>
              </a:xfrm>
              <a:prstGeom prst="straightConnector1">
                <a:avLst/>
              </a:prstGeom>
              <a:ln>
                <a:headEnd type="arrow" w="med" len="med"/>
                <a:tailEnd type="arrow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6" name="Left Brace 195"/>
              <p:cNvSpPr/>
              <p:nvPr/>
            </p:nvSpPr>
            <p:spPr>
              <a:xfrm>
                <a:off x="435305" y="1664210"/>
                <a:ext cx="164057" cy="584868"/>
              </a:xfrm>
              <a:prstGeom prst="leftBrace">
                <a:avLst>
                  <a:gd name="adj1" fmla="val 55524"/>
                  <a:gd name="adj2" fmla="val 49251"/>
                </a:avLst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Left Brace 196"/>
              <p:cNvSpPr/>
              <p:nvPr/>
            </p:nvSpPr>
            <p:spPr>
              <a:xfrm>
                <a:off x="435307" y="2249080"/>
                <a:ext cx="164057" cy="487391"/>
              </a:xfrm>
              <a:prstGeom prst="leftBrace">
                <a:avLst>
                  <a:gd name="adj1" fmla="val 55524"/>
                  <a:gd name="adj2" fmla="val 49251"/>
                </a:avLst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Left Brace 197"/>
              <p:cNvSpPr/>
              <p:nvPr/>
            </p:nvSpPr>
            <p:spPr>
              <a:xfrm>
                <a:off x="435307" y="2736469"/>
                <a:ext cx="164057" cy="779825"/>
              </a:xfrm>
              <a:prstGeom prst="leftBrace">
                <a:avLst>
                  <a:gd name="adj1" fmla="val 55524"/>
                  <a:gd name="adj2" fmla="val 49251"/>
                </a:avLst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Rectangle 5"/>
              <p:cNvSpPr>
                <a:spLocks noChangeArrowheads="1"/>
              </p:cNvSpPr>
              <p:nvPr/>
            </p:nvSpPr>
            <p:spPr bwMode="auto">
              <a:xfrm>
                <a:off x="284232" y="3199491"/>
                <a:ext cx="3781583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8"/>
              <p:cNvSpPr>
                <a:spLocks noChangeArrowheads="1"/>
              </p:cNvSpPr>
              <p:nvPr/>
            </p:nvSpPr>
            <p:spPr bwMode="auto">
              <a:xfrm>
                <a:off x="284232" y="3199491"/>
                <a:ext cx="3781583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201" name="Object 200"/>
              <p:cNvGraphicFramePr>
                <a:graphicFrameLocks noChangeAspect="1"/>
              </p:cNvGraphicFramePr>
              <p:nvPr/>
            </p:nvGraphicFramePr>
            <p:xfrm>
              <a:off x="240967" y="2992350"/>
              <a:ext cx="245103" cy="276188"/>
            </p:xfrm>
            <a:graphic>
              <a:graphicData uri="http://schemas.openxmlformats.org/presentationml/2006/ole">
                <p:oleObj spid="_x0000_s34842" name="Equation" r:id="rId16" imgW="177480" imgH="215640" progId="Equation.3">
                  <p:embed/>
                </p:oleObj>
              </a:graphicData>
            </a:graphic>
          </p:graphicFrame>
          <p:graphicFrame>
            <p:nvGraphicFramePr>
              <p:cNvPr id="202" name="Object 11"/>
              <p:cNvGraphicFramePr>
                <a:graphicFrameLocks noChangeAspect="1"/>
              </p:cNvGraphicFramePr>
              <p:nvPr/>
            </p:nvGraphicFramePr>
            <p:xfrm>
              <a:off x="240967" y="1840890"/>
              <a:ext cx="262610" cy="276188"/>
            </p:xfrm>
            <a:graphic>
              <a:graphicData uri="http://schemas.openxmlformats.org/presentationml/2006/ole">
                <p:oleObj spid="_x0000_s34843" name="Equation" r:id="rId17" imgW="190440" imgH="215640" progId="Equation.3">
                  <p:embed/>
                </p:oleObj>
              </a:graphicData>
            </a:graphic>
          </p:graphicFrame>
          <p:graphicFrame>
            <p:nvGraphicFramePr>
              <p:cNvPr id="203" name="Object 12"/>
              <p:cNvGraphicFramePr>
                <a:graphicFrameLocks noChangeAspect="1"/>
              </p:cNvGraphicFramePr>
              <p:nvPr/>
            </p:nvGraphicFramePr>
            <p:xfrm>
              <a:off x="1056668" y="2931426"/>
              <a:ext cx="297625" cy="308681"/>
            </p:xfrm>
            <a:graphic>
              <a:graphicData uri="http://schemas.openxmlformats.org/presentationml/2006/ole">
                <p:oleObj spid="_x0000_s34844" name="Equation" r:id="rId18" imgW="215640" imgH="241200" progId="Equation.3">
                  <p:embed/>
                </p:oleObj>
              </a:graphicData>
            </a:graphic>
          </p:graphicFrame>
          <p:graphicFrame>
            <p:nvGraphicFramePr>
              <p:cNvPr id="204" name="Object 13"/>
              <p:cNvGraphicFramePr>
                <a:graphicFrameLocks noChangeAspect="1"/>
              </p:cNvGraphicFramePr>
              <p:nvPr/>
            </p:nvGraphicFramePr>
            <p:xfrm>
              <a:off x="1939178" y="2931426"/>
              <a:ext cx="315132" cy="308681"/>
            </p:xfrm>
            <a:graphic>
              <a:graphicData uri="http://schemas.openxmlformats.org/presentationml/2006/ole">
                <p:oleObj spid="_x0000_s34845" name="Equation" r:id="rId19" imgW="228600" imgH="241200" progId="Equation.3">
                  <p:embed/>
                </p:oleObj>
              </a:graphicData>
            </a:graphic>
          </p:graphicFrame>
          <p:graphicFrame>
            <p:nvGraphicFramePr>
              <p:cNvPr id="205" name="Object 14"/>
              <p:cNvGraphicFramePr>
                <a:graphicFrameLocks noChangeAspect="1"/>
              </p:cNvGraphicFramePr>
              <p:nvPr/>
            </p:nvGraphicFramePr>
            <p:xfrm>
              <a:off x="2762525" y="2931426"/>
              <a:ext cx="315132" cy="308681"/>
            </p:xfrm>
            <a:graphic>
              <a:graphicData uri="http://schemas.openxmlformats.org/presentationml/2006/ole">
                <p:oleObj spid="_x0000_s34846" name="Equation" r:id="rId20" imgW="228600" imgH="241200" progId="Equation.3">
                  <p:embed/>
                </p:oleObj>
              </a:graphicData>
            </a:graphic>
          </p:graphicFrame>
          <p:graphicFrame>
            <p:nvGraphicFramePr>
              <p:cNvPr id="206" name="Object 15"/>
              <p:cNvGraphicFramePr>
                <a:graphicFrameLocks noChangeAspect="1"/>
              </p:cNvGraphicFramePr>
              <p:nvPr/>
            </p:nvGraphicFramePr>
            <p:xfrm>
              <a:off x="3628132" y="2931426"/>
              <a:ext cx="332639" cy="308681"/>
            </p:xfrm>
            <a:graphic>
              <a:graphicData uri="http://schemas.openxmlformats.org/presentationml/2006/ole">
                <p:oleObj spid="_x0000_s34847" name="Equation" r:id="rId21" imgW="241200" imgH="241200" progId="Equation.3">
                  <p:embed/>
                </p:oleObj>
              </a:graphicData>
            </a:graphic>
          </p:graphicFrame>
          <p:graphicFrame>
            <p:nvGraphicFramePr>
              <p:cNvPr id="207" name="Object 16"/>
              <p:cNvGraphicFramePr>
                <a:graphicFrameLocks noChangeAspect="1"/>
              </p:cNvGraphicFramePr>
              <p:nvPr/>
            </p:nvGraphicFramePr>
            <p:xfrm>
              <a:off x="1124584" y="2346557"/>
              <a:ext cx="315132" cy="308681"/>
            </p:xfrm>
            <a:graphic>
              <a:graphicData uri="http://schemas.openxmlformats.org/presentationml/2006/ole">
                <p:oleObj spid="_x0000_s34848" name="Equation" r:id="rId22" imgW="228600" imgH="241200" progId="Equation.3">
                  <p:embed/>
                </p:oleObj>
              </a:graphicData>
            </a:graphic>
          </p:graphicFrame>
          <p:graphicFrame>
            <p:nvGraphicFramePr>
              <p:cNvPr id="208" name="Object 17"/>
              <p:cNvGraphicFramePr>
                <a:graphicFrameLocks noChangeAspect="1"/>
              </p:cNvGraphicFramePr>
              <p:nvPr/>
            </p:nvGraphicFramePr>
            <p:xfrm>
              <a:off x="3034493" y="2346557"/>
              <a:ext cx="332639" cy="308681"/>
            </p:xfrm>
            <a:graphic>
              <a:graphicData uri="http://schemas.openxmlformats.org/presentationml/2006/ole">
                <p:oleObj spid="_x0000_s34849" name="Equation" r:id="rId23" imgW="241200" imgH="241200" progId="Equation.3">
                  <p:embed/>
                </p:oleObj>
              </a:graphicData>
            </a:graphic>
          </p:graphicFrame>
          <p:graphicFrame>
            <p:nvGraphicFramePr>
              <p:cNvPr id="209" name="Object 18"/>
              <p:cNvGraphicFramePr>
                <a:graphicFrameLocks noChangeAspect="1"/>
              </p:cNvGraphicFramePr>
              <p:nvPr/>
            </p:nvGraphicFramePr>
            <p:xfrm>
              <a:off x="965006" y="1761688"/>
              <a:ext cx="315132" cy="308681"/>
            </p:xfrm>
            <a:graphic>
              <a:graphicData uri="http://schemas.openxmlformats.org/presentationml/2006/ole">
                <p:oleObj spid="_x0000_s34850" name="Equation" r:id="rId24" imgW="228600" imgH="241200" progId="Equation.3">
                  <p:embed/>
                </p:oleObj>
              </a:graphicData>
            </a:graphic>
          </p:graphicFrame>
          <p:graphicFrame>
            <p:nvGraphicFramePr>
              <p:cNvPr id="210" name="Object 19"/>
              <p:cNvGraphicFramePr>
                <a:graphicFrameLocks noChangeAspect="1"/>
              </p:cNvGraphicFramePr>
              <p:nvPr/>
            </p:nvGraphicFramePr>
            <p:xfrm>
              <a:off x="2303209" y="1761688"/>
              <a:ext cx="332639" cy="308681"/>
            </p:xfrm>
            <a:graphic>
              <a:graphicData uri="http://schemas.openxmlformats.org/presentationml/2006/ole">
                <p:oleObj spid="_x0000_s34851" name="Equation" r:id="rId25" imgW="241200" imgH="241200" progId="Equation.3">
                  <p:embed/>
                </p:oleObj>
              </a:graphicData>
            </a:graphic>
          </p:graphicFrame>
          <p:graphicFrame>
            <p:nvGraphicFramePr>
              <p:cNvPr id="211" name="Object 20"/>
              <p:cNvGraphicFramePr>
                <a:graphicFrameLocks noChangeAspect="1"/>
              </p:cNvGraphicFramePr>
              <p:nvPr/>
            </p:nvGraphicFramePr>
            <p:xfrm>
              <a:off x="3531842" y="1761688"/>
              <a:ext cx="332639" cy="308681"/>
            </p:xfrm>
            <a:graphic>
              <a:graphicData uri="http://schemas.openxmlformats.org/presentationml/2006/ole">
                <p:oleObj spid="_x0000_s34852" name="Equation" r:id="rId26" imgW="241200" imgH="241200" progId="Equation.3">
                  <p:embed/>
                </p:oleObj>
              </a:graphicData>
            </a:graphic>
          </p:graphicFrame>
          <p:sp>
            <p:nvSpPr>
              <p:cNvPr id="212" name="TextBox 211"/>
              <p:cNvSpPr txBox="1"/>
              <p:nvPr/>
            </p:nvSpPr>
            <p:spPr>
              <a:xfrm>
                <a:off x="1124584" y="3591231"/>
                <a:ext cx="420176" cy="314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en-US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TextBox 212"/>
              <p:cNvSpPr txBox="1"/>
              <p:nvPr/>
            </p:nvSpPr>
            <p:spPr>
              <a:xfrm>
                <a:off x="1964936" y="3591231"/>
                <a:ext cx="420176" cy="314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latin typeface="Arial" pitchFamily="34" charset="0"/>
                    <a:cs typeface="Arial" pitchFamily="34" charset="0"/>
                  </a:rPr>
                  <a:t>2</a:t>
                </a:r>
                <a:endParaRPr lang="en-US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14" name="Straight Connector 213"/>
              <p:cNvCxnSpPr/>
              <p:nvPr/>
            </p:nvCxnSpPr>
            <p:spPr>
              <a:xfrm rot="5400000">
                <a:off x="1284838" y="3564955"/>
                <a:ext cx="97478" cy="21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/>
              <p:cNvCxnSpPr/>
              <p:nvPr/>
            </p:nvCxnSpPr>
            <p:spPr>
              <a:xfrm rot="5400000">
                <a:off x="2125190" y="3563939"/>
                <a:ext cx="97478" cy="21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/>
              <p:cNvCxnSpPr/>
              <p:nvPr/>
            </p:nvCxnSpPr>
            <p:spPr>
              <a:xfrm rot="5400000">
                <a:off x="2965540" y="3563939"/>
                <a:ext cx="97478" cy="21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7" name="TextBox 216"/>
              <p:cNvSpPr txBox="1"/>
              <p:nvPr/>
            </p:nvSpPr>
            <p:spPr>
              <a:xfrm>
                <a:off x="2805287" y="3591231"/>
                <a:ext cx="420176" cy="314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en-US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3645639" y="3591231"/>
                <a:ext cx="420176" cy="314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>
                    <a:latin typeface="Arial" pitchFamily="34" charset="0"/>
                    <a:cs typeface="Arial" pitchFamily="34" charset="0"/>
                  </a:rPr>
                  <a:t>4</a:t>
                </a:r>
              </a:p>
            </p:txBody>
          </p:sp>
          <p:cxnSp>
            <p:nvCxnSpPr>
              <p:cNvPr id="219" name="Straight Connector 218"/>
              <p:cNvCxnSpPr/>
              <p:nvPr/>
            </p:nvCxnSpPr>
            <p:spPr>
              <a:xfrm rot="5400000">
                <a:off x="3805893" y="3563939"/>
                <a:ext cx="97478" cy="21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0" name="Straight Arrow Connector 219"/>
              <p:cNvCxnSpPr/>
              <p:nvPr/>
            </p:nvCxnSpPr>
            <p:spPr>
              <a:xfrm rot="5400000" flipH="1" flipV="1">
                <a:off x="2294105" y="3320244"/>
                <a:ext cx="389913" cy="218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arrow" w="med" len="med"/>
                <a:tailEnd type="arrow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aphicFrame>
            <p:nvGraphicFramePr>
              <p:cNvPr id="221" name="Object 21"/>
              <p:cNvGraphicFramePr>
                <a:graphicFrameLocks noChangeAspect="1"/>
              </p:cNvGraphicFramePr>
              <p:nvPr/>
            </p:nvGraphicFramePr>
            <p:xfrm>
              <a:off x="227995" y="2371748"/>
              <a:ext cx="262610" cy="276188"/>
            </p:xfrm>
            <a:graphic>
              <a:graphicData uri="http://schemas.openxmlformats.org/presentationml/2006/ole">
                <p:oleObj spid="_x0000_s34853" name="Equation" r:id="rId27" imgW="190440" imgH="215640" progId="Equation.3">
                  <p:embed/>
                </p:oleObj>
              </a:graphicData>
            </a:graphic>
          </p:graphicFrame>
          <p:cxnSp>
            <p:nvCxnSpPr>
              <p:cNvPr id="222" name="Straight Connector 221"/>
              <p:cNvCxnSpPr/>
              <p:nvPr/>
            </p:nvCxnSpPr>
            <p:spPr>
              <a:xfrm>
                <a:off x="505051" y="1652485"/>
                <a:ext cx="3466451" cy="2031"/>
              </a:xfrm>
              <a:prstGeom prst="line">
                <a:avLst/>
              </a:prstGeom>
              <a:ln w="28575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3" name="Rectangle 222"/>
              <p:cNvSpPr/>
              <p:nvPr/>
            </p:nvSpPr>
            <p:spPr>
              <a:xfrm>
                <a:off x="3209532" y="3562684"/>
                <a:ext cx="59503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PS</a:t>
                </a:r>
                <a:endParaRPr lang="en-US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Average-Case Provisioning:</a:t>
            </a:r>
            <a:br>
              <a:rPr lang="en-US" sz="3600" dirty="0" smtClean="0"/>
            </a:br>
            <a:r>
              <a:rPr lang="en-US" sz="3600" b="0" i="1" dirty="0" smtClean="0"/>
              <a:t>Proof Technique</a:t>
            </a:r>
          </a:p>
        </p:txBody>
      </p:sp>
      <p:sp>
        <p:nvSpPr>
          <p:cNvPr id="59" name="Footer Placeholder 5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A. F. Mills &amp; J. H. Anderson: Stochastic Analysis of Multiprocessor Global Soft Real-Time Scheduling</a:t>
            </a:r>
            <a:endParaRPr lang="en-US" dirty="0"/>
          </a:p>
        </p:txBody>
      </p:sp>
      <p:sp>
        <p:nvSpPr>
          <p:cNvPr id="61" name="Content Placeholder 60"/>
          <p:cNvSpPr>
            <a:spLocks noGrp="1"/>
          </p:cNvSpPr>
          <p:nvPr>
            <p:ph idx="1"/>
          </p:nvPr>
        </p:nvSpPr>
        <p:spPr>
          <a:xfrm>
            <a:off x="457200" y="4173415"/>
            <a:ext cx="8229600" cy="2289908"/>
          </a:xfrm>
        </p:spPr>
        <p:txBody>
          <a:bodyPr>
            <a:noAutofit/>
          </a:bodyPr>
          <a:lstStyle/>
          <a:p>
            <a:r>
              <a:rPr lang="en-US" sz="2400" dirty="0" smtClean="0"/>
              <a:t>Deterministic analysis:</a:t>
            </a:r>
          </a:p>
          <a:p>
            <a:pPr lvl="1"/>
            <a:r>
              <a:rPr lang="en-US" sz="2000" dirty="0" smtClean="0"/>
              <a:t>Lag at any time point is bounded by a function of 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purple</a:t>
            </a:r>
            <a:r>
              <a:rPr lang="en-US" sz="2000" dirty="0" smtClean="0"/>
              <a:t> time.</a:t>
            </a:r>
          </a:p>
          <a:p>
            <a:pPr lvl="1"/>
            <a:r>
              <a:rPr lang="en-US" sz="2000" dirty="0" smtClean="0"/>
              <a:t>Lag at 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purple</a:t>
            </a:r>
            <a:r>
              <a:rPr lang="en-US" sz="2000" dirty="0" smtClean="0"/>
              <a:t> time points are related.</a:t>
            </a:r>
          </a:p>
          <a:p>
            <a:pPr lvl="1"/>
            <a:r>
              <a:rPr lang="en-US" sz="2000" dirty="0" smtClean="0"/>
              <a:t>Inductively, show that GEDF completion time bounded by constant plus a function of 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/>
              <a:t>time point.</a:t>
            </a:r>
          </a:p>
          <a:p>
            <a:r>
              <a:rPr lang="en-US" sz="2400" dirty="0" smtClean="0"/>
              <a:t>Need: relationship with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/>
              <a:t>time point.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03271" y="1660302"/>
            <a:ext cx="944175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1863799" y="1660302"/>
            <a:ext cx="1113864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129566" y="1660302"/>
            <a:ext cx="835113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603271" y="2245171"/>
            <a:ext cx="2319683" cy="48739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2930769" y="2245171"/>
            <a:ext cx="898769" cy="48739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813360" y="2732561"/>
            <a:ext cx="726272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1643063" y="2732561"/>
            <a:ext cx="1139214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2782277" y="2732561"/>
            <a:ext cx="468923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544503" y="2732561"/>
            <a:ext cx="420176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3"/>
          <p:cNvSpPr/>
          <p:nvPr/>
        </p:nvSpPr>
        <p:spPr>
          <a:xfrm>
            <a:off x="603272" y="1641231"/>
            <a:ext cx="3361407" cy="1871155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>
            <a:off x="498228" y="273256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498228" y="224517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endCxn id="67" idx="1"/>
          </p:cNvCxnSpPr>
          <p:nvPr/>
        </p:nvCxnSpPr>
        <p:spPr>
          <a:xfrm rot="5400000" flipH="1" flipV="1">
            <a:off x="616840" y="3317899"/>
            <a:ext cx="391945" cy="1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rot="5400000" flipH="1" flipV="1">
            <a:off x="1441939" y="3333262"/>
            <a:ext cx="398585" cy="1588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rot="5400000" flipH="1" flipV="1">
            <a:off x="3149434" y="3325676"/>
            <a:ext cx="371625" cy="3845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70" idx="1"/>
          </p:cNvCxnSpPr>
          <p:nvPr/>
        </p:nvCxnSpPr>
        <p:spPr>
          <a:xfrm rot="5400000" flipH="1" flipV="1">
            <a:off x="3349547" y="3317351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 rot="5400000" flipH="1" flipV="1">
            <a:off x="408316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 rot="5400000" flipH="1" flipV="1">
            <a:off x="408316" y="205013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rot="5400000" flipH="1" flipV="1">
            <a:off x="2087925" y="2536511"/>
            <a:ext cx="389913" cy="2189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 rot="5400000" flipH="1" flipV="1">
            <a:off x="2192969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rot="5400000" flipH="1" flipV="1">
            <a:off x="1667749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rot="5400000" flipH="1" flipV="1">
            <a:off x="2928277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2" name="Left Brace 131"/>
          <p:cNvSpPr/>
          <p:nvPr/>
        </p:nvSpPr>
        <p:spPr>
          <a:xfrm>
            <a:off x="439213" y="1660302"/>
            <a:ext cx="164057" cy="584868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Left Brace 132"/>
          <p:cNvSpPr/>
          <p:nvPr/>
        </p:nvSpPr>
        <p:spPr>
          <a:xfrm>
            <a:off x="439215" y="2245172"/>
            <a:ext cx="164057" cy="487391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Left Brace 133"/>
          <p:cNvSpPr/>
          <p:nvPr/>
        </p:nvSpPr>
        <p:spPr>
          <a:xfrm>
            <a:off x="439215" y="2732561"/>
            <a:ext cx="164057" cy="779825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5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Rectangle 8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7" name="Object 136"/>
          <p:cNvGraphicFramePr>
            <a:graphicFrameLocks noChangeAspect="1"/>
          </p:cNvGraphicFramePr>
          <p:nvPr/>
        </p:nvGraphicFramePr>
        <p:xfrm>
          <a:off x="244875" y="2988442"/>
          <a:ext cx="245103" cy="276188"/>
        </p:xfrm>
        <a:graphic>
          <a:graphicData uri="http://schemas.openxmlformats.org/presentationml/2006/ole">
            <p:oleObj spid="_x0000_s15374" name="Equation" r:id="rId4" imgW="177480" imgH="215640" progId="Equation.3">
              <p:embed/>
            </p:oleObj>
          </a:graphicData>
        </a:graphic>
      </p:graphicFrame>
      <p:graphicFrame>
        <p:nvGraphicFramePr>
          <p:cNvPr id="138" name="Object 11"/>
          <p:cNvGraphicFramePr>
            <a:graphicFrameLocks noChangeAspect="1"/>
          </p:cNvGraphicFramePr>
          <p:nvPr/>
        </p:nvGraphicFramePr>
        <p:xfrm>
          <a:off x="244875" y="1836982"/>
          <a:ext cx="262610" cy="276188"/>
        </p:xfrm>
        <a:graphic>
          <a:graphicData uri="http://schemas.openxmlformats.org/presentationml/2006/ole">
            <p:oleObj spid="_x0000_s15375" name="Equation" r:id="rId5" imgW="190440" imgH="215640" progId="Equation.3">
              <p:embed/>
            </p:oleObj>
          </a:graphicData>
        </a:graphic>
      </p:graphicFrame>
      <p:graphicFrame>
        <p:nvGraphicFramePr>
          <p:cNvPr id="139" name="Object 12"/>
          <p:cNvGraphicFramePr>
            <a:graphicFrameLocks noChangeAspect="1"/>
          </p:cNvGraphicFramePr>
          <p:nvPr/>
        </p:nvGraphicFramePr>
        <p:xfrm>
          <a:off x="1060576" y="2927518"/>
          <a:ext cx="297625" cy="308681"/>
        </p:xfrm>
        <a:graphic>
          <a:graphicData uri="http://schemas.openxmlformats.org/presentationml/2006/ole">
            <p:oleObj spid="_x0000_s15376" name="Equation" r:id="rId6" imgW="215640" imgH="241200" progId="Equation.3">
              <p:embed/>
            </p:oleObj>
          </a:graphicData>
        </a:graphic>
      </p:graphicFrame>
      <p:graphicFrame>
        <p:nvGraphicFramePr>
          <p:cNvPr id="140" name="Object 13"/>
          <p:cNvGraphicFramePr>
            <a:graphicFrameLocks noChangeAspect="1"/>
          </p:cNvGraphicFramePr>
          <p:nvPr/>
        </p:nvGraphicFramePr>
        <p:xfrm>
          <a:off x="2107201" y="2927518"/>
          <a:ext cx="315132" cy="308681"/>
        </p:xfrm>
        <a:graphic>
          <a:graphicData uri="http://schemas.openxmlformats.org/presentationml/2006/ole">
            <p:oleObj spid="_x0000_s15377" name="Equation" r:id="rId7" imgW="228600" imgH="241200" progId="Equation.3">
              <p:embed/>
            </p:oleObj>
          </a:graphicData>
        </a:graphic>
      </p:graphicFrame>
      <p:graphicFrame>
        <p:nvGraphicFramePr>
          <p:cNvPr id="141" name="Object 14"/>
          <p:cNvGraphicFramePr>
            <a:graphicFrameLocks noChangeAspect="1"/>
          </p:cNvGraphicFramePr>
          <p:nvPr/>
        </p:nvGraphicFramePr>
        <p:xfrm>
          <a:off x="2852398" y="2927518"/>
          <a:ext cx="315132" cy="308681"/>
        </p:xfrm>
        <a:graphic>
          <a:graphicData uri="http://schemas.openxmlformats.org/presentationml/2006/ole">
            <p:oleObj spid="_x0000_s15378" name="Equation" r:id="rId8" imgW="228600" imgH="241200" progId="Equation.3">
              <p:embed/>
            </p:oleObj>
          </a:graphicData>
        </a:graphic>
      </p:graphicFrame>
      <p:graphicFrame>
        <p:nvGraphicFramePr>
          <p:cNvPr id="142" name="Object 15"/>
          <p:cNvGraphicFramePr>
            <a:graphicFrameLocks noChangeAspect="1"/>
          </p:cNvGraphicFramePr>
          <p:nvPr/>
        </p:nvGraphicFramePr>
        <p:xfrm>
          <a:off x="3632040" y="2927518"/>
          <a:ext cx="332639" cy="308681"/>
        </p:xfrm>
        <a:graphic>
          <a:graphicData uri="http://schemas.openxmlformats.org/presentationml/2006/ole">
            <p:oleObj spid="_x0000_s15379" name="Equation" r:id="rId9" imgW="241200" imgH="241200" progId="Equation.3">
              <p:embed/>
            </p:oleObj>
          </a:graphicData>
        </a:graphic>
      </p:graphicFrame>
      <p:graphicFrame>
        <p:nvGraphicFramePr>
          <p:cNvPr id="143" name="Object 16"/>
          <p:cNvGraphicFramePr>
            <a:graphicFrameLocks noChangeAspect="1"/>
          </p:cNvGraphicFramePr>
          <p:nvPr/>
        </p:nvGraphicFramePr>
        <p:xfrm>
          <a:off x="1534872" y="2342649"/>
          <a:ext cx="315132" cy="308681"/>
        </p:xfrm>
        <a:graphic>
          <a:graphicData uri="http://schemas.openxmlformats.org/presentationml/2006/ole">
            <p:oleObj spid="_x0000_s15380" name="Equation" r:id="rId10" imgW="228600" imgH="241200" progId="Equation.3">
              <p:embed/>
            </p:oleObj>
          </a:graphicData>
        </a:graphic>
      </p:graphicFrame>
      <p:graphicFrame>
        <p:nvGraphicFramePr>
          <p:cNvPr id="144" name="Object 17"/>
          <p:cNvGraphicFramePr>
            <a:graphicFrameLocks noChangeAspect="1"/>
          </p:cNvGraphicFramePr>
          <p:nvPr/>
        </p:nvGraphicFramePr>
        <p:xfrm>
          <a:off x="3233776" y="2342649"/>
          <a:ext cx="332639" cy="308681"/>
        </p:xfrm>
        <a:graphic>
          <a:graphicData uri="http://schemas.openxmlformats.org/presentationml/2006/ole">
            <p:oleObj spid="_x0000_s15381" name="Equation" r:id="rId11" imgW="241200" imgH="241200" progId="Equation.3">
              <p:embed/>
            </p:oleObj>
          </a:graphicData>
        </a:graphic>
      </p:graphicFrame>
      <p:graphicFrame>
        <p:nvGraphicFramePr>
          <p:cNvPr id="145" name="Object 18"/>
          <p:cNvGraphicFramePr>
            <a:graphicFrameLocks noChangeAspect="1"/>
          </p:cNvGraphicFramePr>
          <p:nvPr/>
        </p:nvGraphicFramePr>
        <p:xfrm>
          <a:off x="968914" y="1757780"/>
          <a:ext cx="315132" cy="308681"/>
        </p:xfrm>
        <a:graphic>
          <a:graphicData uri="http://schemas.openxmlformats.org/presentationml/2006/ole">
            <p:oleObj spid="_x0000_s15382" name="Equation" r:id="rId12" imgW="228600" imgH="241200" progId="Equation.3">
              <p:embed/>
            </p:oleObj>
          </a:graphicData>
        </a:graphic>
      </p:graphicFrame>
      <p:graphicFrame>
        <p:nvGraphicFramePr>
          <p:cNvPr id="146" name="Object 19"/>
          <p:cNvGraphicFramePr>
            <a:graphicFrameLocks noChangeAspect="1"/>
          </p:cNvGraphicFramePr>
          <p:nvPr/>
        </p:nvGraphicFramePr>
        <p:xfrm>
          <a:off x="2307117" y="1757780"/>
          <a:ext cx="332639" cy="308681"/>
        </p:xfrm>
        <a:graphic>
          <a:graphicData uri="http://schemas.openxmlformats.org/presentationml/2006/ole">
            <p:oleObj spid="_x0000_s15383" name="Equation" r:id="rId13" imgW="241200" imgH="241200" progId="Equation.3">
              <p:embed/>
            </p:oleObj>
          </a:graphicData>
        </a:graphic>
      </p:graphicFrame>
      <p:graphicFrame>
        <p:nvGraphicFramePr>
          <p:cNvPr id="147" name="Object 20"/>
          <p:cNvGraphicFramePr>
            <a:graphicFrameLocks noChangeAspect="1"/>
          </p:cNvGraphicFramePr>
          <p:nvPr/>
        </p:nvGraphicFramePr>
        <p:xfrm>
          <a:off x="3535750" y="1757780"/>
          <a:ext cx="332639" cy="308681"/>
        </p:xfrm>
        <a:graphic>
          <a:graphicData uri="http://schemas.openxmlformats.org/presentationml/2006/ole">
            <p:oleObj spid="_x0000_s15384" name="Equation" r:id="rId14" imgW="241200" imgH="241200" progId="Equation.3">
              <p:embed/>
            </p:oleObj>
          </a:graphicData>
        </a:graphic>
      </p:graphicFrame>
      <p:sp>
        <p:nvSpPr>
          <p:cNvPr id="148" name="TextBox 147"/>
          <p:cNvSpPr txBox="1"/>
          <p:nvPr/>
        </p:nvSpPr>
        <p:spPr>
          <a:xfrm>
            <a:off x="1128492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1968844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0" name="Straight Connector 149"/>
          <p:cNvCxnSpPr/>
          <p:nvPr/>
        </p:nvCxnSpPr>
        <p:spPr>
          <a:xfrm rot="5400000">
            <a:off x="1288746" y="3561047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5400000">
            <a:off x="212909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5400000">
            <a:off x="296944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2809195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649547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155" name="Straight Connector 154"/>
          <p:cNvCxnSpPr/>
          <p:nvPr/>
        </p:nvCxnSpPr>
        <p:spPr>
          <a:xfrm rot="5400000">
            <a:off x="3809801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 rot="5400000" flipH="1" flipV="1">
            <a:off x="2298013" y="3316336"/>
            <a:ext cx="389913" cy="2189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57" name="Object 21"/>
          <p:cNvGraphicFramePr>
            <a:graphicFrameLocks noChangeAspect="1"/>
          </p:cNvGraphicFramePr>
          <p:nvPr/>
        </p:nvGraphicFramePr>
        <p:xfrm>
          <a:off x="231903" y="2367840"/>
          <a:ext cx="262610" cy="276188"/>
        </p:xfrm>
        <a:graphic>
          <a:graphicData uri="http://schemas.openxmlformats.org/presentationml/2006/ole">
            <p:oleObj spid="_x0000_s15385" name="Equation" r:id="rId15" imgW="190440" imgH="215640" progId="Equation.3">
              <p:embed/>
            </p:oleObj>
          </a:graphicData>
        </a:graphic>
      </p:graphicFrame>
      <p:cxnSp>
        <p:nvCxnSpPr>
          <p:cNvPr id="158" name="Straight Connector 157"/>
          <p:cNvCxnSpPr/>
          <p:nvPr/>
        </p:nvCxnSpPr>
        <p:spPr>
          <a:xfrm>
            <a:off x="508959" y="1648577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9" name="Rectangle 158"/>
          <p:cNvSpPr/>
          <p:nvPr/>
        </p:nvSpPr>
        <p:spPr>
          <a:xfrm>
            <a:off x="3213440" y="3558776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PS</a:t>
            </a:r>
            <a:endParaRPr lang="en-US" dirty="0"/>
          </a:p>
        </p:txBody>
      </p:sp>
      <p:cxnSp>
        <p:nvCxnSpPr>
          <p:cNvPr id="160" name="Straight Arrow Connector 159"/>
          <p:cNvCxnSpPr/>
          <p:nvPr/>
        </p:nvCxnSpPr>
        <p:spPr>
          <a:xfrm rot="5400000" flipH="1" flipV="1">
            <a:off x="2267653" y="3704889"/>
            <a:ext cx="45249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 rot="5400000" flipH="1" flipV="1">
            <a:off x="2552914" y="3716612"/>
            <a:ext cx="452498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rot="5400000" flipH="1" flipV="1">
            <a:off x="2689684" y="3720527"/>
            <a:ext cx="452498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rot="5400000">
            <a:off x="2293815" y="2895600"/>
            <a:ext cx="1242646" cy="0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" name="Rectangle 219"/>
          <p:cNvSpPr/>
          <p:nvPr/>
        </p:nvSpPr>
        <p:spPr>
          <a:xfrm>
            <a:off x="4310185" y="167312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Deadline of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t</a:t>
            </a:r>
            <a:r>
              <a:rPr lang="en-US" sz="2000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 eaLnBrk="1" hangingPunct="1"/>
            <a:endParaRPr lang="en-US" sz="2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/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time of 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t</a:t>
            </a:r>
            <a:r>
              <a:rPr lang="en-US" sz="2000" baseline="-25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 eaLnBrk="1" hangingPunct="1"/>
            <a:endParaRPr lang="en-US" sz="20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/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of all work with equal or higher priority than 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t</a:t>
            </a:r>
            <a:r>
              <a:rPr lang="en-US" sz="2000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uiExpand="1" build="p"/>
      <p:bldP spid="2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Average-Case Provisioning:</a:t>
            </a:r>
            <a:br>
              <a:rPr lang="en-US" sz="3600" dirty="0" smtClean="0"/>
            </a:br>
            <a:r>
              <a:rPr lang="en-US" sz="3600" b="0" i="1" dirty="0" smtClean="0"/>
              <a:t>Proof Technique</a:t>
            </a:r>
          </a:p>
        </p:txBody>
      </p:sp>
      <p:sp>
        <p:nvSpPr>
          <p:cNvPr id="59" name="Footer Placeholder 5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A. F. Mills &amp; J. H. Anderson: Stochastic Analysis of Multiprocessor Global Soft Real-Time Scheduling</a:t>
            </a:r>
            <a:endParaRPr lang="en-US" dirty="0"/>
          </a:p>
        </p:txBody>
      </p:sp>
      <p:sp>
        <p:nvSpPr>
          <p:cNvPr id="61" name="Content Placeholder 60"/>
          <p:cNvSpPr>
            <a:spLocks noGrp="1"/>
          </p:cNvSpPr>
          <p:nvPr>
            <p:ph idx="1"/>
          </p:nvPr>
        </p:nvSpPr>
        <p:spPr>
          <a:xfrm>
            <a:off x="457200" y="4243755"/>
            <a:ext cx="8229600" cy="2219568"/>
          </a:xfrm>
        </p:spPr>
        <p:txBody>
          <a:bodyPr>
            <a:noAutofit/>
          </a:bodyPr>
          <a:lstStyle/>
          <a:p>
            <a:r>
              <a:rPr lang="en-US" sz="2200" dirty="0" smtClean="0"/>
              <a:t>Processor share based on </a:t>
            </a:r>
            <a:r>
              <a:rPr lang="en-US" sz="2200" b="1" dirty="0" smtClean="0"/>
              <a:t>average</a:t>
            </a:r>
            <a:r>
              <a:rPr lang="en-US" sz="2200" dirty="0" smtClean="0"/>
              <a:t> utilization.</a:t>
            </a:r>
          </a:p>
          <a:p>
            <a:r>
              <a:rPr lang="en-US" sz="2200" b="1" dirty="0" smtClean="0"/>
              <a:t>Worst case: </a:t>
            </a:r>
            <a:r>
              <a:rPr lang="en-US" sz="2200" dirty="0" smtClean="0"/>
              <a:t>jobs of </a:t>
            </a:r>
            <a:r>
              <a:rPr lang="en-US" sz="2200" dirty="0" smtClean="0">
                <a:latin typeface="Symbol" pitchFamily="18" charset="2"/>
              </a:rPr>
              <a:t>t</a:t>
            </a:r>
            <a:r>
              <a:rPr lang="en-US" sz="2200" baseline="-25000" dirty="0" smtClean="0"/>
              <a:t>1</a:t>
            </a:r>
            <a:r>
              <a:rPr lang="en-US" sz="2200" dirty="0" smtClean="0"/>
              <a:t> always execute longer than average.</a:t>
            </a:r>
          </a:p>
          <a:p>
            <a:pPr lvl="1"/>
            <a:r>
              <a:rPr lang="en-US" sz="2000" dirty="0" smtClean="0"/>
              <a:t>Time between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/>
              <a:t>and 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purple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/>
              <a:t>(tardiness in PS) could be arbitrarily large.</a:t>
            </a:r>
          </a:p>
          <a:p>
            <a:pPr lvl="1"/>
            <a:r>
              <a:rPr lang="en-US" sz="2000" dirty="0" smtClean="0"/>
              <a:t>Law of large numbers: probability of this is zero.</a:t>
            </a:r>
          </a:p>
          <a:p>
            <a:r>
              <a:rPr lang="en-US" sz="2200" dirty="0" smtClean="0"/>
              <a:t>Model this part as a stochastic system.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03271" y="1660302"/>
            <a:ext cx="944175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1863799" y="1660302"/>
            <a:ext cx="1113864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129566" y="1660302"/>
            <a:ext cx="835113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603271" y="2245171"/>
            <a:ext cx="2319683" cy="48739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2930769" y="2245171"/>
            <a:ext cx="898769" cy="48739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813360" y="2732561"/>
            <a:ext cx="726272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1664677" y="2732561"/>
            <a:ext cx="1117600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2782277" y="2732561"/>
            <a:ext cx="468923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544503" y="2732561"/>
            <a:ext cx="420176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3"/>
          <p:cNvSpPr/>
          <p:nvPr/>
        </p:nvSpPr>
        <p:spPr>
          <a:xfrm>
            <a:off x="603272" y="1641231"/>
            <a:ext cx="3361407" cy="1871155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>
            <a:off x="498228" y="273256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498228" y="224517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endCxn id="67" idx="1"/>
          </p:cNvCxnSpPr>
          <p:nvPr/>
        </p:nvCxnSpPr>
        <p:spPr>
          <a:xfrm rot="5400000" flipH="1" flipV="1">
            <a:off x="616840" y="3317899"/>
            <a:ext cx="391945" cy="1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rot="5400000" flipH="1" flipV="1">
            <a:off x="1441939" y="3333262"/>
            <a:ext cx="398585" cy="1588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rot="5400000" flipH="1" flipV="1">
            <a:off x="3149434" y="3325676"/>
            <a:ext cx="371625" cy="3845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70" idx="1"/>
          </p:cNvCxnSpPr>
          <p:nvPr/>
        </p:nvCxnSpPr>
        <p:spPr>
          <a:xfrm rot="5400000" flipH="1" flipV="1">
            <a:off x="3349547" y="3317351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 rot="5400000" flipH="1" flipV="1">
            <a:off x="408316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 rot="5400000" flipH="1" flipV="1">
            <a:off x="408316" y="205013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rot="5400000" flipH="1" flipV="1">
            <a:off x="2087925" y="2536511"/>
            <a:ext cx="389913" cy="2189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 rot="5400000" flipH="1" flipV="1">
            <a:off x="2192969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rot="5400000" flipH="1" flipV="1">
            <a:off x="1667749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rot="5400000" flipH="1" flipV="1">
            <a:off x="2928277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2" name="Left Brace 131"/>
          <p:cNvSpPr/>
          <p:nvPr/>
        </p:nvSpPr>
        <p:spPr>
          <a:xfrm>
            <a:off x="439213" y="1660302"/>
            <a:ext cx="164057" cy="584868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Left Brace 132"/>
          <p:cNvSpPr/>
          <p:nvPr/>
        </p:nvSpPr>
        <p:spPr>
          <a:xfrm>
            <a:off x="439215" y="2245172"/>
            <a:ext cx="164057" cy="487391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Left Brace 133"/>
          <p:cNvSpPr/>
          <p:nvPr/>
        </p:nvSpPr>
        <p:spPr>
          <a:xfrm>
            <a:off x="439215" y="2732561"/>
            <a:ext cx="164057" cy="779825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5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Rectangle 8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7" name="Object 136"/>
          <p:cNvGraphicFramePr>
            <a:graphicFrameLocks noChangeAspect="1"/>
          </p:cNvGraphicFramePr>
          <p:nvPr/>
        </p:nvGraphicFramePr>
        <p:xfrm>
          <a:off x="244875" y="2988442"/>
          <a:ext cx="245103" cy="276188"/>
        </p:xfrm>
        <a:graphic>
          <a:graphicData uri="http://schemas.openxmlformats.org/presentationml/2006/ole">
            <p:oleObj spid="_x0000_s36866" name="Equation" r:id="rId4" imgW="177480" imgH="215640" progId="Equation.3">
              <p:embed/>
            </p:oleObj>
          </a:graphicData>
        </a:graphic>
      </p:graphicFrame>
      <p:graphicFrame>
        <p:nvGraphicFramePr>
          <p:cNvPr id="138" name="Object 11"/>
          <p:cNvGraphicFramePr>
            <a:graphicFrameLocks noChangeAspect="1"/>
          </p:cNvGraphicFramePr>
          <p:nvPr/>
        </p:nvGraphicFramePr>
        <p:xfrm>
          <a:off x="244875" y="1836982"/>
          <a:ext cx="262610" cy="276188"/>
        </p:xfrm>
        <a:graphic>
          <a:graphicData uri="http://schemas.openxmlformats.org/presentationml/2006/ole">
            <p:oleObj spid="_x0000_s36867" name="Equation" r:id="rId5" imgW="190440" imgH="215640" progId="Equation.3">
              <p:embed/>
            </p:oleObj>
          </a:graphicData>
        </a:graphic>
      </p:graphicFrame>
      <p:graphicFrame>
        <p:nvGraphicFramePr>
          <p:cNvPr id="139" name="Object 12"/>
          <p:cNvGraphicFramePr>
            <a:graphicFrameLocks noChangeAspect="1"/>
          </p:cNvGraphicFramePr>
          <p:nvPr/>
        </p:nvGraphicFramePr>
        <p:xfrm>
          <a:off x="1060576" y="2927518"/>
          <a:ext cx="297625" cy="308681"/>
        </p:xfrm>
        <a:graphic>
          <a:graphicData uri="http://schemas.openxmlformats.org/presentationml/2006/ole">
            <p:oleObj spid="_x0000_s36868" name="Equation" r:id="rId6" imgW="215640" imgH="241200" progId="Equation.3">
              <p:embed/>
            </p:oleObj>
          </a:graphicData>
        </a:graphic>
      </p:graphicFrame>
      <p:graphicFrame>
        <p:nvGraphicFramePr>
          <p:cNvPr id="140" name="Object 13"/>
          <p:cNvGraphicFramePr>
            <a:graphicFrameLocks noChangeAspect="1"/>
          </p:cNvGraphicFramePr>
          <p:nvPr/>
        </p:nvGraphicFramePr>
        <p:xfrm>
          <a:off x="2107201" y="2927518"/>
          <a:ext cx="315132" cy="308681"/>
        </p:xfrm>
        <a:graphic>
          <a:graphicData uri="http://schemas.openxmlformats.org/presentationml/2006/ole">
            <p:oleObj spid="_x0000_s36869" name="Equation" r:id="rId7" imgW="228600" imgH="241200" progId="Equation.3">
              <p:embed/>
            </p:oleObj>
          </a:graphicData>
        </a:graphic>
      </p:graphicFrame>
      <p:graphicFrame>
        <p:nvGraphicFramePr>
          <p:cNvPr id="141" name="Object 14"/>
          <p:cNvGraphicFramePr>
            <a:graphicFrameLocks noChangeAspect="1"/>
          </p:cNvGraphicFramePr>
          <p:nvPr/>
        </p:nvGraphicFramePr>
        <p:xfrm>
          <a:off x="2852398" y="2927518"/>
          <a:ext cx="315132" cy="308681"/>
        </p:xfrm>
        <a:graphic>
          <a:graphicData uri="http://schemas.openxmlformats.org/presentationml/2006/ole">
            <p:oleObj spid="_x0000_s36870" name="Equation" r:id="rId8" imgW="228600" imgH="241200" progId="Equation.3">
              <p:embed/>
            </p:oleObj>
          </a:graphicData>
        </a:graphic>
      </p:graphicFrame>
      <p:graphicFrame>
        <p:nvGraphicFramePr>
          <p:cNvPr id="142" name="Object 15"/>
          <p:cNvGraphicFramePr>
            <a:graphicFrameLocks noChangeAspect="1"/>
          </p:cNvGraphicFramePr>
          <p:nvPr/>
        </p:nvGraphicFramePr>
        <p:xfrm>
          <a:off x="3632040" y="2927518"/>
          <a:ext cx="332639" cy="308681"/>
        </p:xfrm>
        <a:graphic>
          <a:graphicData uri="http://schemas.openxmlformats.org/presentationml/2006/ole">
            <p:oleObj spid="_x0000_s36871" name="Equation" r:id="rId9" imgW="241200" imgH="241200" progId="Equation.3">
              <p:embed/>
            </p:oleObj>
          </a:graphicData>
        </a:graphic>
      </p:graphicFrame>
      <p:graphicFrame>
        <p:nvGraphicFramePr>
          <p:cNvPr id="143" name="Object 16"/>
          <p:cNvGraphicFramePr>
            <a:graphicFrameLocks noChangeAspect="1"/>
          </p:cNvGraphicFramePr>
          <p:nvPr/>
        </p:nvGraphicFramePr>
        <p:xfrm>
          <a:off x="1534872" y="2342649"/>
          <a:ext cx="315132" cy="308681"/>
        </p:xfrm>
        <a:graphic>
          <a:graphicData uri="http://schemas.openxmlformats.org/presentationml/2006/ole">
            <p:oleObj spid="_x0000_s36872" name="Equation" r:id="rId10" imgW="228600" imgH="241200" progId="Equation.3">
              <p:embed/>
            </p:oleObj>
          </a:graphicData>
        </a:graphic>
      </p:graphicFrame>
      <p:graphicFrame>
        <p:nvGraphicFramePr>
          <p:cNvPr id="144" name="Object 17"/>
          <p:cNvGraphicFramePr>
            <a:graphicFrameLocks noChangeAspect="1"/>
          </p:cNvGraphicFramePr>
          <p:nvPr/>
        </p:nvGraphicFramePr>
        <p:xfrm>
          <a:off x="3233776" y="2342649"/>
          <a:ext cx="332639" cy="308681"/>
        </p:xfrm>
        <a:graphic>
          <a:graphicData uri="http://schemas.openxmlformats.org/presentationml/2006/ole">
            <p:oleObj spid="_x0000_s36873" name="Equation" r:id="rId11" imgW="241200" imgH="241200" progId="Equation.3">
              <p:embed/>
            </p:oleObj>
          </a:graphicData>
        </a:graphic>
      </p:graphicFrame>
      <p:graphicFrame>
        <p:nvGraphicFramePr>
          <p:cNvPr id="145" name="Object 18"/>
          <p:cNvGraphicFramePr>
            <a:graphicFrameLocks noChangeAspect="1"/>
          </p:cNvGraphicFramePr>
          <p:nvPr/>
        </p:nvGraphicFramePr>
        <p:xfrm>
          <a:off x="968914" y="1757780"/>
          <a:ext cx="315132" cy="308681"/>
        </p:xfrm>
        <a:graphic>
          <a:graphicData uri="http://schemas.openxmlformats.org/presentationml/2006/ole">
            <p:oleObj spid="_x0000_s36874" name="Equation" r:id="rId12" imgW="228600" imgH="241200" progId="Equation.3">
              <p:embed/>
            </p:oleObj>
          </a:graphicData>
        </a:graphic>
      </p:graphicFrame>
      <p:graphicFrame>
        <p:nvGraphicFramePr>
          <p:cNvPr id="146" name="Object 19"/>
          <p:cNvGraphicFramePr>
            <a:graphicFrameLocks noChangeAspect="1"/>
          </p:cNvGraphicFramePr>
          <p:nvPr/>
        </p:nvGraphicFramePr>
        <p:xfrm>
          <a:off x="2307117" y="1757780"/>
          <a:ext cx="332639" cy="308681"/>
        </p:xfrm>
        <a:graphic>
          <a:graphicData uri="http://schemas.openxmlformats.org/presentationml/2006/ole">
            <p:oleObj spid="_x0000_s36875" name="Equation" r:id="rId13" imgW="241200" imgH="241200" progId="Equation.3">
              <p:embed/>
            </p:oleObj>
          </a:graphicData>
        </a:graphic>
      </p:graphicFrame>
      <p:graphicFrame>
        <p:nvGraphicFramePr>
          <p:cNvPr id="147" name="Object 20"/>
          <p:cNvGraphicFramePr>
            <a:graphicFrameLocks noChangeAspect="1"/>
          </p:cNvGraphicFramePr>
          <p:nvPr/>
        </p:nvGraphicFramePr>
        <p:xfrm>
          <a:off x="3535750" y="1757780"/>
          <a:ext cx="332639" cy="308681"/>
        </p:xfrm>
        <a:graphic>
          <a:graphicData uri="http://schemas.openxmlformats.org/presentationml/2006/ole">
            <p:oleObj spid="_x0000_s36876" name="Equation" r:id="rId14" imgW="241200" imgH="241200" progId="Equation.3">
              <p:embed/>
            </p:oleObj>
          </a:graphicData>
        </a:graphic>
      </p:graphicFrame>
      <p:sp>
        <p:nvSpPr>
          <p:cNvPr id="148" name="TextBox 147"/>
          <p:cNvSpPr txBox="1"/>
          <p:nvPr/>
        </p:nvSpPr>
        <p:spPr>
          <a:xfrm>
            <a:off x="1128492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1968844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0" name="Straight Connector 149"/>
          <p:cNvCxnSpPr/>
          <p:nvPr/>
        </p:nvCxnSpPr>
        <p:spPr>
          <a:xfrm rot="5400000">
            <a:off x="1288746" y="3561047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5400000">
            <a:off x="212909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5400000">
            <a:off x="296944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2809195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649547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155" name="Straight Connector 154"/>
          <p:cNvCxnSpPr/>
          <p:nvPr/>
        </p:nvCxnSpPr>
        <p:spPr>
          <a:xfrm rot="5400000">
            <a:off x="3809801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 rot="5400000" flipH="1" flipV="1">
            <a:off x="2298013" y="3316336"/>
            <a:ext cx="389913" cy="2189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57" name="Object 21"/>
          <p:cNvGraphicFramePr>
            <a:graphicFrameLocks noChangeAspect="1"/>
          </p:cNvGraphicFramePr>
          <p:nvPr/>
        </p:nvGraphicFramePr>
        <p:xfrm>
          <a:off x="231903" y="2367840"/>
          <a:ext cx="262610" cy="276188"/>
        </p:xfrm>
        <a:graphic>
          <a:graphicData uri="http://schemas.openxmlformats.org/presentationml/2006/ole">
            <p:oleObj spid="_x0000_s36877" name="Equation" r:id="rId15" imgW="190440" imgH="215640" progId="Equation.3">
              <p:embed/>
            </p:oleObj>
          </a:graphicData>
        </a:graphic>
      </p:graphicFrame>
      <p:cxnSp>
        <p:nvCxnSpPr>
          <p:cNvPr id="158" name="Straight Connector 157"/>
          <p:cNvCxnSpPr/>
          <p:nvPr/>
        </p:nvCxnSpPr>
        <p:spPr>
          <a:xfrm>
            <a:off x="508959" y="1648577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9" name="Rectangle 158"/>
          <p:cNvSpPr/>
          <p:nvPr/>
        </p:nvSpPr>
        <p:spPr>
          <a:xfrm>
            <a:off x="3213440" y="3558776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PS</a:t>
            </a:r>
            <a:endParaRPr lang="en-US" dirty="0"/>
          </a:p>
        </p:txBody>
      </p:sp>
      <p:cxnSp>
        <p:nvCxnSpPr>
          <p:cNvPr id="160" name="Straight Arrow Connector 159"/>
          <p:cNvCxnSpPr/>
          <p:nvPr/>
        </p:nvCxnSpPr>
        <p:spPr>
          <a:xfrm rot="5400000" flipH="1" flipV="1">
            <a:off x="2267653" y="3704889"/>
            <a:ext cx="45249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 rot="5400000" flipH="1" flipV="1">
            <a:off x="2552914" y="3716612"/>
            <a:ext cx="452498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rot="5400000" flipH="1" flipV="1">
            <a:off x="2689684" y="3720527"/>
            <a:ext cx="452498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rot="5400000">
            <a:off x="2293815" y="2895600"/>
            <a:ext cx="1242646" cy="0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" name="Rectangle 219"/>
          <p:cNvSpPr/>
          <p:nvPr/>
        </p:nvSpPr>
        <p:spPr>
          <a:xfrm>
            <a:off x="4310185" y="167312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Deadline of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t</a:t>
            </a:r>
            <a:r>
              <a:rPr lang="en-US" sz="2000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 eaLnBrk="1" hangingPunct="1"/>
            <a:endParaRPr lang="en-US" sz="2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/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time of 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t</a:t>
            </a:r>
            <a:r>
              <a:rPr lang="en-US" sz="2000" baseline="-25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 eaLnBrk="1" hangingPunct="1"/>
            <a:endParaRPr lang="en-US" sz="20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/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of all work with equal or higher priority than 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t</a:t>
            </a:r>
            <a:r>
              <a:rPr lang="en-US" sz="2000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60" name="Right Brace 59"/>
          <p:cNvSpPr/>
          <p:nvPr/>
        </p:nvSpPr>
        <p:spPr>
          <a:xfrm rot="5400000">
            <a:off x="2524368" y="3923324"/>
            <a:ext cx="226646" cy="28917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Analysis of Ideal System</a:t>
            </a:r>
            <a:endParaRPr lang="en-US" sz="3600" b="0" i="1" dirty="0" smtClean="0"/>
          </a:p>
        </p:txBody>
      </p:sp>
      <p:sp>
        <p:nvSpPr>
          <p:cNvPr id="59" name="Footer Placeholder 5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A. F. Mills &amp; J. H. Anderson: Stochastic Analysis of Multiprocessor Global Soft Real-Time Scheduling</a:t>
            </a:r>
            <a:endParaRPr lang="en-US" dirty="0"/>
          </a:p>
        </p:txBody>
      </p:sp>
      <p:sp>
        <p:nvSpPr>
          <p:cNvPr id="61" name="Content Placeholder 60"/>
          <p:cNvSpPr>
            <a:spLocks noGrp="1"/>
          </p:cNvSpPr>
          <p:nvPr>
            <p:ph idx="1"/>
          </p:nvPr>
        </p:nvSpPr>
        <p:spPr>
          <a:xfrm>
            <a:off x="457200" y="4065955"/>
            <a:ext cx="8229600" cy="2219568"/>
          </a:xfrm>
        </p:spPr>
        <p:txBody>
          <a:bodyPr>
            <a:noAutofit/>
          </a:bodyPr>
          <a:lstStyle/>
          <a:p>
            <a:r>
              <a:rPr lang="en-US" sz="2200" dirty="0" smtClean="0"/>
              <a:t>Model PS as a system of </a:t>
            </a:r>
            <a:r>
              <a:rPr lang="en-US" sz="2200" i="1" dirty="0" smtClean="0"/>
              <a:t>n </a:t>
            </a:r>
            <a:r>
              <a:rPr lang="en-US" sz="2200" dirty="0" smtClean="0"/>
              <a:t>parallel G/G/1 queues</a:t>
            </a:r>
          </a:p>
          <a:p>
            <a:pPr lvl="1"/>
            <a:r>
              <a:rPr lang="en-US" sz="1800" dirty="0" smtClean="0"/>
              <a:t>General arrival time distribution.</a:t>
            </a:r>
          </a:p>
          <a:p>
            <a:pPr lvl="1"/>
            <a:r>
              <a:rPr lang="en-US" sz="1800" dirty="0" smtClean="0"/>
              <a:t>General service time distribution.</a:t>
            </a:r>
          </a:p>
          <a:p>
            <a:r>
              <a:rPr lang="en-US" sz="2200" dirty="0" smtClean="0"/>
              <a:t>We need execution times of successive jobs to be independent.</a:t>
            </a:r>
          </a:p>
          <a:p>
            <a:r>
              <a:rPr lang="en-US" sz="2200" dirty="0" smtClean="0"/>
              <a:t>Waiting time in queue corresponds to tardiness in PS.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03271" y="1660302"/>
            <a:ext cx="944175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1863799" y="1660302"/>
            <a:ext cx="1113864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129566" y="1660302"/>
            <a:ext cx="835113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603271" y="2245171"/>
            <a:ext cx="2319683" cy="48739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2930769" y="2245171"/>
            <a:ext cx="898769" cy="48739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813360" y="2732561"/>
            <a:ext cx="726272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1664677" y="2732561"/>
            <a:ext cx="1117600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2782277" y="2732561"/>
            <a:ext cx="468923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544503" y="2732561"/>
            <a:ext cx="420176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3"/>
          <p:cNvSpPr/>
          <p:nvPr/>
        </p:nvSpPr>
        <p:spPr>
          <a:xfrm>
            <a:off x="603272" y="1641231"/>
            <a:ext cx="3361407" cy="1871155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>
            <a:off x="498228" y="273256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498228" y="224517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endCxn id="67" idx="1"/>
          </p:cNvCxnSpPr>
          <p:nvPr/>
        </p:nvCxnSpPr>
        <p:spPr>
          <a:xfrm rot="5400000" flipH="1" flipV="1">
            <a:off x="616840" y="3317899"/>
            <a:ext cx="391945" cy="1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rot="5400000" flipH="1" flipV="1">
            <a:off x="1441939" y="3333262"/>
            <a:ext cx="398585" cy="1588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rot="5400000" flipH="1" flipV="1">
            <a:off x="3149434" y="3325676"/>
            <a:ext cx="371625" cy="3845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70" idx="1"/>
          </p:cNvCxnSpPr>
          <p:nvPr/>
        </p:nvCxnSpPr>
        <p:spPr>
          <a:xfrm rot="5400000" flipH="1" flipV="1">
            <a:off x="3349547" y="3317351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 rot="5400000" flipH="1" flipV="1">
            <a:off x="408316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 rot="5400000" flipH="1" flipV="1">
            <a:off x="408316" y="205013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rot="5400000" flipH="1" flipV="1">
            <a:off x="2087925" y="2536511"/>
            <a:ext cx="389913" cy="2189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 rot="5400000" flipH="1" flipV="1">
            <a:off x="2192969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rot="5400000" flipH="1" flipV="1">
            <a:off x="1667749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rot="5400000" flipH="1" flipV="1">
            <a:off x="2928277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2" name="Left Brace 131"/>
          <p:cNvSpPr/>
          <p:nvPr/>
        </p:nvSpPr>
        <p:spPr>
          <a:xfrm>
            <a:off x="439213" y="1660302"/>
            <a:ext cx="164057" cy="584868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Left Brace 132"/>
          <p:cNvSpPr/>
          <p:nvPr/>
        </p:nvSpPr>
        <p:spPr>
          <a:xfrm>
            <a:off x="439215" y="2245172"/>
            <a:ext cx="164057" cy="487391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Left Brace 133"/>
          <p:cNvSpPr/>
          <p:nvPr/>
        </p:nvSpPr>
        <p:spPr>
          <a:xfrm>
            <a:off x="439215" y="2732561"/>
            <a:ext cx="164057" cy="779825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5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Rectangle 8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7" name="Object 136"/>
          <p:cNvGraphicFramePr>
            <a:graphicFrameLocks noChangeAspect="1"/>
          </p:cNvGraphicFramePr>
          <p:nvPr/>
        </p:nvGraphicFramePr>
        <p:xfrm>
          <a:off x="244875" y="2988442"/>
          <a:ext cx="245103" cy="276188"/>
        </p:xfrm>
        <a:graphic>
          <a:graphicData uri="http://schemas.openxmlformats.org/presentationml/2006/ole">
            <p:oleObj spid="_x0000_s48130" name="Equation" r:id="rId4" imgW="177480" imgH="215640" progId="Equation.3">
              <p:embed/>
            </p:oleObj>
          </a:graphicData>
        </a:graphic>
      </p:graphicFrame>
      <p:graphicFrame>
        <p:nvGraphicFramePr>
          <p:cNvPr id="138" name="Object 11"/>
          <p:cNvGraphicFramePr>
            <a:graphicFrameLocks noChangeAspect="1"/>
          </p:cNvGraphicFramePr>
          <p:nvPr/>
        </p:nvGraphicFramePr>
        <p:xfrm>
          <a:off x="244875" y="1836982"/>
          <a:ext cx="262610" cy="276188"/>
        </p:xfrm>
        <a:graphic>
          <a:graphicData uri="http://schemas.openxmlformats.org/presentationml/2006/ole">
            <p:oleObj spid="_x0000_s48131" name="Equation" r:id="rId5" imgW="190440" imgH="215640" progId="Equation.3">
              <p:embed/>
            </p:oleObj>
          </a:graphicData>
        </a:graphic>
      </p:graphicFrame>
      <p:graphicFrame>
        <p:nvGraphicFramePr>
          <p:cNvPr id="139" name="Object 12"/>
          <p:cNvGraphicFramePr>
            <a:graphicFrameLocks noChangeAspect="1"/>
          </p:cNvGraphicFramePr>
          <p:nvPr/>
        </p:nvGraphicFramePr>
        <p:xfrm>
          <a:off x="1060576" y="2927518"/>
          <a:ext cx="297625" cy="308681"/>
        </p:xfrm>
        <a:graphic>
          <a:graphicData uri="http://schemas.openxmlformats.org/presentationml/2006/ole">
            <p:oleObj spid="_x0000_s48132" name="Equation" r:id="rId6" imgW="215640" imgH="241200" progId="Equation.3">
              <p:embed/>
            </p:oleObj>
          </a:graphicData>
        </a:graphic>
      </p:graphicFrame>
      <p:graphicFrame>
        <p:nvGraphicFramePr>
          <p:cNvPr id="140" name="Object 13"/>
          <p:cNvGraphicFramePr>
            <a:graphicFrameLocks noChangeAspect="1"/>
          </p:cNvGraphicFramePr>
          <p:nvPr/>
        </p:nvGraphicFramePr>
        <p:xfrm>
          <a:off x="2107201" y="2927518"/>
          <a:ext cx="315132" cy="308681"/>
        </p:xfrm>
        <a:graphic>
          <a:graphicData uri="http://schemas.openxmlformats.org/presentationml/2006/ole">
            <p:oleObj spid="_x0000_s48133" name="Equation" r:id="rId7" imgW="228600" imgH="241200" progId="Equation.3">
              <p:embed/>
            </p:oleObj>
          </a:graphicData>
        </a:graphic>
      </p:graphicFrame>
      <p:graphicFrame>
        <p:nvGraphicFramePr>
          <p:cNvPr id="141" name="Object 14"/>
          <p:cNvGraphicFramePr>
            <a:graphicFrameLocks noChangeAspect="1"/>
          </p:cNvGraphicFramePr>
          <p:nvPr/>
        </p:nvGraphicFramePr>
        <p:xfrm>
          <a:off x="2852398" y="2927518"/>
          <a:ext cx="315132" cy="308681"/>
        </p:xfrm>
        <a:graphic>
          <a:graphicData uri="http://schemas.openxmlformats.org/presentationml/2006/ole">
            <p:oleObj spid="_x0000_s48134" name="Equation" r:id="rId8" imgW="228600" imgH="241200" progId="Equation.3">
              <p:embed/>
            </p:oleObj>
          </a:graphicData>
        </a:graphic>
      </p:graphicFrame>
      <p:graphicFrame>
        <p:nvGraphicFramePr>
          <p:cNvPr id="142" name="Object 15"/>
          <p:cNvGraphicFramePr>
            <a:graphicFrameLocks noChangeAspect="1"/>
          </p:cNvGraphicFramePr>
          <p:nvPr/>
        </p:nvGraphicFramePr>
        <p:xfrm>
          <a:off x="3632040" y="2927518"/>
          <a:ext cx="332639" cy="308681"/>
        </p:xfrm>
        <a:graphic>
          <a:graphicData uri="http://schemas.openxmlformats.org/presentationml/2006/ole">
            <p:oleObj spid="_x0000_s48135" name="Equation" r:id="rId9" imgW="241200" imgH="241200" progId="Equation.3">
              <p:embed/>
            </p:oleObj>
          </a:graphicData>
        </a:graphic>
      </p:graphicFrame>
      <p:graphicFrame>
        <p:nvGraphicFramePr>
          <p:cNvPr id="143" name="Object 16"/>
          <p:cNvGraphicFramePr>
            <a:graphicFrameLocks noChangeAspect="1"/>
          </p:cNvGraphicFramePr>
          <p:nvPr/>
        </p:nvGraphicFramePr>
        <p:xfrm>
          <a:off x="1534872" y="2342649"/>
          <a:ext cx="315132" cy="308681"/>
        </p:xfrm>
        <a:graphic>
          <a:graphicData uri="http://schemas.openxmlformats.org/presentationml/2006/ole">
            <p:oleObj spid="_x0000_s48136" name="Equation" r:id="rId10" imgW="228600" imgH="241200" progId="Equation.3">
              <p:embed/>
            </p:oleObj>
          </a:graphicData>
        </a:graphic>
      </p:graphicFrame>
      <p:graphicFrame>
        <p:nvGraphicFramePr>
          <p:cNvPr id="144" name="Object 17"/>
          <p:cNvGraphicFramePr>
            <a:graphicFrameLocks noChangeAspect="1"/>
          </p:cNvGraphicFramePr>
          <p:nvPr/>
        </p:nvGraphicFramePr>
        <p:xfrm>
          <a:off x="3233776" y="2342649"/>
          <a:ext cx="332639" cy="308681"/>
        </p:xfrm>
        <a:graphic>
          <a:graphicData uri="http://schemas.openxmlformats.org/presentationml/2006/ole">
            <p:oleObj spid="_x0000_s48137" name="Equation" r:id="rId11" imgW="241200" imgH="241200" progId="Equation.3">
              <p:embed/>
            </p:oleObj>
          </a:graphicData>
        </a:graphic>
      </p:graphicFrame>
      <p:graphicFrame>
        <p:nvGraphicFramePr>
          <p:cNvPr id="145" name="Object 18"/>
          <p:cNvGraphicFramePr>
            <a:graphicFrameLocks noChangeAspect="1"/>
          </p:cNvGraphicFramePr>
          <p:nvPr/>
        </p:nvGraphicFramePr>
        <p:xfrm>
          <a:off x="968914" y="1757780"/>
          <a:ext cx="315132" cy="308681"/>
        </p:xfrm>
        <a:graphic>
          <a:graphicData uri="http://schemas.openxmlformats.org/presentationml/2006/ole">
            <p:oleObj spid="_x0000_s48138" name="Equation" r:id="rId12" imgW="228600" imgH="241200" progId="Equation.3">
              <p:embed/>
            </p:oleObj>
          </a:graphicData>
        </a:graphic>
      </p:graphicFrame>
      <p:graphicFrame>
        <p:nvGraphicFramePr>
          <p:cNvPr id="146" name="Object 19"/>
          <p:cNvGraphicFramePr>
            <a:graphicFrameLocks noChangeAspect="1"/>
          </p:cNvGraphicFramePr>
          <p:nvPr/>
        </p:nvGraphicFramePr>
        <p:xfrm>
          <a:off x="2307117" y="1757780"/>
          <a:ext cx="332639" cy="308681"/>
        </p:xfrm>
        <a:graphic>
          <a:graphicData uri="http://schemas.openxmlformats.org/presentationml/2006/ole">
            <p:oleObj spid="_x0000_s48139" name="Equation" r:id="rId13" imgW="241200" imgH="241200" progId="Equation.3">
              <p:embed/>
            </p:oleObj>
          </a:graphicData>
        </a:graphic>
      </p:graphicFrame>
      <p:graphicFrame>
        <p:nvGraphicFramePr>
          <p:cNvPr id="147" name="Object 20"/>
          <p:cNvGraphicFramePr>
            <a:graphicFrameLocks noChangeAspect="1"/>
          </p:cNvGraphicFramePr>
          <p:nvPr/>
        </p:nvGraphicFramePr>
        <p:xfrm>
          <a:off x="3535750" y="1757780"/>
          <a:ext cx="332639" cy="308681"/>
        </p:xfrm>
        <a:graphic>
          <a:graphicData uri="http://schemas.openxmlformats.org/presentationml/2006/ole">
            <p:oleObj spid="_x0000_s48140" name="Equation" r:id="rId14" imgW="241200" imgH="241200" progId="Equation.3">
              <p:embed/>
            </p:oleObj>
          </a:graphicData>
        </a:graphic>
      </p:graphicFrame>
      <p:sp>
        <p:nvSpPr>
          <p:cNvPr id="148" name="TextBox 147"/>
          <p:cNvSpPr txBox="1"/>
          <p:nvPr/>
        </p:nvSpPr>
        <p:spPr>
          <a:xfrm>
            <a:off x="1128492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1968844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0" name="Straight Connector 149"/>
          <p:cNvCxnSpPr/>
          <p:nvPr/>
        </p:nvCxnSpPr>
        <p:spPr>
          <a:xfrm rot="5400000">
            <a:off x="1288746" y="3561047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5400000">
            <a:off x="212909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5400000">
            <a:off x="296944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2809195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649547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155" name="Straight Connector 154"/>
          <p:cNvCxnSpPr/>
          <p:nvPr/>
        </p:nvCxnSpPr>
        <p:spPr>
          <a:xfrm rot="5400000">
            <a:off x="3809801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 rot="5400000" flipH="1" flipV="1">
            <a:off x="2298013" y="3316336"/>
            <a:ext cx="389913" cy="2189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57" name="Object 21"/>
          <p:cNvGraphicFramePr>
            <a:graphicFrameLocks noChangeAspect="1"/>
          </p:cNvGraphicFramePr>
          <p:nvPr/>
        </p:nvGraphicFramePr>
        <p:xfrm>
          <a:off x="231903" y="2367840"/>
          <a:ext cx="262610" cy="276188"/>
        </p:xfrm>
        <a:graphic>
          <a:graphicData uri="http://schemas.openxmlformats.org/presentationml/2006/ole">
            <p:oleObj spid="_x0000_s48141" name="Equation" r:id="rId15" imgW="190440" imgH="215640" progId="Equation.3">
              <p:embed/>
            </p:oleObj>
          </a:graphicData>
        </a:graphic>
      </p:graphicFrame>
      <p:cxnSp>
        <p:nvCxnSpPr>
          <p:cNvPr id="158" name="Straight Connector 157"/>
          <p:cNvCxnSpPr/>
          <p:nvPr/>
        </p:nvCxnSpPr>
        <p:spPr>
          <a:xfrm>
            <a:off x="508959" y="1648577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9" name="Rectangle 158"/>
          <p:cNvSpPr/>
          <p:nvPr/>
        </p:nvSpPr>
        <p:spPr>
          <a:xfrm>
            <a:off x="3213440" y="3558776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PS</a:t>
            </a:r>
            <a:endParaRPr lang="en-US" dirty="0"/>
          </a:p>
        </p:txBody>
      </p:sp>
      <p:sp>
        <p:nvSpPr>
          <p:cNvPr id="79" name="Rectangle 78"/>
          <p:cNvSpPr/>
          <p:nvPr/>
        </p:nvSpPr>
        <p:spPr>
          <a:xfrm>
            <a:off x="6118034" y="1663606"/>
            <a:ext cx="1551408" cy="5604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Pentagon 79"/>
          <p:cNvSpPr/>
          <p:nvPr/>
        </p:nvSpPr>
        <p:spPr>
          <a:xfrm>
            <a:off x="5234044" y="1806255"/>
            <a:ext cx="716546" cy="3158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bg2"/>
                </a:solidFill>
              </a:rPr>
              <a:t>1/</a:t>
            </a:r>
            <a:r>
              <a:rPr lang="en-US" sz="1800" i="1" dirty="0" smtClean="0">
                <a:solidFill>
                  <a:schemeClr val="bg2"/>
                </a:solidFill>
              </a:rPr>
              <a:t>p</a:t>
            </a:r>
            <a:r>
              <a:rPr lang="en-US" sz="1800" baseline="-25000" dirty="0" smtClean="0">
                <a:solidFill>
                  <a:schemeClr val="bg2"/>
                </a:solidFill>
              </a:rPr>
              <a:t>3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448966" y="1775687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/>
          <p:cNvSpPr/>
          <p:nvPr/>
        </p:nvSpPr>
        <p:spPr>
          <a:xfrm>
            <a:off x="7259720" y="1773988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/>
          <p:cNvSpPr/>
          <p:nvPr/>
        </p:nvSpPr>
        <p:spPr>
          <a:xfrm>
            <a:off x="7074155" y="1775687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Pentagon 83"/>
          <p:cNvSpPr/>
          <p:nvPr/>
        </p:nvSpPr>
        <p:spPr>
          <a:xfrm>
            <a:off x="7888082" y="1784179"/>
            <a:ext cx="716550" cy="3158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bg2"/>
                </a:solidFill>
              </a:rPr>
              <a:t>v</a:t>
            </a:r>
            <a:r>
              <a:rPr lang="en-US" sz="2000" baseline="-25000" dirty="0" smtClean="0">
                <a:solidFill>
                  <a:schemeClr val="bg2"/>
                </a:solidFill>
              </a:rPr>
              <a:t>3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6195" y="2283452"/>
            <a:ext cx="1551408" cy="5604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Pentagon 85"/>
          <p:cNvSpPr/>
          <p:nvPr/>
        </p:nvSpPr>
        <p:spPr>
          <a:xfrm>
            <a:off x="5232205" y="2426101"/>
            <a:ext cx="716546" cy="3158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bg2"/>
                </a:solidFill>
              </a:rPr>
              <a:t>1/</a:t>
            </a:r>
            <a:r>
              <a:rPr lang="en-US" sz="1800" i="1" dirty="0" smtClean="0">
                <a:solidFill>
                  <a:schemeClr val="bg2"/>
                </a:solidFill>
              </a:rPr>
              <a:t>p</a:t>
            </a:r>
            <a:r>
              <a:rPr lang="en-US" sz="1800" baseline="-25000" dirty="0" smtClean="0">
                <a:solidFill>
                  <a:schemeClr val="bg2"/>
                </a:solidFill>
              </a:rPr>
              <a:t>2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447128" y="2395533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Pentagon 87"/>
          <p:cNvSpPr/>
          <p:nvPr/>
        </p:nvSpPr>
        <p:spPr>
          <a:xfrm>
            <a:off x="7886243" y="2404024"/>
            <a:ext cx="716550" cy="3158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bg2"/>
                </a:solidFill>
              </a:rPr>
              <a:t>v</a:t>
            </a:r>
            <a:r>
              <a:rPr lang="en-US" sz="2000" baseline="-25000" dirty="0" smtClean="0">
                <a:solidFill>
                  <a:schemeClr val="bg2"/>
                </a:solidFill>
              </a:rPr>
              <a:t>2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114356" y="2892335"/>
            <a:ext cx="1551408" cy="5604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Pentagon 89"/>
          <p:cNvSpPr/>
          <p:nvPr/>
        </p:nvSpPr>
        <p:spPr>
          <a:xfrm>
            <a:off x="5230366" y="3034984"/>
            <a:ext cx="716546" cy="3158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bg2"/>
                </a:solidFill>
              </a:rPr>
              <a:t>1/</a:t>
            </a:r>
            <a:r>
              <a:rPr lang="en-US" sz="1800" i="1" dirty="0" smtClean="0">
                <a:solidFill>
                  <a:schemeClr val="bg2"/>
                </a:solidFill>
              </a:rPr>
              <a:t>p</a:t>
            </a:r>
            <a:r>
              <a:rPr lang="en-US" sz="1800" baseline="-25000" dirty="0" smtClean="0">
                <a:solidFill>
                  <a:schemeClr val="bg2"/>
                </a:solidFill>
              </a:rPr>
              <a:t>1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7445289" y="3004416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/>
          <p:cNvSpPr/>
          <p:nvPr/>
        </p:nvSpPr>
        <p:spPr>
          <a:xfrm>
            <a:off x="7256043" y="3002717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/>
          <p:cNvSpPr/>
          <p:nvPr/>
        </p:nvSpPr>
        <p:spPr>
          <a:xfrm>
            <a:off x="7070478" y="3004416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/>
          <p:cNvSpPr/>
          <p:nvPr/>
        </p:nvSpPr>
        <p:spPr>
          <a:xfrm>
            <a:off x="6881232" y="3002717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Pentagon 94"/>
          <p:cNvSpPr/>
          <p:nvPr/>
        </p:nvSpPr>
        <p:spPr>
          <a:xfrm>
            <a:off x="7884405" y="3012907"/>
            <a:ext cx="716550" cy="3158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bg2"/>
                </a:solidFill>
              </a:rPr>
              <a:t>v</a:t>
            </a:r>
            <a:r>
              <a:rPr lang="en-US" sz="2000" baseline="-25000" dirty="0" smtClean="0">
                <a:solidFill>
                  <a:schemeClr val="bg2"/>
                </a:solidFill>
              </a:rPr>
              <a:t>1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7743049" y="3568049"/>
            <a:ext cx="10099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solidFill>
                  <a:schemeClr val="bg2"/>
                </a:solidFill>
              </a:rPr>
              <a:t>v</a:t>
            </a:r>
            <a:r>
              <a:rPr lang="en-US" i="1" baseline="-25000" dirty="0" smtClean="0">
                <a:solidFill>
                  <a:schemeClr val="bg2"/>
                </a:solidFill>
              </a:rPr>
              <a:t>i</a:t>
            </a:r>
            <a:r>
              <a:rPr lang="en-US" i="1" dirty="0">
                <a:solidFill>
                  <a:schemeClr val="bg2"/>
                </a:solidFill>
              </a:rPr>
              <a:t> </a:t>
            </a:r>
            <a:r>
              <a:rPr lang="en-US" i="1" dirty="0" smtClean="0">
                <a:solidFill>
                  <a:schemeClr val="bg2"/>
                </a:solidFill>
              </a:rPr>
              <a:t>≥ </a:t>
            </a:r>
            <a:r>
              <a:rPr lang="en-US" i="1" dirty="0" err="1" smtClean="0">
                <a:solidFill>
                  <a:schemeClr val="bg2"/>
                </a:solidFill>
              </a:rPr>
              <a:t>u</a:t>
            </a:r>
            <a:r>
              <a:rPr lang="en-US" i="1" baseline="-25000" dirty="0" err="1" smtClean="0">
                <a:solidFill>
                  <a:schemeClr val="bg2"/>
                </a:solidFill>
              </a:rPr>
              <a:t>i</a:t>
            </a:r>
            <a:endParaRPr lang="en-US" i="1" dirty="0" smtClean="0">
              <a:solidFill>
                <a:schemeClr val="bg2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7262139" y="2387021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ight Arrow 101"/>
          <p:cNvSpPr/>
          <p:nvPr/>
        </p:nvSpPr>
        <p:spPr>
          <a:xfrm>
            <a:off x="4157472" y="2414016"/>
            <a:ext cx="841248" cy="37795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Analysis of Ideal System</a:t>
            </a:r>
            <a:endParaRPr lang="en-US" sz="3600" b="0" i="1" dirty="0" smtClean="0"/>
          </a:p>
        </p:txBody>
      </p:sp>
      <p:sp>
        <p:nvSpPr>
          <p:cNvPr id="59" name="Footer Placeholder 5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A. F. Mills &amp; J. H. Anderson: Stochastic Analysis of Multiprocessor Global Soft Real-Time Scheduling</a:t>
            </a:r>
            <a:endParaRPr lang="en-US" dirty="0"/>
          </a:p>
        </p:txBody>
      </p:sp>
      <p:sp>
        <p:nvSpPr>
          <p:cNvPr id="61" name="Content Placeholder 60"/>
          <p:cNvSpPr>
            <a:spLocks noGrp="1"/>
          </p:cNvSpPr>
          <p:nvPr>
            <p:ph idx="1"/>
          </p:nvPr>
        </p:nvSpPr>
        <p:spPr>
          <a:xfrm>
            <a:off x="457200" y="4243755"/>
            <a:ext cx="8229600" cy="2219568"/>
          </a:xfrm>
        </p:spPr>
        <p:txBody>
          <a:bodyPr>
            <a:noAutofit/>
          </a:bodyPr>
          <a:lstStyle/>
          <a:p>
            <a:r>
              <a:rPr lang="en-US" sz="2200" dirty="0" smtClean="0"/>
              <a:t>Known bound for mean waiting time in G/G/1.</a:t>
            </a:r>
          </a:p>
          <a:p>
            <a:r>
              <a:rPr lang="en-US" sz="2200" dirty="0" smtClean="0"/>
              <a:t>Depends only on means and variances of execution time.</a:t>
            </a:r>
          </a:p>
          <a:p>
            <a:r>
              <a:rPr lang="en-US" sz="2200" dirty="0" smtClean="0"/>
              <a:t>Can also derive a bound on </a:t>
            </a:r>
            <a:r>
              <a:rPr lang="en-US" sz="2200" dirty="0" err="1" smtClean="0"/>
              <a:t>quantiles</a:t>
            </a:r>
            <a:r>
              <a:rPr lang="en-US" sz="2200" dirty="0" smtClean="0"/>
              <a:t>/percentiles of the tardiness distribution.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03271" y="1660302"/>
            <a:ext cx="944175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1863799" y="1660302"/>
            <a:ext cx="1113864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129566" y="1660302"/>
            <a:ext cx="835113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603271" y="2245171"/>
            <a:ext cx="2319683" cy="48739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2930769" y="2245171"/>
            <a:ext cx="898769" cy="48739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813360" y="2732561"/>
            <a:ext cx="726272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1664677" y="2732561"/>
            <a:ext cx="1117600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2782277" y="2732561"/>
            <a:ext cx="468923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544503" y="2732561"/>
            <a:ext cx="420176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3"/>
          <p:cNvSpPr/>
          <p:nvPr/>
        </p:nvSpPr>
        <p:spPr>
          <a:xfrm>
            <a:off x="603272" y="1641231"/>
            <a:ext cx="3361407" cy="1871155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>
            <a:off x="498228" y="273256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498228" y="224517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endCxn id="67" idx="1"/>
          </p:cNvCxnSpPr>
          <p:nvPr/>
        </p:nvCxnSpPr>
        <p:spPr>
          <a:xfrm rot="5400000" flipH="1" flipV="1">
            <a:off x="616840" y="3317899"/>
            <a:ext cx="391945" cy="1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rot="5400000" flipH="1" flipV="1">
            <a:off x="1441939" y="3333262"/>
            <a:ext cx="398585" cy="1588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rot="5400000" flipH="1" flipV="1">
            <a:off x="3149434" y="3325676"/>
            <a:ext cx="371625" cy="3845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70" idx="1"/>
          </p:cNvCxnSpPr>
          <p:nvPr/>
        </p:nvCxnSpPr>
        <p:spPr>
          <a:xfrm rot="5400000" flipH="1" flipV="1">
            <a:off x="3349547" y="3317351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 rot="5400000" flipH="1" flipV="1">
            <a:off x="408316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 rot="5400000" flipH="1" flipV="1">
            <a:off x="408316" y="205013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rot="5400000" flipH="1" flipV="1">
            <a:off x="2087925" y="2536511"/>
            <a:ext cx="389913" cy="2189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 rot="5400000" flipH="1" flipV="1">
            <a:off x="2192969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rot="5400000" flipH="1" flipV="1">
            <a:off x="1667749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rot="5400000" flipH="1" flipV="1">
            <a:off x="2928277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2" name="Left Brace 131"/>
          <p:cNvSpPr/>
          <p:nvPr/>
        </p:nvSpPr>
        <p:spPr>
          <a:xfrm>
            <a:off x="439213" y="1660302"/>
            <a:ext cx="164057" cy="584868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Left Brace 132"/>
          <p:cNvSpPr/>
          <p:nvPr/>
        </p:nvSpPr>
        <p:spPr>
          <a:xfrm>
            <a:off x="439215" y="2245172"/>
            <a:ext cx="164057" cy="487391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Left Brace 133"/>
          <p:cNvSpPr/>
          <p:nvPr/>
        </p:nvSpPr>
        <p:spPr>
          <a:xfrm>
            <a:off x="439215" y="2732561"/>
            <a:ext cx="164057" cy="779825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5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Rectangle 8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7" name="Object 136"/>
          <p:cNvGraphicFramePr>
            <a:graphicFrameLocks noChangeAspect="1"/>
          </p:cNvGraphicFramePr>
          <p:nvPr/>
        </p:nvGraphicFramePr>
        <p:xfrm>
          <a:off x="244875" y="2988442"/>
          <a:ext cx="245103" cy="276188"/>
        </p:xfrm>
        <a:graphic>
          <a:graphicData uri="http://schemas.openxmlformats.org/presentationml/2006/ole">
            <p:oleObj spid="_x0000_s49154" name="Equation" r:id="rId4" imgW="177480" imgH="215640" progId="Equation.3">
              <p:embed/>
            </p:oleObj>
          </a:graphicData>
        </a:graphic>
      </p:graphicFrame>
      <p:graphicFrame>
        <p:nvGraphicFramePr>
          <p:cNvPr id="138" name="Object 11"/>
          <p:cNvGraphicFramePr>
            <a:graphicFrameLocks noChangeAspect="1"/>
          </p:cNvGraphicFramePr>
          <p:nvPr/>
        </p:nvGraphicFramePr>
        <p:xfrm>
          <a:off x="244875" y="1836982"/>
          <a:ext cx="262610" cy="276188"/>
        </p:xfrm>
        <a:graphic>
          <a:graphicData uri="http://schemas.openxmlformats.org/presentationml/2006/ole">
            <p:oleObj spid="_x0000_s49155" name="Equation" r:id="rId5" imgW="190440" imgH="215640" progId="Equation.3">
              <p:embed/>
            </p:oleObj>
          </a:graphicData>
        </a:graphic>
      </p:graphicFrame>
      <p:graphicFrame>
        <p:nvGraphicFramePr>
          <p:cNvPr id="139" name="Object 12"/>
          <p:cNvGraphicFramePr>
            <a:graphicFrameLocks noChangeAspect="1"/>
          </p:cNvGraphicFramePr>
          <p:nvPr/>
        </p:nvGraphicFramePr>
        <p:xfrm>
          <a:off x="1060576" y="2927518"/>
          <a:ext cx="297625" cy="308681"/>
        </p:xfrm>
        <a:graphic>
          <a:graphicData uri="http://schemas.openxmlformats.org/presentationml/2006/ole">
            <p:oleObj spid="_x0000_s49156" name="Equation" r:id="rId6" imgW="215640" imgH="241200" progId="Equation.3">
              <p:embed/>
            </p:oleObj>
          </a:graphicData>
        </a:graphic>
      </p:graphicFrame>
      <p:graphicFrame>
        <p:nvGraphicFramePr>
          <p:cNvPr id="140" name="Object 13"/>
          <p:cNvGraphicFramePr>
            <a:graphicFrameLocks noChangeAspect="1"/>
          </p:cNvGraphicFramePr>
          <p:nvPr/>
        </p:nvGraphicFramePr>
        <p:xfrm>
          <a:off x="2107201" y="2927518"/>
          <a:ext cx="315132" cy="308681"/>
        </p:xfrm>
        <a:graphic>
          <a:graphicData uri="http://schemas.openxmlformats.org/presentationml/2006/ole">
            <p:oleObj spid="_x0000_s49157" name="Equation" r:id="rId7" imgW="228600" imgH="241200" progId="Equation.3">
              <p:embed/>
            </p:oleObj>
          </a:graphicData>
        </a:graphic>
      </p:graphicFrame>
      <p:graphicFrame>
        <p:nvGraphicFramePr>
          <p:cNvPr id="141" name="Object 14"/>
          <p:cNvGraphicFramePr>
            <a:graphicFrameLocks noChangeAspect="1"/>
          </p:cNvGraphicFramePr>
          <p:nvPr/>
        </p:nvGraphicFramePr>
        <p:xfrm>
          <a:off x="2852398" y="2927518"/>
          <a:ext cx="315132" cy="308681"/>
        </p:xfrm>
        <a:graphic>
          <a:graphicData uri="http://schemas.openxmlformats.org/presentationml/2006/ole">
            <p:oleObj spid="_x0000_s49158" name="Equation" r:id="rId8" imgW="228600" imgH="241200" progId="Equation.3">
              <p:embed/>
            </p:oleObj>
          </a:graphicData>
        </a:graphic>
      </p:graphicFrame>
      <p:graphicFrame>
        <p:nvGraphicFramePr>
          <p:cNvPr id="142" name="Object 15"/>
          <p:cNvGraphicFramePr>
            <a:graphicFrameLocks noChangeAspect="1"/>
          </p:cNvGraphicFramePr>
          <p:nvPr/>
        </p:nvGraphicFramePr>
        <p:xfrm>
          <a:off x="3632040" y="2927518"/>
          <a:ext cx="332639" cy="308681"/>
        </p:xfrm>
        <a:graphic>
          <a:graphicData uri="http://schemas.openxmlformats.org/presentationml/2006/ole">
            <p:oleObj spid="_x0000_s49159" name="Equation" r:id="rId9" imgW="241200" imgH="241200" progId="Equation.3">
              <p:embed/>
            </p:oleObj>
          </a:graphicData>
        </a:graphic>
      </p:graphicFrame>
      <p:graphicFrame>
        <p:nvGraphicFramePr>
          <p:cNvPr id="143" name="Object 16"/>
          <p:cNvGraphicFramePr>
            <a:graphicFrameLocks noChangeAspect="1"/>
          </p:cNvGraphicFramePr>
          <p:nvPr/>
        </p:nvGraphicFramePr>
        <p:xfrm>
          <a:off x="1534872" y="2342649"/>
          <a:ext cx="315132" cy="308681"/>
        </p:xfrm>
        <a:graphic>
          <a:graphicData uri="http://schemas.openxmlformats.org/presentationml/2006/ole">
            <p:oleObj spid="_x0000_s49160" name="Equation" r:id="rId10" imgW="228600" imgH="241200" progId="Equation.3">
              <p:embed/>
            </p:oleObj>
          </a:graphicData>
        </a:graphic>
      </p:graphicFrame>
      <p:graphicFrame>
        <p:nvGraphicFramePr>
          <p:cNvPr id="144" name="Object 17"/>
          <p:cNvGraphicFramePr>
            <a:graphicFrameLocks noChangeAspect="1"/>
          </p:cNvGraphicFramePr>
          <p:nvPr/>
        </p:nvGraphicFramePr>
        <p:xfrm>
          <a:off x="3233776" y="2342649"/>
          <a:ext cx="332639" cy="308681"/>
        </p:xfrm>
        <a:graphic>
          <a:graphicData uri="http://schemas.openxmlformats.org/presentationml/2006/ole">
            <p:oleObj spid="_x0000_s49161" name="Equation" r:id="rId11" imgW="241200" imgH="241200" progId="Equation.3">
              <p:embed/>
            </p:oleObj>
          </a:graphicData>
        </a:graphic>
      </p:graphicFrame>
      <p:graphicFrame>
        <p:nvGraphicFramePr>
          <p:cNvPr id="145" name="Object 18"/>
          <p:cNvGraphicFramePr>
            <a:graphicFrameLocks noChangeAspect="1"/>
          </p:cNvGraphicFramePr>
          <p:nvPr/>
        </p:nvGraphicFramePr>
        <p:xfrm>
          <a:off x="968914" y="1757780"/>
          <a:ext cx="315132" cy="308681"/>
        </p:xfrm>
        <a:graphic>
          <a:graphicData uri="http://schemas.openxmlformats.org/presentationml/2006/ole">
            <p:oleObj spid="_x0000_s49162" name="Equation" r:id="rId12" imgW="228600" imgH="241200" progId="Equation.3">
              <p:embed/>
            </p:oleObj>
          </a:graphicData>
        </a:graphic>
      </p:graphicFrame>
      <p:graphicFrame>
        <p:nvGraphicFramePr>
          <p:cNvPr id="146" name="Object 19"/>
          <p:cNvGraphicFramePr>
            <a:graphicFrameLocks noChangeAspect="1"/>
          </p:cNvGraphicFramePr>
          <p:nvPr/>
        </p:nvGraphicFramePr>
        <p:xfrm>
          <a:off x="2307117" y="1757780"/>
          <a:ext cx="332639" cy="308681"/>
        </p:xfrm>
        <a:graphic>
          <a:graphicData uri="http://schemas.openxmlformats.org/presentationml/2006/ole">
            <p:oleObj spid="_x0000_s49163" name="Equation" r:id="rId13" imgW="241200" imgH="241200" progId="Equation.3">
              <p:embed/>
            </p:oleObj>
          </a:graphicData>
        </a:graphic>
      </p:graphicFrame>
      <p:graphicFrame>
        <p:nvGraphicFramePr>
          <p:cNvPr id="147" name="Object 20"/>
          <p:cNvGraphicFramePr>
            <a:graphicFrameLocks noChangeAspect="1"/>
          </p:cNvGraphicFramePr>
          <p:nvPr/>
        </p:nvGraphicFramePr>
        <p:xfrm>
          <a:off x="3535750" y="1757780"/>
          <a:ext cx="332639" cy="308681"/>
        </p:xfrm>
        <a:graphic>
          <a:graphicData uri="http://schemas.openxmlformats.org/presentationml/2006/ole">
            <p:oleObj spid="_x0000_s49164" name="Equation" r:id="rId14" imgW="241200" imgH="241200" progId="Equation.3">
              <p:embed/>
            </p:oleObj>
          </a:graphicData>
        </a:graphic>
      </p:graphicFrame>
      <p:sp>
        <p:nvSpPr>
          <p:cNvPr id="148" name="TextBox 147"/>
          <p:cNvSpPr txBox="1"/>
          <p:nvPr/>
        </p:nvSpPr>
        <p:spPr>
          <a:xfrm>
            <a:off x="1128492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1968844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0" name="Straight Connector 149"/>
          <p:cNvCxnSpPr/>
          <p:nvPr/>
        </p:nvCxnSpPr>
        <p:spPr>
          <a:xfrm rot="5400000">
            <a:off x="1288746" y="3561047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5400000">
            <a:off x="212909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5400000">
            <a:off x="296944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2809195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649547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155" name="Straight Connector 154"/>
          <p:cNvCxnSpPr/>
          <p:nvPr/>
        </p:nvCxnSpPr>
        <p:spPr>
          <a:xfrm rot="5400000">
            <a:off x="3809801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 rot="5400000" flipH="1" flipV="1">
            <a:off x="2298013" y="3316336"/>
            <a:ext cx="389913" cy="2189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57" name="Object 21"/>
          <p:cNvGraphicFramePr>
            <a:graphicFrameLocks noChangeAspect="1"/>
          </p:cNvGraphicFramePr>
          <p:nvPr/>
        </p:nvGraphicFramePr>
        <p:xfrm>
          <a:off x="231903" y="2367840"/>
          <a:ext cx="262610" cy="276188"/>
        </p:xfrm>
        <a:graphic>
          <a:graphicData uri="http://schemas.openxmlformats.org/presentationml/2006/ole">
            <p:oleObj spid="_x0000_s49165" name="Equation" r:id="rId15" imgW="190440" imgH="215640" progId="Equation.3">
              <p:embed/>
            </p:oleObj>
          </a:graphicData>
        </a:graphic>
      </p:graphicFrame>
      <p:cxnSp>
        <p:nvCxnSpPr>
          <p:cNvPr id="158" name="Straight Connector 157"/>
          <p:cNvCxnSpPr/>
          <p:nvPr/>
        </p:nvCxnSpPr>
        <p:spPr>
          <a:xfrm>
            <a:off x="508959" y="1648577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9" name="Rectangle 158"/>
          <p:cNvSpPr/>
          <p:nvPr/>
        </p:nvSpPr>
        <p:spPr>
          <a:xfrm>
            <a:off x="3213440" y="3558776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PS</a:t>
            </a:r>
            <a:endParaRPr lang="en-US" dirty="0"/>
          </a:p>
        </p:txBody>
      </p:sp>
      <p:sp>
        <p:nvSpPr>
          <p:cNvPr id="79" name="Rectangle 78"/>
          <p:cNvSpPr/>
          <p:nvPr/>
        </p:nvSpPr>
        <p:spPr>
          <a:xfrm>
            <a:off x="6118034" y="1663606"/>
            <a:ext cx="1551408" cy="5604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Pentagon 79"/>
          <p:cNvSpPr/>
          <p:nvPr/>
        </p:nvSpPr>
        <p:spPr>
          <a:xfrm>
            <a:off x="5234044" y="1806255"/>
            <a:ext cx="716546" cy="3158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bg2"/>
                </a:solidFill>
              </a:rPr>
              <a:t>1/</a:t>
            </a:r>
            <a:r>
              <a:rPr lang="en-US" sz="1800" i="1" dirty="0" smtClean="0">
                <a:solidFill>
                  <a:schemeClr val="bg2"/>
                </a:solidFill>
              </a:rPr>
              <a:t>p</a:t>
            </a:r>
            <a:r>
              <a:rPr lang="en-US" sz="1800" baseline="-25000" dirty="0" smtClean="0">
                <a:solidFill>
                  <a:schemeClr val="bg2"/>
                </a:solidFill>
              </a:rPr>
              <a:t>3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448966" y="1775687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/>
          <p:cNvSpPr/>
          <p:nvPr/>
        </p:nvSpPr>
        <p:spPr>
          <a:xfrm>
            <a:off x="7259720" y="1773988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/>
          <p:cNvSpPr/>
          <p:nvPr/>
        </p:nvSpPr>
        <p:spPr>
          <a:xfrm>
            <a:off x="7074155" y="1775687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Pentagon 83"/>
          <p:cNvSpPr/>
          <p:nvPr/>
        </p:nvSpPr>
        <p:spPr>
          <a:xfrm>
            <a:off x="7888082" y="1784179"/>
            <a:ext cx="716550" cy="3158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bg2"/>
                </a:solidFill>
              </a:rPr>
              <a:t>v</a:t>
            </a:r>
            <a:r>
              <a:rPr lang="en-US" sz="2000" baseline="-25000" dirty="0" smtClean="0">
                <a:solidFill>
                  <a:schemeClr val="bg2"/>
                </a:solidFill>
              </a:rPr>
              <a:t>3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116195" y="2283452"/>
            <a:ext cx="1551408" cy="5604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Pentagon 85"/>
          <p:cNvSpPr/>
          <p:nvPr/>
        </p:nvSpPr>
        <p:spPr>
          <a:xfrm>
            <a:off x="5232205" y="2426101"/>
            <a:ext cx="716546" cy="3158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bg2"/>
                </a:solidFill>
              </a:rPr>
              <a:t>1/</a:t>
            </a:r>
            <a:r>
              <a:rPr lang="en-US" sz="1800" i="1" dirty="0" smtClean="0">
                <a:solidFill>
                  <a:schemeClr val="bg2"/>
                </a:solidFill>
              </a:rPr>
              <a:t>p</a:t>
            </a:r>
            <a:r>
              <a:rPr lang="en-US" sz="1800" baseline="-25000" dirty="0" smtClean="0">
                <a:solidFill>
                  <a:schemeClr val="bg2"/>
                </a:solidFill>
              </a:rPr>
              <a:t>2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447128" y="2395533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Pentagon 87"/>
          <p:cNvSpPr/>
          <p:nvPr/>
        </p:nvSpPr>
        <p:spPr>
          <a:xfrm>
            <a:off x="7886243" y="2404024"/>
            <a:ext cx="716550" cy="3158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bg2"/>
                </a:solidFill>
              </a:rPr>
              <a:t>v</a:t>
            </a:r>
            <a:r>
              <a:rPr lang="en-US" sz="2000" baseline="-25000" dirty="0" smtClean="0">
                <a:solidFill>
                  <a:schemeClr val="bg2"/>
                </a:solidFill>
              </a:rPr>
              <a:t>2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114356" y="2892335"/>
            <a:ext cx="1551408" cy="5604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Pentagon 89"/>
          <p:cNvSpPr/>
          <p:nvPr/>
        </p:nvSpPr>
        <p:spPr>
          <a:xfrm>
            <a:off x="5230366" y="3034984"/>
            <a:ext cx="716546" cy="3158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bg2"/>
                </a:solidFill>
              </a:rPr>
              <a:t>1/</a:t>
            </a:r>
            <a:r>
              <a:rPr lang="en-US" sz="1800" i="1" dirty="0" smtClean="0">
                <a:solidFill>
                  <a:schemeClr val="bg2"/>
                </a:solidFill>
              </a:rPr>
              <a:t>p</a:t>
            </a:r>
            <a:r>
              <a:rPr lang="en-US" sz="1800" baseline="-25000" dirty="0" smtClean="0">
                <a:solidFill>
                  <a:schemeClr val="bg2"/>
                </a:solidFill>
              </a:rPr>
              <a:t>1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7445289" y="3004416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/>
          <p:cNvSpPr/>
          <p:nvPr/>
        </p:nvSpPr>
        <p:spPr>
          <a:xfrm>
            <a:off x="7256043" y="3002717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/>
          <p:cNvSpPr/>
          <p:nvPr/>
        </p:nvSpPr>
        <p:spPr>
          <a:xfrm>
            <a:off x="7070478" y="3004416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/>
          <p:cNvSpPr/>
          <p:nvPr/>
        </p:nvSpPr>
        <p:spPr>
          <a:xfrm>
            <a:off x="6881232" y="3002717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Pentagon 94"/>
          <p:cNvSpPr/>
          <p:nvPr/>
        </p:nvSpPr>
        <p:spPr>
          <a:xfrm>
            <a:off x="7884405" y="3012907"/>
            <a:ext cx="716550" cy="3158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bg2"/>
                </a:solidFill>
              </a:rPr>
              <a:t>v</a:t>
            </a:r>
            <a:r>
              <a:rPr lang="en-US" sz="2000" baseline="-25000" dirty="0" smtClean="0">
                <a:solidFill>
                  <a:schemeClr val="bg2"/>
                </a:solidFill>
              </a:rPr>
              <a:t>1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7743049" y="3568049"/>
            <a:ext cx="10099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solidFill>
                  <a:schemeClr val="bg2"/>
                </a:solidFill>
              </a:rPr>
              <a:t>v</a:t>
            </a:r>
            <a:r>
              <a:rPr lang="en-US" i="1" baseline="-25000" dirty="0" smtClean="0">
                <a:solidFill>
                  <a:schemeClr val="bg2"/>
                </a:solidFill>
              </a:rPr>
              <a:t>i</a:t>
            </a:r>
            <a:r>
              <a:rPr lang="en-US" i="1" dirty="0">
                <a:solidFill>
                  <a:schemeClr val="bg2"/>
                </a:solidFill>
              </a:rPr>
              <a:t> </a:t>
            </a:r>
            <a:r>
              <a:rPr lang="en-US" i="1" dirty="0" smtClean="0">
                <a:solidFill>
                  <a:schemeClr val="bg2"/>
                </a:solidFill>
              </a:rPr>
              <a:t>≥ </a:t>
            </a:r>
            <a:r>
              <a:rPr lang="en-US" i="1" dirty="0" err="1" smtClean="0">
                <a:solidFill>
                  <a:schemeClr val="bg2"/>
                </a:solidFill>
              </a:rPr>
              <a:t>u</a:t>
            </a:r>
            <a:r>
              <a:rPr lang="en-US" i="1" baseline="-25000" dirty="0" err="1" smtClean="0">
                <a:solidFill>
                  <a:schemeClr val="bg2"/>
                </a:solidFill>
              </a:rPr>
              <a:t>i</a:t>
            </a:r>
            <a:endParaRPr lang="en-US" i="1" dirty="0" smtClean="0">
              <a:solidFill>
                <a:schemeClr val="bg2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7262139" y="2387021"/>
            <a:ext cx="99215" cy="3260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ight Arrow 101"/>
          <p:cNvSpPr/>
          <p:nvPr/>
        </p:nvSpPr>
        <p:spPr>
          <a:xfrm>
            <a:off x="4157472" y="2414016"/>
            <a:ext cx="841248" cy="37795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Average-Case Provisioning:</a:t>
            </a:r>
            <a:br>
              <a:rPr lang="en-US" sz="3600" dirty="0" smtClean="0"/>
            </a:br>
            <a:r>
              <a:rPr lang="en-US" sz="3600" b="0" i="1" dirty="0" smtClean="0"/>
              <a:t>Proof Technique</a:t>
            </a:r>
          </a:p>
        </p:txBody>
      </p:sp>
      <p:sp>
        <p:nvSpPr>
          <p:cNvPr id="59" name="Footer Placeholder 5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A. F. Mills &amp; J. H. Anderson: Stochastic Analysis of Multiprocessor Global Soft Real-Time Scheduling</a:t>
            </a:r>
            <a:endParaRPr lang="en-US" dirty="0"/>
          </a:p>
        </p:txBody>
      </p:sp>
      <p:sp>
        <p:nvSpPr>
          <p:cNvPr id="61" name="Content Placeholder 60"/>
          <p:cNvSpPr>
            <a:spLocks noGrp="1"/>
          </p:cNvSpPr>
          <p:nvPr>
            <p:ph idx="1"/>
          </p:nvPr>
        </p:nvSpPr>
        <p:spPr>
          <a:xfrm>
            <a:off x="457200" y="4116755"/>
            <a:ext cx="8229600" cy="2219568"/>
          </a:xfrm>
        </p:spPr>
        <p:txBody>
          <a:bodyPr>
            <a:noAutofit/>
          </a:bodyPr>
          <a:lstStyle/>
          <a:p>
            <a:r>
              <a:rPr lang="en-US" sz="2400" dirty="0" smtClean="0"/>
              <a:t>For inductive part of proof to work, need </a:t>
            </a:r>
            <a:r>
              <a:rPr lang="en-US" sz="2400" i="1" dirty="0" smtClean="0"/>
              <a:t>maximum </a:t>
            </a:r>
            <a:r>
              <a:rPr lang="en-US" sz="2400" i="1" u="sng" dirty="0" smtClean="0"/>
              <a:t>observed</a:t>
            </a:r>
            <a:r>
              <a:rPr lang="en-US" sz="2400" i="1" dirty="0" smtClean="0"/>
              <a:t> </a:t>
            </a:r>
            <a:r>
              <a:rPr lang="en-US" sz="2400" dirty="0" smtClean="0"/>
              <a:t>time between </a:t>
            </a:r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/>
              <a:t>and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 </a:t>
            </a:r>
            <a:r>
              <a:rPr lang="en-US" sz="2400" dirty="0" smtClean="0"/>
              <a:t>to be bounded; could be arbitrarily large.</a:t>
            </a:r>
          </a:p>
          <a:p>
            <a:r>
              <a:rPr lang="en-US" sz="2400" dirty="0" smtClean="0"/>
              <a:t>This quantity needs to be determined experimentally.</a:t>
            </a:r>
          </a:p>
          <a:p>
            <a:r>
              <a:rPr lang="en-US" sz="2400" dirty="0" smtClean="0"/>
              <a:t>Design a system so that this time is not excessive.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03271" y="1660302"/>
            <a:ext cx="944175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1863799" y="1660302"/>
            <a:ext cx="1113864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129566" y="1660302"/>
            <a:ext cx="835113" cy="5848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603271" y="2245171"/>
            <a:ext cx="2319683" cy="48739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2930769" y="2245171"/>
            <a:ext cx="898769" cy="48739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813360" y="2732561"/>
            <a:ext cx="726272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1664677" y="2732561"/>
            <a:ext cx="1117600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2782277" y="2732561"/>
            <a:ext cx="468923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544503" y="2732561"/>
            <a:ext cx="420176" cy="77982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3"/>
          <p:cNvSpPr/>
          <p:nvPr/>
        </p:nvSpPr>
        <p:spPr>
          <a:xfrm>
            <a:off x="603272" y="1641231"/>
            <a:ext cx="3361407" cy="1871155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>
            <a:off x="498228" y="273256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498228" y="2245171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endCxn id="67" idx="1"/>
          </p:cNvCxnSpPr>
          <p:nvPr/>
        </p:nvCxnSpPr>
        <p:spPr>
          <a:xfrm rot="5400000" flipH="1" flipV="1">
            <a:off x="616840" y="3317899"/>
            <a:ext cx="391945" cy="1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rot="5400000" flipH="1" flipV="1">
            <a:off x="1441939" y="3333262"/>
            <a:ext cx="398585" cy="1588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rot="5400000" flipH="1" flipV="1">
            <a:off x="3149434" y="3325676"/>
            <a:ext cx="371625" cy="3845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70" idx="1"/>
          </p:cNvCxnSpPr>
          <p:nvPr/>
        </p:nvCxnSpPr>
        <p:spPr>
          <a:xfrm rot="5400000" flipH="1" flipV="1">
            <a:off x="3349547" y="3317351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 rot="5400000" flipH="1" flipV="1">
            <a:off x="408316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 rot="5400000" flipH="1" flipV="1">
            <a:off x="408316" y="205013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rot="5400000" flipH="1" flipV="1">
            <a:off x="2087925" y="2536511"/>
            <a:ext cx="389913" cy="2189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 rot="5400000" flipH="1" flipV="1">
            <a:off x="2192969" y="2537526"/>
            <a:ext cx="389913" cy="2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rot="5400000" flipH="1" flipV="1">
            <a:off x="1667749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rot="5400000" flipH="1" flipV="1">
            <a:off x="2928277" y="2050136"/>
            <a:ext cx="389913" cy="218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2" name="Left Brace 131"/>
          <p:cNvSpPr/>
          <p:nvPr/>
        </p:nvSpPr>
        <p:spPr>
          <a:xfrm>
            <a:off x="439213" y="1660302"/>
            <a:ext cx="164057" cy="584868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Left Brace 132"/>
          <p:cNvSpPr/>
          <p:nvPr/>
        </p:nvSpPr>
        <p:spPr>
          <a:xfrm>
            <a:off x="439215" y="2245172"/>
            <a:ext cx="164057" cy="487391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Left Brace 133"/>
          <p:cNvSpPr/>
          <p:nvPr/>
        </p:nvSpPr>
        <p:spPr>
          <a:xfrm>
            <a:off x="439215" y="2732561"/>
            <a:ext cx="164057" cy="779825"/>
          </a:xfrm>
          <a:prstGeom prst="leftBrace">
            <a:avLst>
              <a:gd name="adj1" fmla="val 55524"/>
              <a:gd name="adj2" fmla="val 49251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5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Rectangle 8"/>
          <p:cNvSpPr>
            <a:spLocks noChangeArrowheads="1"/>
          </p:cNvSpPr>
          <p:nvPr/>
        </p:nvSpPr>
        <p:spPr bwMode="auto">
          <a:xfrm>
            <a:off x="288140" y="3195583"/>
            <a:ext cx="378158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7" name="Object 136"/>
          <p:cNvGraphicFramePr>
            <a:graphicFrameLocks noChangeAspect="1"/>
          </p:cNvGraphicFramePr>
          <p:nvPr/>
        </p:nvGraphicFramePr>
        <p:xfrm>
          <a:off x="244875" y="2988442"/>
          <a:ext cx="245103" cy="276188"/>
        </p:xfrm>
        <a:graphic>
          <a:graphicData uri="http://schemas.openxmlformats.org/presentationml/2006/ole">
            <p:oleObj spid="_x0000_s54274" name="Equation" r:id="rId4" imgW="177480" imgH="215640" progId="Equation.3">
              <p:embed/>
            </p:oleObj>
          </a:graphicData>
        </a:graphic>
      </p:graphicFrame>
      <p:graphicFrame>
        <p:nvGraphicFramePr>
          <p:cNvPr id="138" name="Object 11"/>
          <p:cNvGraphicFramePr>
            <a:graphicFrameLocks noChangeAspect="1"/>
          </p:cNvGraphicFramePr>
          <p:nvPr/>
        </p:nvGraphicFramePr>
        <p:xfrm>
          <a:off x="244875" y="1836982"/>
          <a:ext cx="262610" cy="276188"/>
        </p:xfrm>
        <a:graphic>
          <a:graphicData uri="http://schemas.openxmlformats.org/presentationml/2006/ole">
            <p:oleObj spid="_x0000_s54275" name="Equation" r:id="rId5" imgW="190440" imgH="215640" progId="Equation.3">
              <p:embed/>
            </p:oleObj>
          </a:graphicData>
        </a:graphic>
      </p:graphicFrame>
      <p:graphicFrame>
        <p:nvGraphicFramePr>
          <p:cNvPr id="139" name="Object 12"/>
          <p:cNvGraphicFramePr>
            <a:graphicFrameLocks noChangeAspect="1"/>
          </p:cNvGraphicFramePr>
          <p:nvPr/>
        </p:nvGraphicFramePr>
        <p:xfrm>
          <a:off x="1060576" y="2927518"/>
          <a:ext cx="297625" cy="308681"/>
        </p:xfrm>
        <a:graphic>
          <a:graphicData uri="http://schemas.openxmlformats.org/presentationml/2006/ole">
            <p:oleObj spid="_x0000_s54276" name="Equation" r:id="rId6" imgW="215640" imgH="241200" progId="Equation.3">
              <p:embed/>
            </p:oleObj>
          </a:graphicData>
        </a:graphic>
      </p:graphicFrame>
      <p:graphicFrame>
        <p:nvGraphicFramePr>
          <p:cNvPr id="140" name="Object 13"/>
          <p:cNvGraphicFramePr>
            <a:graphicFrameLocks noChangeAspect="1"/>
          </p:cNvGraphicFramePr>
          <p:nvPr/>
        </p:nvGraphicFramePr>
        <p:xfrm>
          <a:off x="2107201" y="2927518"/>
          <a:ext cx="315132" cy="308681"/>
        </p:xfrm>
        <a:graphic>
          <a:graphicData uri="http://schemas.openxmlformats.org/presentationml/2006/ole">
            <p:oleObj spid="_x0000_s54277" name="Equation" r:id="rId7" imgW="228600" imgH="241200" progId="Equation.3">
              <p:embed/>
            </p:oleObj>
          </a:graphicData>
        </a:graphic>
      </p:graphicFrame>
      <p:graphicFrame>
        <p:nvGraphicFramePr>
          <p:cNvPr id="141" name="Object 14"/>
          <p:cNvGraphicFramePr>
            <a:graphicFrameLocks noChangeAspect="1"/>
          </p:cNvGraphicFramePr>
          <p:nvPr/>
        </p:nvGraphicFramePr>
        <p:xfrm>
          <a:off x="2852398" y="2927518"/>
          <a:ext cx="315132" cy="308681"/>
        </p:xfrm>
        <a:graphic>
          <a:graphicData uri="http://schemas.openxmlformats.org/presentationml/2006/ole">
            <p:oleObj spid="_x0000_s54278" name="Equation" r:id="rId8" imgW="228600" imgH="241200" progId="Equation.3">
              <p:embed/>
            </p:oleObj>
          </a:graphicData>
        </a:graphic>
      </p:graphicFrame>
      <p:graphicFrame>
        <p:nvGraphicFramePr>
          <p:cNvPr id="142" name="Object 15"/>
          <p:cNvGraphicFramePr>
            <a:graphicFrameLocks noChangeAspect="1"/>
          </p:cNvGraphicFramePr>
          <p:nvPr/>
        </p:nvGraphicFramePr>
        <p:xfrm>
          <a:off x="3632040" y="2927518"/>
          <a:ext cx="332639" cy="308681"/>
        </p:xfrm>
        <a:graphic>
          <a:graphicData uri="http://schemas.openxmlformats.org/presentationml/2006/ole">
            <p:oleObj spid="_x0000_s54279" name="Equation" r:id="rId9" imgW="241200" imgH="241200" progId="Equation.3">
              <p:embed/>
            </p:oleObj>
          </a:graphicData>
        </a:graphic>
      </p:graphicFrame>
      <p:graphicFrame>
        <p:nvGraphicFramePr>
          <p:cNvPr id="143" name="Object 16"/>
          <p:cNvGraphicFramePr>
            <a:graphicFrameLocks noChangeAspect="1"/>
          </p:cNvGraphicFramePr>
          <p:nvPr/>
        </p:nvGraphicFramePr>
        <p:xfrm>
          <a:off x="1534872" y="2342649"/>
          <a:ext cx="315132" cy="308681"/>
        </p:xfrm>
        <a:graphic>
          <a:graphicData uri="http://schemas.openxmlformats.org/presentationml/2006/ole">
            <p:oleObj spid="_x0000_s54280" name="Equation" r:id="rId10" imgW="228600" imgH="241200" progId="Equation.3">
              <p:embed/>
            </p:oleObj>
          </a:graphicData>
        </a:graphic>
      </p:graphicFrame>
      <p:graphicFrame>
        <p:nvGraphicFramePr>
          <p:cNvPr id="144" name="Object 17"/>
          <p:cNvGraphicFramePr>
            <a:graphicFrameLocks noChangeAspect="1"/>
          </p:cNvGraphicFramePr>
          <p:nvPr/>
        </p:nvGraphicFramePr>
        <p:xfrm>
          <a:off x="3233776" y="2342649"/>
          <a:ext cx="332639" cy="308681"/>
        </p:xfrm>
        <a:graphic>
          <a:graphicData uri="http://schemas.openxmlformats.org/presentationml/2006/ole">
            <p:oleObj spid="_x0000_s54281" name="Equation" r:id="rId11" imgW="241200" imgH="241200" progId="Equation.3">
              <p:embed/>
            </p:oleObj>
          </a:graphicData>
        </a:graphic>
      </p:graphicFrame>
      <p:graphicFrame>
        <p:nvGraphicFramePr>
          <p:cNvPr id="145" name="Object 18"/>
          <p:cNvGraphicFramePr>
            <a:graphicFrameLocks noChangeAspect="1"/>
          </p:cNvGraphicFramePr>
          <p:nvPr/>
        </p:nvGraphicFramePr>
        <p:xfrm>
          <a:off x="968914" y="1757780"/>
          <a:ext cx="315132" cy="308681"/>
        </p:xfrm>
        <a:graphic>
          <a:graphicData uri="http://schemas.openxmlformats.org/presentationml/2006/ole">
            <p:oleObj spid="_x0000_s54282" name="Equation" r:id="rId12" imgW="228600" imgH="241200" progId="Equation.3">
              <p:embed/>
            </p:oleObj>
          </a:graphicData>
        </a:graphic>
      </p:graphicFrame>
      <p:graphicFrame>
        <p:nvGraphicFramePr>
          <p:cNvPr id="146" name="Object 19"/>
          <p:cNvGraphicFramePr>
            <a:graphicFrameLocks noChangeAspect="1"/>
          </p:cNvGraphicFramePr>
          <p:nvPr/>
        </p:nvGraphicFramePr>
        <p:xfrm>
          <a:off x="2307117" y="1757780"/>
          <a:ext cx="332639" cy="308681"/>
        </p:xfrm>
        <a:graphic>
          <a:graphicData uri="http://schemas.openxmlformats.org/presentationml/2006/ole">
            <p:oleObj spid="_x0000_s54283" name="Equation" r:id="rId13" imgW="241200" imgH="241200" progId="Equation.3">
              <p:embed/>
            </p:oleObj>
          </a:graphicData>
        </a:graphic>
      </p:graphicFrame>
      <p:graphicFrame>
        <p:nvGraphicFramePr>
          <p:cNvPr id="147" name="Object 20"/>
          <p:cNvGraphicFramePr>
            <a:graphicFrameLocks noChangeAspect="1"/>
          </p:cNvGraphicFramePr>
          <p:nvPr/>
        </p:nvGraphicFramePr>
        <p:xfrm>
          <a:off x="3535750" y="1757780"/>
          <a:ext cx="332639" cy="308681"/>
        </p:xfrm>
        <a:graphic>
          <a:graphicData uri="http://schemas.openxmlformats.org/presentationml/2006/ole">
            <p:oleObj spid="_x0000_s54284" name="Equation" r:id="rId14" imgW="241200" imgH="241200" progId="Equation.3">
              <p:embed/>
            </p:oleObj>
          </a:graphicData>
        </a:graphic>
      </p:graphicFrame>
      <p:sp>
        <p:nvSpPr>
          <p:cNvPr id="148" name="TextBox 147"/>
          <p:cNvSpPr txBox="1"/>
          <p:nvPr/>
        </p:nvSpPr>
        <p:spPr>
          <a:xfrm>
            <a:off x="1128492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1968844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0" name="Straight Connector 149"/>
          <p:cNvCxnSpPr/>
          <p:nvPr/>
        </p:nvCxnSpPr>
        <p:spPr>
          <a:xfrm rot="5400000">
            <a:off x="1288746" y="3561047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5400000">
            <a:off x="212909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5400000">
            <a:off x="2969448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2809195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649547" y="3587323"/>
            <a:ext cx="420176" cy="31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155" name="Straight Connector 154"/>
          <p:cNvCxnSpPr/>
          <p:nvPr/>
        </p:nvCxnSpPr>
        <p:spPr>
          <a:xfrm rot="5400000">
            <a:off x="3809801" y="3560031"/>
            <a:ext cx="97478" cy="2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 rot="5400000" flipH="1" flipV="1">
            <a:off x="2298013" y="3316336"/>
            <a:ext cx="389913" cy="2189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57" name="Object 21"/>
          <p:cNvGraphicFramePr>
            <a:graphicFrameLocks noChangeAspect="1"/>
          </p:cNvGraphicFramePr>
          <p:nvPr/>
        </p:nvGraphicFramePr>
        <p:xfrm>
          <a:off x="231903" y="2367840"/>
          <a:ext cx="262610" cy="276188"/>
        </p:xfrm>
        <a:graphic>
          <a:graphicData uri="http://schemas.openxmlformats.org/presentationml/2006/ole">
            <p:oleObj spid="_x0000_s54285" name="Equation" r:id="rId15" imgW="190440" imgH="215640" progId="Equation.3">
              <p:embed/>
            </p:oleObj>
          </a:graphicData>
        </a:graphic>
      </p:graphicFrame>
      <p:cxnSp>
        <p:nvCxnSpPr>
          <p:cNvPr id="158" name="Straight Connector 157"/>
          <p:cNvCxnSpPr/>
          <p:nvPr/>
        </p:nvCxnSpPr>
        <p:spPr>
          <a:xfrm>
            <a:off x="508959" y="1648577"/>
            <a:ext cx="3466451" cy="203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9" name="Rectangle 158"/>
          <p:cNvSpPr/>
          <p:nvPr/>
        </p:nvSpPr>
        <p:spPr>
          <a:xfrm>
            <a:off x="3213440" y="3558776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PS</a:t>
            </a:r>
            <a:endParaRPr lang="en-US" dirty="0"/>
          </a:p>
        </p:txBody>
      </p:sp>
      <p:cxnSp>
        <p:nvCxnSpPr>
          <p:cNvPr id="160" name="Straight Arrow Connector 159"/>
          <p:cNvCxnSpPr/>
          <p:nvPr/>
        </p:nvCxnSpPr>
        <p:spPr>
          <a:xfrm rot="5400000" flipH="1" flipV="1">
            <a:off x="2267653" y="3704889"/>
            <a:ext cx="45249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 rot="5400000" flipH="1" flipV="1">
            <a:off x="2552914" y="3716612"/>
            <a:ext cx="452498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rot="5400000" flipH="1" flipV="1">
            <a:off x="2689684" y="3720527"/>
            <a:ext cx="452498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rot="5400000">
            <a:off x="2293815" y="2895600"/>
            <a:ext cx="1242646" cy="0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" name="Rectangle 219"/>
          <p:cNvSpPr/>
          <p:nvPr/>
        </p:nvSpPr>
        <p:spPr>
          <a:xfrm>
            <a:off x="4310185" y="167312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Deadline of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t</a:t>
            </a:r>
            <a:r>
              <a:rPr lang="en-US" sz="2000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 eaLnBrk="1" hangingPunct="1"/>
            <a:endParaRPr lang="en-US" sz="2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/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time of 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t</a:t>
            </a:r>
            <a:r>
              <a:rPr lang="en-US" sz="2000" baseline="-25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 eaLnBrk="1" hangingPunct="1"/>
            <a:endParaRPr lang="en-US" sz="20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/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of all work with equal or higher priority than 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t</a:t>
            </a:r>
            <a:r>
              <a:rPr lang="en-US" sz="2000" baseline="-2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60" name="Right Brace 59"/>
          <p:cNvSpPr/>
          <p:nvPr/>
        </p:nvSpPr>
        <p:spPr>
          <a:xfrm rot="5400000">
            <a:off x="2607896" y="3839796"/>
            <a:ext cx="211014" cy="440594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 for Max </a:t>
            </a:r>
            <a:br>
              <a:rPr lang="en-US" dirty="0" smtClean="0"/>
            </a:br>
            <a:r>
              <a:rPr lang="en-US" dirty="0" smtClean="0"/>
              <a:t>Observed (green–red)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We can do some experiment to determine this quantity.</a:t>
            </a:r>
            <a:endParaRPr lang="en-US" sz="2200" dirty="0" smtClean="0"/>
          </a:p>
          <a:p>
            <a:r>
              <a:rPr lang="en-US" sz="2600" dirty="0" smtClean="0"/>
              <a:t>Keep track of max observed tardiness in PS; drop a job if necessary (note: independent of other tasks).</a:t>
            </a:r>
          </a:p>
          <a:p>
            <a:r>
              <a:rPr lang="en-US" sz="2800" dirty="0" smtClean="0"/>
              <a:t>Is it necessary?</a:t>
            </a:r>
          </a:p>
          <a:p>
            <a:pPr lvl="1"/>
            <a:r>
              <a:rPr lang="en-US" sz="2400" dirty="0" smtClean="0"/>
              <a:t>Conjecture: no, for typical systems.</a:t>
            </a:r>
          </a:p>
          <a:p>
            <a:pPr lvl="1"/>
            <a:r>
              <a:rPr lang="en-US" sz="2400" dirty="0" smtClean="0"/>
              <a:t>Example: video decoding, where execution times follow a pattern.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Conflicting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assumed dependence, it would help us bound max (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minus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</a:t>
            </a:r>
            <a:r>
              <a:rPr lang="en-US" dirty="0" smtClean="0"/>
              <a:t>).</a:t>
            </a:r>
          </a:p>
          <a:p>
            <a:r>
              <a:rPr lang="en-US" dirty="0" smtClean="0"/>
              <a:t>We needed independence for the stochastic analysis.</a:t>
            </a:r>
          </a:p>
          <a:p>
            <a:endParaRPr lang="en-US" dirty="0" smtClean="0"/>
          </a:p>
          <a:p>
            <a:r>
              <a:rPr lang="en-US" b="1" dirty="0" smtClean="0"/>
              <a:t>Future work needed to reconcile these two assumptions.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Suppose the total </a:t>
            </a:r>
            <a:r>
              <a:rPr lang="en-US" b="1" dirty="0" smtClean="0">
                <a:solidFill>
                  <a:schemeClr val="bg1">
                    <a:lumMod val="10000"/>
                  </a:schemeClr>
                </a:solidFill>
              </a:rPr>
              <a:t>average</a:t>
            </a:r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 utilization is no more than the number of processors.</a:t>
            </a:r>
          </a:p>
          <a:p>
            <a:pPr>
              <a:buNone/>
            </a:pPr>
            <a:r>
              <a:rPr lang="en-US" dirty="0" smtClean="0"/>
              <a:t>Expected (mean) tardiness of any job can be bounded by an expression involving:</a:t>
            </a:r>
          </a:p>
          <a:p>
            <a:r>
              <a:rPr lang="en-US" dirty="0" smtClean="0"/>
              <a:t>The number of processors.</a:t>
            </a:r>
          </a:p>
          <a:p>
            <a:r>
              <a:rPr lang="en-US" dirty="0" smtClean="0"/>
              <a:t>Worst-case execution times.</a:t>
            </a:r>
          </a:p>
          <a:p>
            <a:r>
              <a:rPr lang="en-US" dirty="0" smtClean="0"/>
              <a:t>Maximum observed (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minus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Consider 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/>
              <a:t>instances of the video decoding task (</a:t>
            </a:r>
            <a:r>
              <a:rPr lang="en-US" sz="2800" b="1" dirty="0" smtClean="0"/>
              <a:t>average</a:t>
            </a:r>
            <a:r>
              <a:rPr lang="en-US" sz="2800" dirty="0" smtClean="0"/>
              <a:t> utilization = 0.68) on 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/>
              <a:t>processors.</a:t>
            </a:r>
          </a:p>
          <a:p>
            <a:r>
              <a:rPr lang="en-US" sz="2800" dirty="0" smtClean="0"/>
              <a:t>Total average utilization = 2.72</a:t>
            </a:r>
          </a:p>
          <a:p>
            <a:r>
              <a:rPr lang="en-US" sz="2800" dirty="0" smtClean="0"/>
              <a:t>Assume WCET = 200 </a:t>
            </a:r>
            <a:r>
              <a:rPr lang="en-US" sz="2800" dirty="0" err="1" smtClean="0"/>
              <a:t>ms.</a:t>
            </a:r>
            <a:endParaRPr lang="en-US" sz="2800" dirty="0" smtClean="0"/>
          </a:p>
          <a:p>
            <a:r>
              <a:rPr lang="en-US" sz="2800" dirty="0" smtClean="0"/>
              <a:t>Say we observe </a:t>
            </a:r>
            <a:r>
              <a:rPr lang="en-US" sz="2800" dirty="0" smtClean="0"/>
              <a:t>that </a:t>
            </a: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/>
              <a:t>minus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/>
              <a:t>time is bounded by </a:t>
            </a:r>
            <a:r>
              <a:rPr lang="en-US" sz="2800" dirty="0" smtClean="0"/>
              <a:t>500 ms, and the variance of execution time is 50 </a:t>
            </a:r>
            <a:r>
              <a:rPr lang="en-US" sz="2800" dirty="0" err="1" smtClean="0"/>
              <a:t>ms.</a:t>
            </a:r>
            <a:endParaRPr lang="en-US" sz="28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326205" y="2893368"/>
            <a:ext cx="1712895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2.72 &lt; </a:t>
            </a:r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358900" y="2242115"/>
            <a:ext cx="6527800" cy="224676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Even </a:t>
            </a:r>
            <a:r>
              <a:rPr lang="en-US" sz="2800" b="1" dirty="0" smtClean="0"/>
              <a:t>one </a:t>
            </a:r>
            <a:r>
              <a:rPr lang="en-US" sz="2800" dirty="0" smtClean="0"/>
              <a:t>instance of this task would be </a:t>
            </a:r>
            <a:r>
              <a:rPr lang="en-US" sz="2800" dirty="0" err="1" smtClean="0"/>
              <a:t>unschedulable</a:t>
            </a:r>
            <a:r>
              <a:rPr lang="en-US" sz="2800" dirty="0" smtClean="0"/>
              <a:t> in the worst case!</a:t>
            </a:r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Four</a:t>
            </a:r>
            <a:r>
              <a:rPr lang="en-US" sz="2800" dirty="0" smtClean="0"/>
              <a:t> instances will be schedulable in the average case.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average tardiness of a video frame is guaranteed to be no more than 6.7s if scheduled using Global EDF.</a:t>
            </a:r>
          </a:p>
          <a:p>
            <a:r>
              <a:rPr lang="en-US" dirty="0" smtClean="0"/>
              <a:t>This may seem large…</a:t>
            </a:r>
          </a:p>
          <a:p>
            <a:pPr lvl="1"/>
            <a:r>
              <a:rPr lang="en-US" dirty="0" smtClean="0"/>
              <a:t>Remember, we are only provisioning processing capacity for the average case.</a:t>
            </a:r>
          </a:p>
          <a:p>
            <a:pPr lvl="1"/>
            <a:r>
              <a:rPr lang="en-US" dirty="0" smtClean="0"/>
              <a:t>The total </a:t>
            </a:r>
            <a:r>
              <a:rPr lang="en-US" i="1" dirty="0" smtClean="0"/>
              <a:t>average</a:t>
            </a:r>
            <a:r>
              <a:rPr lang="en-US" dirty="0" smtClean="0"/>
              <a:t> utilization is 2.72, which is almost at capacity, so we expect to see some tardiness.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expected tardiness bound generalizes previous deterministic bound.</a:t>
            </a:r>
          </a:p>
          <a:p>
            <a:r>
              <a:rPr lang="en-US" dirty="0" smtClean="0"/>
              <a:t>Average case provisioning makes sense for soft real-time systems, deserves further study.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error exists in the paper.</a:t>
            </a:r>
          </a:p>
          <a:p>
            <a:pPr lvl="1"/>
            <a:r>
              <a:rPr lang="en-US" dirty="0" smtClean="0"/>
              <a:t>A max is missing in the inductive part of the proof.</a:t>
            </a:r>
          </a:p>
          <a:p>
            <a:pPr lvl="1"/>
            <a:r>
              <a:rPr lang="en-US" dirty="0" smtClean="0"/>
              <a:t>This implies that we must measure the (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minus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</a:t>
            </a:r>
            <a:r>
              <a:rPr lang="en-US" dirty="0" smtClean="0"/>
              <a:t>) time </a:t>
            </a:r>
            <a:r>
              <a:rPr lang="en-US" dirty="0" smtClean="0"/>
              <a:t>experimentally</a:t>
            </a:r>
            <a:r>
              <a:rPr lang="en-US" dirty="0" smtClean="0"/>
              <a:t> </a:t>
            </a:r>
            <a:r>
              <a:rPr lang="en-US" dirty="0" smtClean="0"/>
              <a:t>as opposed to analytically.</a:t>
            </a:r>
            <a:endParaRPr lang="en-US" dirty="0" smtClean="0"/>
          </a:p>
          <a:p>
            <a:r>
              <a:rPr lang="en-US" dirty="0" smtClean="0"/>
              <a:t>A corrected version is available at </a:t>
            </a:r>
          </a:p>
          <a:p>
            <a:pPr algn="ctr">
              <a:buNone/>
            </a:pPr>
            <a:r>
              <a:rPr lang="en-US" dirty="0" smtClean="0"/>
              <a:t>http://cs.unc.edu/~anderson/papers.html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More work needed to examine more specific systems.</a:t>
            </a:r>
          </a:p>
          <a:p>
            <a:r>
              <a:rPr lang="en-US" sz="2800" dirty="0" smtClean="0"/>
              <a:t>Need to refine system definition.</a:t>
            </a:r>
          </a:p>
          <a:p>
            <a:pPr lvl="1"/>
            <a:r>
              <a:rPr lang="en-US" sz="2400" dirty="0" smtClean="0"/>
              <a:t>Is a stochastic model the best way to proceed?</a:t>
            </a:r>
          </a:p>
          <a:p>
            <a:pPr lvl="1"/>
            <a:r>
              <a:rPr lang="en-US" sz="2400" dirty="0" smtClean="0"/>
              <a:t>Dependence…</a:t>
            </a:r>
          </a:p>
          <a:p>
            <a:pPr lvl="1"/>
            <a:r>
              <a:rPr lang="en-US" sz="2400" dirty="0" smtClean="0"/>
              <a:t>Periodicity…</a:t>
            </a:r>
          </a:p>
          <a:p>
            <a:r>
              <a:rPr lang="en-US" sz="2800" dirty="0" smtClean="0"/>
              <a:t>Need to do empirical studies.</a:t>
            </a:r>
          </a:p>
          <a:p>
            <a:pPr lvl="1"/>
            <a:r>
              <a:rPr lang="en-US" sz="2400" dirty="0" smtClean="0"/>
              <a:t>What kind of distribution?</a:t>
            </a:r>
          </a:p>
          <a:p>
            <a:pPr lvl="1"/>
            <a:r>
              <a:rPr lang="en-US" sz="2400" dirty="0" smtClean="0"/>
              <a:t>How often is large tardiness observed?</a:t>
            </a:r>
          </a:p>
          <a:p>
            <a:pPr lvl="1"/>
            <a:r>
              <a:rPr lang="en-US" sz="2400" dirty="0" smtClean="0"/>
              <a:t>Do real systems ever come close to the bound?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3140075"/>
            <a:ext cx="9144000" cy="1470025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499225"/>
            <a:ext cx="8110538" cy="365125"/>
          </a:xfrm>
        </p:spPr>
        <p:txBody>
          <a:bodyPr/>
          <a:lstStyle/>
          <a:p>
            <a:r>
              <a:rPr lang="en-US" smtClean="0"/>
              <a:t>A. F. Mills &amp; J. H. Anderson: Stochastic Analysis of Multiprocessor Global Soft Real-Time Scheduling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TS_powerpoint_template[1]">
  <a:themeElements>
    <a:clrScheme name="ITS 13">
      <a:dk1>
        <a:srgbClr val="5F5F5F"/>
      </a:dk1>
      <a:lt1>
        <a:srgbClr val="EFEFE7"/>
      </a:lt1>
      <a:dk2>
        <a:srgbClr val="FFFF66"/>
      </a:dk2>
      <a:lt2>
        <a:srgbClr val="336699"/>
      </a:lt2>
      <a:accent1>
        <a:srgbClr val="99CCFF"/>
      </a:accent1>
      <a:accent2>
        <a:srgbClr val="336699"/>
      </a:accent2>
      <a:accent3>
        <a:srgbClr val="F6F6F1"/>
      </a:accent3>
      <a:accent4>
        <a:srgbClr val="505050"/>
      </a:accent4>
      <a:accent5>
        <a:srgbClr val="CAE2FF"/>
      </a:accent5>
      <a:accent6>
        <a:srgbClr val="2D5C8A"/>
      </a:accent6>
      <a:hlink>
        <a:srgbClr val="6699CC"/>
      </a:hlink>
      <a:folHlink>
        <a:srgbClr val="003366"/>
      </a:folHlink>
    </a:clrScheme>
    <a:fontScheme name="ITS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 13">
        <a:dk1>
          <a:srgbClr val="5F5F5F"/>
        </a:dk1>
        <a:lt1>
          <a:srgbClr val="EFEFE7"/>
        </a:lt1>
        <a:dk2>
          <a:srgbClr val="FFFF66"/>
        </a:dk2>
        <a:lt2>
          <a:srgbClr val="336699"/>
        </a:lt2>
        <a:accent1>
          <a:srgbClr val="99CCFF"/>
        </a:accent1>
        <a:accent2>
          <a:srgbClr val="336699"/>
        </a:accent2>
        <a:accent3>
          <a:srgbClr val="F6F6F1"/>
        </a:accent3>
        <a:accent4>
          <a:srgbClr val="505050"/>
        </a:accent4>
        <a:accent5>
          <a:srgbClr val="CAE2FF"/>
        </a:accent5>
        <a:accent6>
          <a:srgbClr val="2D5C8A"/>
        </a:accent6>
        <a:hlink>
          <a:srgbClr val="6699CC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Trebuchet MS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ITS_powerpoint_template[1]</Template>
  <TotalTime>6388</TotalTime>
  <Words>1691</Words>
  <Application>Microsoft Office PowerPoint</Application>
  <PresentationFormat>On-screen Show (4:3)</PresentationFormat>
  <Paragraphs>275</Paragraphs>
  <Slides>23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ITS_powerpoint_template[1]</vt:lpstr>
      <vt:lpstr>Custom Design</vt:lpstr>
      <vt:lpstr>Equation</vt:lpstr>
      <vt:lpstr>Stochastic Analysis of Multiprocessor Global Soft Real-Time Scheduling</vt:lpstr>
      <vt:lpstr>Introduction</vt:lpstr>
      <vt:lpstr>Introduction</vt:lpstr>
      <vt:lpstr>Our Contribution</vt:lpstr>
      <vt:lpstr>Our Contribution</vt:lpstr>
      <vt:lpstr>Worst-Case Provisioning: Proof Technique</vt:lpstr>
      <vt:lpstr>Worst-Case Provisioning: Proof Technique</vt:lpstr>
      <vt:lpstr>Worst-Case Provisioning: Proof Technique</vt:lpstr>
      <vt:lpstr>Average-Case Provisioning: Proof Technique</vt:lpstr>
      <vt:lpstr>Average-Case Provisioning: Proof Technique</vt:lpstr>
      <vt:lpstr>Average-Case Provisioning: Proof Technique</vt:lpstr>
      <vt:lpstr>Analysis of Ideal System</vt:lpstr>
      <vt:lpstr>Analysis of Ideal System</vt:lpstr>
      <vt:lpstr>Average-Case Provisioning: Proof Technique</vt:lpstr>
      <vt:lpstr>Bound for Max  Observed (green–red)</vt:lpstr>
      <vt:lpstr>Conflicting Assumptions</vt:lpstr>
      <vt:lpstr>Main Result</vt:lpstr>
      <vt:lpstr>Example</vt:lpstr>
      <vt:lpstr>Example</vt:lpstr>
      <vt:lpstr>Conclusion</vt:lpstr>
      <vt:lpstr>NOTE</vt:lpstr>
      <vt:lpstr>Future Work</vt:lpstr>
      <vt:lpstr>Thank you!</vt:lpstr>
    </vt:vector>
  </TitlesOfParts>
  <Company>UNC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Lenovo User</dc:creator>
  <cp:lastModifiedBy>Alex</cp:lastModifiedBy>
  <cp:revision>118</cp:revision>
  <dcterms:created xsi:type="dcterms:W3CDTF">2009-07-17T14:42:55Z</dcterms:created>
  <dcterms:modified xsi:type="dcterms:W3CDTF">2010-04-08T13:35:38Z</dcterms:modified>
</cp:coreProperties>
</file>