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0" r:id="rId2"/>
  </p:sldMasterIdLst>
  <p:notesMasterIdLst>
    <p:notesMasterId r:id="rId32"/>
  </p:notesMasterIdLst>
  <p:sldIdLst>
    <p:sldId id="256" r:id="rId3"/>
    <p:sldId id="260" r:id="rId4"/>
    <p:sldId id="259" r:id="rId5"/>
    <p:sldId id="263" r:id="rId6"/>
    <p:sldId id="262" r:id="rId7"/>
    <p:sldId id="261" r:id="rId8"/>
    <p:sldId id="264" r:id="rId9"/>
    <p:sldId id="265" r:id="rId10"/>
    <p:sldId id="266" r:id="rId11"/>
    <p:sldId id="267" r:id="rId12"/>
    <p:sldId id="268" r:id="rId13"/>
    <p:sldId id="269" r:id="rId14"/>
    <p:sldId id="276" r:id="rId15"/>
    <p:sldId id="277" r:id="rId16"/>
    <p:sldId id="270" r:id="rId17"/>
    <p:sldId id="271" r:id="rId18"/>
    <p:sldId id="272" r:id="rId19"/>
    <p:sldId id="273" r:id="rId20"/>
    <p:sldId id="274" r:id="rId21"/>
    <p:sldId id="275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58" r:id="rId31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ヒラギノ角ゴ Pro W3" pitchFamily="-112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ヒラギノ角ゴ Pro W3" pitchFamily="-112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ヒラギノ角ゴ Pro W3" pitchFamily="-112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ヒラギノ角ゴ Pro W3" pitchFamily="-112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ヒラギノ角ゴ Pro W3" pitchFamily="-112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ヒラギノ角ゴ Pro W3" pitchFamily="-112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ヒラギノ角ゴ Pro W3" pitchFamily="-112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ヒラギノ角ゴ Pro W3" pitchFamily="-112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ヒラギノ角ゴ Pro W3" pitchFamily="-112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00"/>
    <a:srgbClr val="121313"/>
    <a:srgbClr val="335F89"/>
    <a:srgbClr val="003366"/>
    <a:srgbClr val="FF9933"/>
    <a:srgbClr val="EFEFE7"/>
    <a:srgbClr val="FFFF66"/>
    <a:srgbClr val="336699"/>
    <a:srgbClr val="969696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7" d="100"/>
          <a:sy n="97" d="100"/>
        </p:scale>
        <p:origin x="-485" y="-7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cs typeface="Arial" charset="0"/>
              </a:defRPr>
            </a:lvl1pPr>
          </a:lstStyle>
          <a:p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cs typeface="Arial" charset="0"/>
              </a:defRPr>
            </a:lvl1pPr>
          </a:lstStyle>
          <a:p>
            <a:endParaRPr lang="en-US"/>
          </a:p>
        </p:txBody>
      </p:sp>
      <p:sp>
        <p:nvSpPr>
          <p:cNvPr id="614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cs typeface="Arial" charset="0"/>
              </a:defRPr>
            </a:lvl1pPr>
          </a:lstStyle>
          <a:p>
            <a:endParaRPr lang="en-US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cs typeface="Arial" charset="0"/>
              </a:defRPr>
            </a:lvl1pPr>
          </a:lstStyle>
          <a:p>
            <a:fld id="{D3AC6767-E75D-485F-804C-3185594580BB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pitchFamily="-112" charset="-128"/>
        <a:cs typeface="ヒラギノ角ゴ Pro W3" pitchFamily="-112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pitchFamily="-112" charset="-128"/>
        <a:cs typeface="ヒラギノ角ゴ Pro W3" pitchFamily="-112" charset="-128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pitchFamily="-112" charset="-128"/>
        <a:cs typeface="ヒラギノ角ゴ Pro W3" pitchFamily="-112" charset="-128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pitchFamily="-112" charset="-128"/>
        <a:cs typeface="ヒラギノ角ゴ Pro W3" pitchFamily="-112" charset="-128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pitchFamily="-112" charset="-128"/>
        <a:cs typeface="ヒラギノ角ゴ Pro W3" pitchFamily="-112" charset="-128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53A4D8C-0730-40C1-A8AC-720ADE7D7B36}" type="slidenum">
              <a:rPr lang="en-US"/>
              <a:pPr/>
              <a:t>1</a:t>
            </a:fld>
            <a:endParaRPr lang="en-US"/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AC6767-E75D-485F-804C-3185594580BB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AC6767-E75D-485F-804C-3185594580BB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DB5D3CA-EAAF-46F1-A495-AE7A386CD221}" type="slidenum">
              <a:rPr lang="en-US"/>
              <a:pPr/>
              <a:t>29</a:t>
            </a:fld>
            <a:endParaRPr lang="en-US"/>
          </a:p>
        </p:txBody>
      </p:sp>
      <p:sp>
        <p:nvSpPr>
          <p:cNvPr id="122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1" descr="its_bkgd_bwtitle"/>
          <p:cNvPicPr>
            <a:picLocks noChangeAspect="1" noChangeArrowheads="1"/>
          </p:cNvPicPr>
          <p:nvPr/>
        </p:nvPicPr>
        <p:blipFill>
          <a:blip r:embed="rId2" cstate="print"/>
          <a:srcRect t="33701"/>
          <a:stretch>
            <a:fillRect/>
          </a:stretch>
        </p:blipFill>
        <p:spPr bwMode="auto">
          <a:xfrm>
            <a:off x="0" y="0"/>
            <a:ext cx="9144000" cy="296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8" descr="its_bkgd_khaki_title2"/>
          <p:cNvPicPr>
            <a:picLocks noChangeAspect="1" noChangeArrowheads="1"/>
          </p:cNvPicPr>
          <p:nvPr/>
        </p:nvPicPr>
        <p:blipFill>
          <a:blip r:embed="rId3" cstate="print">
            <a:lum bright="6000"/>
          </a:blip>
          <a:srcRect/>
          <a:stretch>
            <a:fillRect/>
          </a:stretch>
        </p:blipFill>
        <p:spPr bwMode="hidden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4" descr="large_white_trans"/>
          <p:cNvPicPr>
            <a:picLocks noChangeAspect="1" noChangeArrowheads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946400" y="641350"/>
            <a:ext cx="3259138" cy="898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770" name="Rectangle 2"/>
          <p:cNvSpPr>
            <a:spLocks noGrp="1" noChangeArrowheads="1"/>
          </p:cNvSpPr>
          <p:nvPr>
            <p:ph type="ctrTitle"/>
          </p:nvPr>
        </p:nvSpPr>
        <p:spPr bwMode="auto">
          <a:xfrm>
            <a:off x="0" y="3178175"/>
            <a:ext cx="9144000" cy="1470025"/>
          </a:xfrm>
          <a:effectLst/>
        </p:spPr>
        <p:txBody>
          <a:bodyPr/>
          <a:lstStyle>
            <a:lvl1pPr algn="ctr">
              <a:defRPr sz="4800">
                <a:solidFill>
                  <a:srgbClr val="336699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subTitle" idx="1"/>
          </p:nvPr>
        </p:nvSpPr>
        <p:spPr bwMode="gray">
          <a:xfrm>
            <a:off x="0" y="4957763"/>
            <a:ext cx="9144000" cy="1814512"/>
          </a:xfrm>
        </p:spPr>
        <p:txBody>
          <a:bodyPr/>
          <a:lstStyle>
            <a:lvl1pPr marL="0" indent="0" algn="ctr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buFont typeface="Wingdings" pitchFamily="2" charset="2"/>
              <a:buNone/>
              <a:defRPr sz="2800">
                <a:solidFill>
                  <a:srgbClr val="5F5F5F"/>
                </a:solidFill>
              </a:defRPr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F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8" name="Line 64"/>
          <p:cNvSpPr>
            <a:spLocks noChangeShapeType="1"/>
          </p:cNvSpPr>
          <p:nvPr/>
        </p:nvSpPr>
        <p:spPr bwMode="gray">
          <a:xfrm>
            <a:off x="0" y="6483350"/>
            <a:ext cx="9144000" cy="0"/>
          </a:xfrm>
          <a:prstGeom prst="line">
            <a:avLst/>
          </a:prstGeom>
          <a:noFill/>
          <a:ln w="12700">
            <a:solidFill>
              <a:srgbClr val="96969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1800">
              <a:ea typeface="+mn-ea"/>
            </a:endParaRPr>
          </a:p>
        </p:txBody>
      </p:sp>
      <p:pic>
        <p:nvPicPr>
          <p:cNvPr id="1027" name="Picture 63" descr="its_bkgd_bw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4000" cy="160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8" descr="its_bkgd_khaki"/>
          <p:cNvPicPr>
            <a:picLocks noChangeAspect="1" noChangeArrowheads="1"/>
          </p:cNvPicPr>
          <p:nvPr userDrawn="1"/>
        </p:nvPicPr>
        <p:blipFill>
          <a:blip r:embed="rId5" cstate="print">
            <a:lum bright="6000"/>
          </a:blip>
          <a:srcRect/>
          <a:stretch>
            <a:fillRect/>
          </a:stretch>
        </p:blipFill>
        <p:spPr bwMode="hidden">
          <a:xfrm>
            <a:off x="-9525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white">
          <a:xfrm>
            <a:off x="2249488" y="47625"/>
            <a:ext cx="6551612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rgbClr val="336699"/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30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34" name="Text Box 10"/>
          <p:cNvSpPr txBox="1">
            <a:spLocks noChangeArrowheads="1"/>
          </p:cNvSpPr>
          <p:nvPr/>
        </p:nvSpPr>
        <p:spPr bwMode="auto">
          <a:xfrm>
            <a:off x="36513" y="6564313"/>
            <a:ext cx="6869036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/>
          <a:lstStyle/>
          <a:p>
            <a:r>
              <a:rPr lang="en-US" sz="1000" b="1" dirty="0" smtClean="0">
                <a:solidFill>
                  <a:srgbClr val="666666"/>
                </a:solidFill>
                <a:latin typeface="Verdana" pitchFamily="-112" charset="0"/>
              </a:rPr>
              <a:t>An Algorithm for Scheduling Certifiable Mixed-Criticality Sporadic Task Systems,</a:t>
            </a:r>
            <a:r>
              <a:rPr lang="en-US" sz="1000" b="1" baseline="0" dirty="0" smtClean="0">
                <a:solidFill>
                  <a:srgbClr val="666666"/>
                </a:solidFill>
                <a:latin typeface="Verdana" pitchFamily="-112" charset="0"/>
              </a:rPr>
              <a:t> RTSS 2010</a:t>
            </a:r>
            <a:endParaRPr lang="en-US" sz="1000" b="1" dirty="0">
              <a:solidFill>
                <a:srgbClr val="666666"/>
              </a:solidFill>
              <a:latin typeface="Verdana" pitchFamily="-112" charset="0"/>
            </a:endParaRPr>
          </a:p>
        </p:txBody>
      </p:sp>
      <p:sp>
        <p:nvSpPr>
          <p:cNvPr id="1035" name="Text Box 11"/>
          <p:cNvSpPr txBox="1">
            <a:spLocks noChangeArrowheads="1"/>
          </p:cNvSpPr>
          <p:nvPr/>
        </p:nvSpPr>
        <p:spPr bwMode="auto">
          <a:xfrm>
            <a:off x="8667750" y="6567488"/>
            <a:ext cx="463550" cy="3667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/>
          <a:lstStyle/>
          <a:p>
            <a:fld id="{4D28DD1B-81E9-4A28-8B1E-C5CCBC556AB0}" type="slidenum">
              <a:rPr lang="en-US" sz="1000" b="1">
                <a:solidFill>
                  <a:srgbClr val="666666"/>
                </a:solidFill>
                <a:latin typeface="Verdana" pitchFamily="-112" charset="0"/>
              </a:rPr>
              <a:pPr/>
              <a:t>‹#›</a:t>
            </a:fld>
            <a:endParaRPr lang="en-US" sz="1000" b="1">
              <a:solidFill>
                <a:srgbClr val="666666"/>
              </a:solidFill>
              <a:latin typeface="Verdana" pitchFamily="-112" charset="0"/>
            </a:endParaRPr>
          </a:p>
        </p:txBody>
      </p:sp>
      <p:pic>
        <p:nvPicPr>
          <p:cNvPr id="1033" name="Picture 58" descr="large_white_trans"/>
          <p:cNvPicPr>
            <a:picLocks noChangeAspect="1" noChangeArrowheads="1"/>
          </p:cNvPicPr>
          <p:nvPr userDrawn="1"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98438" y="301625"/>
            <a:ext cx="1871662" cy="515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96" r:id="rId2"/>
  </p:sldLayoutIdLst>
  <p:txStyles>
    <p:titleStyle>
      <a:lvl1pPr algn="r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4000" b="1">
          <a:solidFill>
            <a:schemeClr val="bg1"/>
          </a:solidFill>
          <a:latin typeface="+mj-lt"/>
          <a:ea typeface="ヒラギノ角ゴ Pro W3" pitchFamily="-112" charset="-128"/>
          <a:cs typeface="ヒラギノ角ゴ Pro W3" pitchFamily="-112" charset="-128"/>
        </a:defRPr>
      </a:lvl1pPr>
      <a:lvl2pPr algn="r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4000" b="1">
          <a:solidFill>
            <a:schemeClr val="bg1"/>
          </a:solidFill>
          <a:latin typeface="Trebuchet MS" pitchFamily="34" charset="0"/>
          <a:ea typeface="ヒラギノ角ゴ Pro W3" pitchFamily="-112" charset="-128"/>
          <a:cs typeface="ヒラギノ角ゴ Pro W3" pitchFamily="-112" charset="-128"/>
        </a:defRPr>
      </a:lvl2pPr>
      <a:lvl3pPr algn="r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4000" b="1">
          <a:solidFill>
            <a:schemeClr val="bg1"/>
          </a:solidFill>
          <a:latin typeface="Trebuchet MS" pitchFamily="34" charset="0"/>
          <a:ea typeface="ヒラギノ角ゴ Pro W3" pitchFamily="-112" charset="-128"/>
          <a:cs typeface="ヒラギノ角ゴ Pro W3" pitchFamily="-112" charset="-128"/>
        </a:defRPr>
      </a:lvl3pPr>
      <a:lvl4pPr algn="r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4000" b="1">
          <a:solidFill>
            <a:schemeClr val="bg1"/>
          </a:solidFill>
          <a:latin typeface="Trebuchet MS" pitchFamily="34" charset="0"/>
          <a:ea typeface="ヒラギノ角ゴ Pro W3" pitchFamily="-112" charset="-128"/>
          <a:cs typeface="ヒラギノ角ゴ Pro W3" pitchFamily="-112" charset="-128"/>
        </a:defRPr>
      </a:lvl4pPr>
      <a:lvl5pPr algn="r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4000" b="1">
          <a:solidFill>
            <a:schemeClr val="bg1"/>
          </a:solidFill>
          <a:latin typeface="Trebuchet MS" pitchFamily="34" charset="0"/>
          <a:ea typeface="ヒラギノ角ゴ Pro W3" pitchFamily="-112" charset="-128"/>
          <a:cs typeface="ヒラギノ角ゴ Pro W3" pitchFamily="-112" charset="-128"/>
        </a:defRPr>
      </a:lvl5pPr>
      <a:lvl6pPr marL="457200" algn="r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4000" b="1">
          <a:solidFill>
            <a:srgbClr val="FFFF66"/>
          </a:solidFill>
          <a:latin typeface="Trebuchet MS" pitchFamily="34" charset="0"/>
          <a:cs typeface="Arial" charset="0"/>
        </a:defRPr>
      </a:lvl6pPr>
      <a:lvl7pPr marL="914400" algn="r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4000" b="1">
          <a:solidFill>
            <a:srgbClr val="FFFF66"/>
          </a:solidFill>
          <a:latin typeface="Trebuchet MS" pitchFamily="34" charset="0"/>
          <a:cs typeface="Arial" charset="0"/>
        </a:defRPr>
      </a:lvl7pPr>
      <a:lvl8pPr marL="1371600" algn="r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4000" b="1">
          <a:solidFill>
            <a:srgbClr val="FFFF66"/>
          </a:solidFill>
          <a:latin typeface="Trebuchet MS" pitchFamily="34" charset="0"/>
          <a:cs typeface="Arial" charset="0"/>
        </a:defRPr>
      </a:lvl8pPr>
      <a:lvl9pPr marL="1828800" algn="r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4000" b="1">
          <a:solidFill>
            <a:srgbClr val="FFFF66"/>
          </a:solidFill>
          <a:latin typeface="Trebuchet MS" pitchFamily="34" charset="0"/>
          <a:cs typeface="Arial" charset="0"/>
        </a:defRPr>
      </a:lvl9pPr>
    </p:titleStyle>
    <p:bodyStyle>
      <a:lvl1pPr marL="342900" indent="-342900" algn="l" rtl="0" eaLnBrk="0" fontAlgn="base" hangingPunct="0">
        <a:lnSpc>
          <a:spcPct val="90000"/>
        </a:lnSpc>
        <a:spcBef>
          <a:spcPct val="20000"/>
        </a:spcBef>
        <a:spcAft>
          <a:spcPct val="20000"/>
        </a:spcAft>
        <a:buClr>
          <a:srgbClr val="336699"/>
        </a:buClr>
        <a:buSzPct val="115000"/>
        <a:buFont typeface="Wingdings" pitchFamily="-112" charset="2"/>
        <a:buChar char="§"/>
        <a:defRPr sz="3200">
          <a:solidFill>
            <a:srgbClr val="003366"/>
          </a:solidFill>
          <a:latin typeface="+mn-lt"/>
          <a:ea typeface="ヒラギノ角ゴ Pro W3" pitchFamily="-112" charset="-128"/>
          <a:cs typeface="ヒラギノ角ゴ Pro W3" pitchFamily="-112" charset="-128"/>
        </a:defRPr>
      </a:lvl1pPr>
      <a:lvl2pPr marL="742950" indent="-285750" algn="l" rtl="0" eaLnBrk="0" fontAlgn="base" hangingPunct="0">
        <a:lnSpc>
          <a:spcPct val="90000"/>
        </a:lnSpc>
        <a:spcBef>
          <a:spcPct val="20000"/>
        </a:spcBef>
        <a:spcAft>
          <a:spcPct val="20000"/>
        </a:spcAft>
        <a:buClr>
          <a:srgbClr val="6699CC"/>
        </a:buClr>
        <a:buSzPct val="125000"/>
        <a:buChar char="•"/>
        <a:defRPr sz="2800">
          <a:solidFill>
            <a:srgbClr val="335F89"/>
          </a:solidFill>
          <a:latin typeface="+mn-lt"/>
          <a:ea typeface="ヒラギノ角ゴ Pro W3" pitchFamily="-112" charset="-128"/>
          <a:cs typeface="ヒラギノ角ゴ Pro W3" pitchFamily="-112" charset="-128"/>
        </a:defRPr>
      </a:lvl2pPr>
      <a:lvl3pPr marL="1143000" indent="-228600" algn="l" rtl="0" eaLnBrk="0" fontAlgn="base" hangingPunct="0">
        <a:lnSpc>
          <a:spcPct val="90000"/>
        </a:lnSpc>
        <a:spcBef>
          <a:spcPct val="20000"/>
        </a:spcBef>
        <a:spcAft>
          <a:spcPct val="20000"/>
        </a:spcAft>
        <a:buClr>
          <a:srgbClr val="336699"/>
        </a:buClr>
        <a:buSzPct val="115000"/>
        <a:buFont typeface="Wingdings" pitchFamily="-112" charset="2"/>
        <a:buChar char="w"/>
        <a:defRPr sz="2400">
          <a:solidFill>
            <a:srgbClr val="5F5F5F"/>
          </a:solidFill>
          <a:latin typeface="+mn-lt"/>
          <a:ea typeface="ヒラギノ角ゴ Pro W3" pitchFamily="-112" charset="-128"/>
          <a:cs typeface="ヒラギノ角ゴ Pro W3" pitchFamily="-112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SzPct val="75000"/>
        <a:buFont typeface="Wingdings" pitchFamily="-112" charset="2"/>
        <a:buChar char="v"/>
        <a:defRPr sz="2000">
          <a:solidFill>
            <a:srgbClr val="808080"/>
          </a:solidFill>
          <a:latin typeface="+mn-lt"/>
          <a:ea typeface="ヒラギノ角ゴ Pro W3" pitchFamily="-112" charset="-128"/>
          <a:cs typeface="ヒラギノ角ゴ Pro W3" pitchFamily="-112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SzPct val="80000"/>
        <a:buChar char="o"/>
        <a:defRPr sz="2000">
          <a:solidFill>
            <a:srgbClr val="969696"/>
          </a:solidFill>
          <a:latin typeface="+mn-lt"/>
          <a:ea typeface="ヒラギノ角ゴ Pro W3" pitchFamily="-112" charset="-128"/>
          <a:cs typeface="ヒラギノ角ゴ Pro W3" pitchFamily="-112" charset="-128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SzPct val="80000"/>
        <a:buChar char="o"/>
        <a:defRPr sz="2000">
          <a:solidFill>
            <a:srgbClr val="969696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SzPct val="80000"/>
        <a:buChar char="o"/>
        <a:defRPr sz="2000">
          <a:solidFill>
            <a:srgbClr val="969696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SzPct val="80000"/>
        <a:buChar char="o"/>
        <a:defRPr sz="2000">
          <a:solidFill>
            <a:srgbClr val="969696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SzPct val="80000"/>
        <a:buChar char="o"/>
        <a:defRPr sz="2000">
          <a:solidFill>
            <a:srgbClr val="969696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359" name="Line 63"/>
          <p:cNvSpPr>
            <a:spLocks noChangeShapeType="1"/>
          </p:cNvSpPr>
          <p:nvPr/>
        </p:nvSpPr>
        <p:spPr bwMode="gray">
          <a:xfrm>
            <a:off x="0" y="6483350"/>
            <a:ext cx="9144000" cy="0"/>
          </a:xfrm>
          <a:prstGeom prst="line">
            <a:avLst/>
          </a:prstGeom>
          <a:noFill/>
          <a:ln w="12700">
            <a:solidFill>
              <a:srgbClr val="96969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1800">
              <a:ea typeface="+mn-ea"/>
            </a:endParaRPr>
          </a:p>
        </p:txBody>
      </p:sp>
      <p:pic>
        <p:nvPicPr>
          <p:cNvPr id="4099" name="Picture 62" descr="its_bkgd_bwtitle"/>
          <p:cNvPicPr>
            <a:picLocks noChangeAspect="1" noChangeArrowheads="1"/>
          </p:cNvPicPr>
          <p:nvPr/>
        </p:nvPicPr>
        <p:blipFill>
          <a:blip r:embed="rId3" cstate="print"/>
          <a:srcRect t="3342"/>
          <a:stretch>
            <a:fillRect/>
          </a:stretch>
        </p:blipFill>
        <p:spPr bwMode="auto">
          <a:xfrm>
            <a:off x="0" y="0"/>
            <a:ext cx="9144000" cy="4316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8" descr="its_bkgd_khaki_div"/>
          <p:cNvPicPr>
            <a:picLocks noChangeAspect="1" noChangeArrowheads="1"/>
          </p:cNvPicPr>
          <p:nvPr/>
        </p:nvPicPr>
        <p:blipFill>
          <a:blip r:embed="rId4" cstate="print">
            <a:lum bright="6000"/>
          </a:blip>
          <a:srcRect/>
          <a:stretch>
            <a:fillRect/>
          </a:stretch>
        </p:blipFill>
        <p:spPr bwMode="hidden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 bwMode="white">
          <a:xfrm>
            <a:off x="457200" y="13668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rgbClr val="336699"/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4103" name="Picture 55" descr="large_blue_trans"/>
          <p:cNvPicPr>
            <a:picLocks noChangeAspect="1" noChangeArrowheads="1"/>
          </p:cNvPicPr>
          <p:nvPr userDrawn="1"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36913" y="5021263"/>
            <a:ext cx="2689225" cy="741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+mj-lt"/>
          <a:ea typeface="ヒラギノ角ゴ Pro W3" pitchFamily="-112" charset="-128"/>
          <a:cs typeface="ヒラギノ角ゴ Pro W3" pitchFamily="-112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Trebuchet MS" pitchFamily="34" charset="0"/>
          <a:ea typeface="ヒラギノ角ゴ Pro W3" pitchFamily="-112" charset="-128"/>
          <a:cs typeface="ヒラギノ角ゴ Pro W3" pitchFamily="-112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Trebuchet MS" pitchFamily="34" charset="0"/>
          <a:ea typeface="ヒラギノ角ゴ Pro W3" pitchFamily="-112" charset="-128"/>
          <a:cs typeface="ヒラギノ角ゴ Pro W3" pitchFamily="-112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Trebuchet MS" pitchFamily="34" charset="0"/>
          <a:ea typeface="ヒラギノ角ゴ Pro W3" pitchFamily="-112" charset="-128"/>
          <a:cs typeface="ヒラギノ角ゴ Pro W3" pitchFamily="-112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Trebuchet MS" pitchFamily="34" charset="0"/>
          <a:ea typeface="ヒラギノ角ゴ Pro W3" pitchFamily="-112" charset="-128"/>
          <a:cs typeface="ヒラギノ角ゴ Pro W3" pitchFamily="-112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3600" b="1">
          <a:solidFill>
            <a:srgbClr val="FFFF66"/>
          </a:solidFill>
          <a:latin typeface="Trebuchet MS" pitchFamily="34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 b="1">
          <a:solidFill>
            <a:srgbClr val="FFFF66"/>
          </a:solidFill>
          <a:latin typeface="Trebuchet MS" pitchFamily="34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 b="1">
          <a:solidFill>
            <a:srgbClr val="FFFF66"/>
          </a:solidFill>
          <a:latin typeface="Trebuchet MS" pitchFamily="34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 b="1">
          <a:solidFill>
            <a:srgbClr val="FFFF66"/>
          </a:solidFill>
          <a:latin typeface="Trebuchet MS" pitchFamily="34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ヒラギノ角ゴ Pro W3" pitchFamily="-112" charset="-128"/>
          <a:cs typeface="ヒラギノ角ゴ Pro W3" pitchFamily="-112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ヒラギノ角ゴ Pro W3" pitchFamily="-112" charset="-128"/>
          <a:cs typeface="ヒラギノ角ゴ Pro W3" pitchFamily="-112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ヒラギノ角ゴ Pro W3" pitchFamily="-112" charset="-128"/>
          <a:cs typeface="ヒラギノ角ゴ Pro W3" pitchFamily="-112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ヒラギノ角ゴ Pro W3" pitchFamily="-112" charset="-128"/>
          <a:cs typeface="ヒラギノ角ゴ Pro W3" pitchFamily="-112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ヒラギノ角ゴ Pro W3" pitchFamily="-112" charset="-128"/>
          <a:cs typeface="ヒラギノ角ゴ Pro W3" pitchFamily="-112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0" y="4773613"/>
            <a:ext cx="9144000" cy="1998662"/>
          </a:xfrm>
        </p:spPr>
        <p:txBody>
          <a:bodyPr/>
          <a:lstStyle/>
          <a:p>
            <a:pPr eaLnBrk="1" hangingPunct="1">
              <a:buFont typeface="Wingdings" pitchFamily="-112" charset="2"/>
              <a:buNone/>
            </a:pPr>
            <a:r>
              <a:rPr lang="en-US" b="1" dirty="0" smtClean="0"/>
              <a:t>Haohan Li    </a:t>
            </a:r>
            <a:r>
              <a:rPr lang="en-US" b="1" dirty="0" err="1" smtClean="0"/>
              <a:t>Sanjoy</a:t>
            </a:r>
            <a:r>
              <a:rPr lang="en-US" b="1" dirty="0" smtClean="0"/>
              <a:t> </a:t>
            </a:r>
            <a:r>
              <a:rPr lang="en-US" b="1" dirty="0" err="1" smtClean="0"/>
              <a:t>Baruah</a:t>
            </a:r>
            <a:endParaRPr lang="en-US" b="1" dirty="0" smtClean="0"/>
          </a:p>
          <a:p>
            <a:pPr eaLnBrk="1" hangingPunct="1">
              <a:buFont typeface="Wingdings" pitchFamily="-112" charset="2"/>
              <a:buNone/>
            </a:pPr>
            <a:r>
              <a:rPr lang="en-US" dirty="0" smtClean="0"/>
              <a:t>Department of Computer Science</a:t>
            </a:r>
          </a:p>
          <a:p>
            <a:pPr eaLnBrk="1" hangingPunct="1">
              <a:buFont typeface="Wingdings" pitchFamily="-112" charset="2"/>
              <a:buNone/>
            </a:pPr>
            <a:r>
              <a:rPr lang="en-US" dirty="0" smtClean="0"/>
              <a:t>The University of North Carolina at Chapel Hill</a:t>
            </a:r>
          </a:p>
        </p:txBody>
      </p:sp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0" y="2925927"/>
            <a:ext cx="9144000" cy="1470025"/>
          </a:xfrm>
        </p:spPr>
        <p:txBody>
          <a:bodyPr/>
          <a:lstStyle/>
          <a:p>
            <a:r>
              <a:rPr lang="en-US" sz="3800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 Algorithm for Scheduling Certifiable </a:t>
            </a:r>
            <a:br>
              <a:rPr lang="en-US" sz="3800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3800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Mixed-Criticality Sporadic Task Systems</a:t>
            </a:r>
            <a:endParaRPr lang="en-US" sz="3800" dirty="0">
              <a:solidFill>
                <a:schemeClr val="bg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Background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Tasks are in </a:t>
            </a:r>
            <a:r>
              <a:rPr lang="en-US" dirty="0" smtClean="0">
                <a:solidFill>
                  <a:srgbClr val="FF0000"/>
                </a:solidFill>
              </a:rPr>
              <a:t>multiple criticality levels</a:t>
            </a:r>
            <a:r>
              <a:rPr lang="en-US" dirty="0" smtClean="0"/>
              <a:t> on avionics systems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Certifications</a:t>
            </a:r>
            <a:r>
              <a:rPr lang="en-US" dirty="0" smtClean="0"/>
              <a:t> are required for each criticality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Integration</a:t>
            </a:r>
            <a:r>
              <a:rPr lang="en-US" dirty="0" smtClean="0"/>
              <a:t> of computational frameworks is a new trend, instead of physically </a:t>
            </a:r>
            <a:r>
              <a:rPr lang="en-US" dirty="0" smtClean="0"/>
              <a:t>isolation</a:t>
            </a:r>
          </a:p>
          <a:p>
            <a:r>
              <a:rPr lang="en-US" dirty="0" smtClean="0"/>
              <a:t>Classic real-time scheduling algorithms don’t work efficiently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Multiple Criticality Levels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RTCA DO </a:t>
            </a:r>
            <a:r>
              <a:rPr lang="en-US" dirty="0" smtClean="0"/>
              <a:t>178-B Criticality Levels</a:t>
            </a:r>
          </a:p>
          <a:p>
            <a:pPr lvl="1"/>
            <a:r>
              <a:rPr lang="en-US" dirty="0" smtClean="0"/>
              <a:t>A - Catastrophic: </a:t>
            </a:r>
            <a:r>
              <a:rPr lang="en-US" i="1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failure </a:t>
            </a:r>
            <a:r>
              <a:rPr lang="en-US" i="1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may cause a </a:t>
            </a:r>
            <a:r>
              <a:rPr lang="en-US" i="1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crash</a:t>
            </a:r>
            <a:endParaRPr lang="en-US" i="1" dirty="0" smtClean="0">
              <a:solidFill>
                <a:schemeClr val="bg2">
                  <a:lumMod val="60000"/>
                  <a:lumOff val="40000"/>
                </a:schemeClr>
              </a:solidFill>
            </a:endParaRPr>
          </a:p>
          <a:p>
            <a:pPr lvl="1"/>
            <a:r>
              <a:rPr lang="en-US" dirty="0" smtClean="0"/>
              <a:t>B - Hazardous: </a:t>
            </a:r>
            <a:r>
              <a:rPr lang="en-US" i="1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failure </a:t>
            </a:r>
            <a:r>
              <a:rPr lang="en-US" i="1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has a large negative </a:t>
            </a:r>
            <a:r>
              <a:rPr lang="en-US" i="1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impact</a:t>
            </a:r>
            <a:endParaRPr lang="en-US" i="1" dirty="0" smtClean="0">
              <a:solidFill>
                <a:schemeClr val="bg2">
                  <a:lumMod val="60000"/>
                  <a:lumOff val="40000"/>
                </a:schemeClr>
              </a:solidFill>
            </a:endParaRPr>
          </a:p>
          <a:p>
            <a:pPr lvl="1"/>
            <a:r>
              <a:rPr lang="en-US" dirty="0" smtClean="0"/>
              <a:t>C - Major: </a:t>
            </a:r>
            <a:r>
              <a:rPr lang="en-US" i="1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failure </a:t>
            </a:r>
            <a:r>
              <a:rPr lang="en-US" i="1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is significant</a:t>
            </a:r>
          </a:p>
          <a:p>
            <a:pPr lvl="1"/>
            <a:r>
              <a:rPr lang="en-US" dirty="0" smtClean="0"/>
              <a:t>D - Minor: </a:t>
            </a:r>
            <a:r>
              <a:rPr lang="en-US" i="1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failure is noticeable </a:t>
            </a:r>
            <a:endParaRPr lang="en-US" i="1" dirty="0" smtClean="0">
              <a:solidFill>
                <a:schemeClr val="bg2">
                  <a:lumMod val="60000"/>
                  <a:lumOff val="40000"/>
                </a:schemeClr>
              </a:solidFill>
            </a:endParaRPr>
          </a:p>
          <a:p>
            <a:pPr lvl="1"/>
            <a:r>
              <a:rPr lang="en-US" dirty="0" smtClean="0"/>
              <a:t>E - </a:t>
            </a:r>
            <a:r>
              <a:rPr lang="en-US" dirty="0" smtClean="0"/>
              <a:t>No </a:t>
            </a:r>
            <a:r>
              <a:rPr lang="en-US" dirty="0" smtClean="0"/>
              <a:t>Effect: </a:t>
            </a:r>
            <a:r>
              <a:rPr lang="en-US" i="1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failure </a:t>
            </a:r>
            <a:r>
              <a:rPr lang="en-US" i="1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has no impact</a:t>
            </a:r>
            <a:endParaRPr lang="en-US" i="1" dirty="0">
              <a:solidFill>
                <a:schemeClr val="bg2">
                  <a:lumMod val="60000"/>
                  <a:lumOff val="4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Certifications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Certification</a:t>
            </a:r>
            <a:r>
              <a:rPr lang="en-US" dirty="0" smtClean="0"/>
              <a:t> checks temporal correctness</a:t>
            </a:r>
          </a:p>
          <a:p>
            <a:pPr lvl="1"/>
            <a:r>
              <a:rPr lang="en-US" dirty="0" smtClean="0"/>
              <a:t>WCETs are estimated based on criticalities</a:t>
            </a:r>
          </a:p>
          <a:p>
            <a:pPr lvl="1"/>
            <a:endParaRPr lang="en-US" dirty="0" smtClean="0"/>
          </a:p>
          <a:p>
            <a:pPr lvl="2"/>
            <a:r>
              <a:rPr lang="en-US" dirty="0" smtClean="0"/>
              <a:t>A: </a:t>
            </a:r>
            <a:r>
              <a:rPr lang="en-US" dirty="0" smtClean="0"/>
              <a:t>Catastrophic</a:t>
            </a:r>
            <a:endParaRPr lang="en-US" dirty="0" smtClean="0"/>
          </a:p>
          <a:p>
            <a:pPr lvl="2"/>
            <a:r>
              <a:rPr lang="en-US" dirty="0" smtClean="0"/>
              <a:t>B: Hazardous</a:t>
            </a:r>
          </a:p>
          <a:p>
            <a:pPr lvl="2"/>
            <a:r>
              <a:rPr lang="en-US" dirty="0" smtClean="0"/>
              <a:t>C: Major</a:t>
            </a:r>
          </a:p>
          <a:p>
            <a:pPr lvl="2"/>
            <a:r>
              <a:rPr lang="en-US" dirty="0" smtClean="0"/>
              <a:t>D: Minor</a:t>
            </a:r>
          </a:p>
          <a:p>
            <a:pPr lvl="2"/>
            <a:r>
              <a:rPr lang="en-US" dirty="0" smtClean="0"/>
              <a:t>E: No </a:t>
            </a:r>
            <a:r>
              <a:rPr lang="en-US" dirty="0" smtClean="0"/>
              <a:t>Effect</a:t>
            </a:r>
            <a:endParaRPr lang="en-US" dirty="0"/>
          </a:p>
        </p:txBody>
      </p:sp>
      <p:grpSp>
        <p:nvGrpSpPr>
          <p:cNvPr id="5" name="Group 13"/>
          <p:cNvGrpSpPr/>
          <p:nvPr/>
        </p:nvGrpSpPr>
        <p:grpSpPr>
          <a:xfrm>
            <a:off x="3944006" y="3168867"/>
            <a:ext cx="1628010" cy="2734530"/>
            <a:chOff x="3999186" y="2341177"/>
            <a:chExt cx="1628010" cy="2734530"/>
          </a:xfrm>
        </p:grpSpPr>
        <p:sp>
          <p:nvSpPr>
            <p:cNvPr id="4" name="Up-Down Arrow 3"/>
            <p:cNvSpPr/>
            <p:nvPr/>
          </p:nvSpPr>
          <p:spPr>
            <a:xfrm>
              <a:off x="4658710" y="2845677"/>
              <a:ext cx="472965" cy="1749972"/>
            </a:xfrm>
            <a:prstGeom prst="upDownArrow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4311869" y="2341177"/>
              <a:ext cx="1044517" cy="461665"/>
            </a:xfrm>
            <a:prstGeom prst="rect">
              <a:avLst/>
            </a:prstGeom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C00000"/>
                  </a:solidFill>
                </a:rPr>
                <a:t>Critical</a:t>
              </a:r>
              <a:endParaRPr lang="en-US" dirty="0">
                <a:solidFill>
                  <a:srgbClr val="C00000"/>
                </a:solidFill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3999186" y="4614042"/>
              <a:ext cx="1628010" cy="461665"/>
            </a:xfrm>
            <a:prstGeom prst="rect">
              <a:avLst/>
            </a:prstGeom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C00000"/>
                  </a:solidFill>
                </a:rPr>
                <a:t>Non-critical</a:t>
              </a:r>
              <a:endParaRPr lang="en-US" dirty="0">
                <a:solidFill>
                  <a:srgbClr val="C00000"/>
                </a:solidFill>
              </a:endParaRPr>
            </a:p>
          </p:txBody>
        </p:sp>
      </p:grpSp>
      <p:grpSp>
        <p:nvGrpSpPr>
          <p:cNvPr id="11" name="Group 14"/>
          <p:cNvGrpSpPr/>
          <p:nvPr/>
        </p:nvGrpSpPr>
        <p:grpSpPr>
          <a:xfrm>
            <a:off x="5442501" y="3224047"/>
            <a:ext cx="2760436" cy="2650079"/>
            <a:chOff x="5497681" y="2396357"/>
            <a:chExt cx="2760436" cy="2650079"/>
          </a:xfrm>
        </p:grpSpPr>
        <p:sp>
          <p:nvSpPr>
            <p:cNvPr id="8" name="Up-Down Arrow 7"/>
            <p:cNvSpPr/>
            <p:nvPr/>
          </p:nvSpPr>
          <p:spPr>
            <a:xfrm>
              <a:off x="6637282" y="2822029"/>
              <a:ext cx="472965" cy="1749972"/>
            </a:xfrm>
            <a:prstGeom prst="upDownArrow">
              <a:avLst/>
            </a:prstGeom>
          </p:spPr>
          <p:style>
            <a:lnRef idx="0">
              <a:schemeClr val="accent1"/>
            </a:lnRef>
            <a:fillRef idx="1002">
              <a:schemeClr val="dk2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5497681" y="2396357"/>
              <a:ext cx="2760436" cy="369332"/>
            </a:xfrm>
            <a:prstGeom prst="rect">
              <a:avLst/>
            </a:prstGeom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wrap="none" rtlCol="0">
              <a:spAutoFit/>
            </a:bodyPr>
            <a:lstStyle/>
            <a:p>
              <a:r>
                <a:rPr lang="en-US" sz="1800" dirty="0" smtClean="0">
                  <a:solidFill>
                    <a:srgbClr val="C00000"/>
                  </a:solidFill>
                </a:rPr>
                <a:t>Strict and pessimistic WCET</a:t>
              </a:r>
              <a:endParaRPr lang="en-US" sz="1800" dirty="0">
                <a:solidFill>
                  <a:srgbClr val="C00000"/>
                </a:solidFill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6277304" y="4677104"/>
              <a:ext cx="1160895" cy="369332"/>
            </a:xfrm>
            <a:prstGeom prst="rect">
              <a:avLst/>
            </a:prstGeom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wrap="none" rtlCol="0">
              <a:spAutoFit/>
            </a:bodyPr>
            <a:lstStyle/>
            <a:p>
              <a:r>
                <a:rPr lang="en-US" sz="1800" dirty="0" smtClean="0">
                  <a:solidFill>
                    <a:srgbClr val="C00000"/>
                  </a:solidFill>
                </a:rPr>
                <a:t>Normal ET</a:t>
              </a:r>
              <a:endParaRPr lang="en-US" sz="1800" dirty="0">
                <a:solidFill>
                  <a:srgbClr val="C00000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Integration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Tasks are integrated but certifications aren’t</a:t>
            </a:r>
            <a:endParaRPr lang="en-US" dirty="0" smtClean="0"/>
          </a:p>
        </p:txBody>
      </p:sp>
      <p:sp>
        <p:nvSpPr>
          <p:cNvPr id="15" name="Rectangle 14"/>
          <p:cNvSpPr/>
          <p:nvPr/>
        </p:nvSpPr>
        <p:spPr>
          <a:xfrm>
            <a:off x="4981903" y="2341179"/>
            <a:ext cx="2254469" cy="748862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FF9933"/>
                </a:solidFill>
              </a:rPr>
              <a:t>Level A</a:t>
            </a:r>
            <a:endParaRPr lang="en-US" dirty="0">
              <a:solidFill>
                <a:srgbClr val="FF9933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6148553" y="3090041"/>
            <a:ext cx="2254469" cy="748862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FF9933"/>
                </a:solidFill>
              </a:rPr>
              <a:t>Level B</a:t>
            </a:r>
            <a:endParaRPr lang="en-US" dirty="0">
              <a:solidFill>
                <a:srgbClr val="FF9933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5147440" y="3846787"/>
            <a:ext cx="2254469" cy="748862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FF9933"/>
                </a:solidFill>
              </a:rPr>
              <a:t>Level C</a:t>
            </a:r>
            <a:endParaRPr lang="en-US" dirty="0">
              <a:solidFill>
                <a:srgbClr val="FF9933"/>
              </a:solidFill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6329856" y="4595649"/>
            <a:ext cx="2254469" cy="748862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FF9933"/>
                </a:solidFill>
              </a:rPr>
              <a:t>Level D</a:t>
            </a:r>
            <a:endParaRPr lang="en-US" dirty="0">
              <a:solidFill>
                <a:srgbClr val="FF9933"/>
              </a:solidFill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4816366" y="5344512"/>
            <a:ext cx="2254469" cy="748862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FF9933"/>
                </a:solidFill>
              </a:rPr>
              <a:t>Level E</a:t>
            </a:r>
            <a:endParaRPr lang="en-US" dirty="0">
              <a:solidFill>
                <a:srgbClr val="FF9933"/>
              </a:solidFill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1072053" y="2341179"/>
            <a:ext cx="2254469" cy="748862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rgbClr val="C00000"/>
                </a:solidFill>
              </a:rPr>
              <a:t>Level A Certification</a:t>
            </a:r>
            <a:endParaRPr lang="en-US" sz="2000" dirty="0">
              <a:solidFill>
                <a:srgbClr val="C00000"/>
              </a:solidFill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1347955" y="3090041"/>
            <a:ext cx="2254469" cy="748862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rgbClr val="C00000"/>
                </a:solidFill>
              </a:rPr>
              <a:t>Level B Certification</a:t>
            </a:r>
            <a:endParaRPr lang="en-US" sz="2000" dirty="0">
              <a:solidFill>
                <a:srgbClr val="C00000"/>
              </a:solidFill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977459" y="3846787"/>
            <a:ext cx="2254469" cy="748862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rgbClr val="C00000"/>
                </a:solidFill>
              </a:rPr>
              <a:t>Level C Certification</a:t>
            </a:r>
            <a:endParaRPr lang="en-US" sz="2000" dirty="0">
              <a:solidFill>
                <a:srgbClr val="C00000"/>
              </a:solidFill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1363718" y="4595649"/>
            <a:ext cx="2254469" cy="748862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rgbClr val="C00000"/>
                </a:solidFill>
              </a:rPr>
              <a:t>Level D Certification</a:t>
            </a:r>
            <a:endParaRPr lang="en-US" sz="2000" dirty="0">
              <a:solidFill>
                <a:srgbClr val="C00000"/>
              </a:solidFill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1001111" y="5344512"/>
            <a:ext cx="2254469" cy="748862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rgbClr val="C00000"/>
                </a:solidFill>
              </a:rPr>
              <a:t>Level E Certification</a:t>
            </a:r>
            <a:endParaRPr lang="en-US" sz="2000" dirty="0">
              <a:solidFill>
                <a:srgbClr val="C00000"/>
              </a:solidFill>
            </a:endParaRPr>
          </a:p>
        </p:txBody>
      </p:sp>
      <p:grpSp>
        <p:nvGrpSpPr>
          <p:cNvPr id="30" name="Group 29"/>
          <p:cNvGrpSpPr/>
          <p:nvPr/>
        </p:nvGrpSpPr>
        <p:grpSpPr>
          <a:xfrm>
            <a:off x="3704898" y="2569779"/>
            <a:ext cx="1111467" cy="3279227"/>
            <a:chOff x="2924505" y="2569779"/>
            <a:chExt cx="1111467" cy="3279227"/>
          </a:xfrm>
        </p:grpSpPr>
        <p:sp>
          <p:nvSpPr>
            <p:cNvPr id="25" name="Right Arrow 24"/>
            <p:cNvSpPr/>
            <p:nvPr/>
          </p:nvSpPr>
          <p:spPr>
            <a:xfrm>
              <a:off x="2963918" y="2569779"/>
              <a:ext cx="1072054" cy="244365"/>
            </a:xfrm>
            <a:prstGeom prst="rightArrow">
              <a:avLst/>
            </a:prstGeom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Right Arrow 25"/>
            <p:cNvSpPr/>
            <p:nvPr/>
          </p:nvSpPr>
          <p:spPr>
            <a:xfrm>
              <a:off x="2940270" y="3350174"/>
              <a:ext cx="1072054" cy="244365"/>
            </a:xfrm>
            <a:prstGeom prst="rightArrow">
              <a:avLst/>
            </a:prstGeom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Right Arrow 26"/>
            <p:cNvSpPr/>
            <p:nvPr/>
          </p:nvSpPr>
          <p:spPr>
            <a:xfrm>
              <a:off x="2940270" y="4106916"/>
              <a:ext cx="1072054" cy="244365"/>
            </a:xfrm>
            <a:prstGeom prst="rightArrow">
              <a:avLst/>
            </a:prstGeom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Right Arrow 27"/>
            <p:cNvSpPr/>
            <p:nvPr/>
          </p:nvSpPr>
          <p:spPr>
            <a:xfrm>
              <a:off x="2924505" y="4832130"/>
              <a:ext cx="1072054" cy="244365"/>
            </a:xfrm>
            <a:prstGeom prst="rightArrow">
              <a:avLst/>
            </a:prstGeom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Right Arrow 28"/>
            <p:cNvSpPr/>
            <p:nvPr/>
          </p:nvSpPr>
          <p:spPr>
            <a:xfrm>
              <a:off x="2932389" y="5604641"/>
              <a:ext cx="1072054" cy="244365"/>
            </a:xfrm>
            <a:prstGeom prst="rightArrow">
              <a:avLst/>
            </a:prstGeom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1" name="Group 30"/>
          <p:cNvGrpSpPr/>
          <p:nvPr/>
        </p:nvGrpSpPr>
        <p:grpSpPr>
          <a:xfrm>
            <a:off x="4083271" y="2573721"/>
            <a:ext cx="1087819" cy="3444764"/>
            <a:chOff x="2924505" y="2573721"/>
            <a:chExt cx="1087819" cy="3444764"/>
          </a:xfrm>
          <a:solidFill>
            <a:srgbClr val="FF9933"/>
          </a:solidFill>
        </p:grpSpPr>
        <p:sp>
          <p:nvSpPr>
            <p:cNvPr id="32" name="Right Arrow 31"/>
            <p:cNvSpPr/>
            <p:nvPr/>
          </p:nvSpPr>
          <p:spPr>
            <a:xfrm rot="4185700">
              <a:off x="3208284" y="2987565"/>
              <a:ext cx="1072054" cy="244365"/>
            </a:xfrm>
            <a:prstGeom prst="rightArrow">
              <a:avLst/>
            </a:prstGeom>
            <a:grpFill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Right Arrow 32"/>
            <p:cNvSpPr/>
            <p:nvPr/>
          </p:nvSpPr>
          <p:spPr>
            <a:xfrm rot="2497809">
              <a:off x="2940270" y="3350174"/>
              <a:ext cx="1072054" cy="244365"/>
            </a:xfrm>
            <a:prstGeom prst="rightArrow">
              <a:avLst/>
            </a:prstGeom>
            <a:grpFill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Right Arrow 33"/>
            <p:cNvSpPr/>
            <p:nvPr/>
          </p:nvSpPr>
          <p:spPr>
            <a:xfrm>
              <a:off x="2940270" y="4106916"/>
              <a:ext cx="1072054" cy="244365"/>
            </a:xfrm>
            <a:prstGeom prst="rightArrow">
              <a:avLst/>
            </a:prstGeom>
            <a:grpFill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Right Arrow 34"/>
            <p:cNvSpPr/>
            <p:nvPr/>
          </p:nvSpPr>
          <p:spPr>
            <a:xfrm rot="19616544">
              <a:off x="2924505" y="4832130"/>
              <a:ext cx="1072054" cy="244365"/>
            </a:xfrm>
            <a:prstGeom prst="rightArrow">
              <a:avLst/>
            </a:prstGeom>
            <a:grpFill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Right Arrow 35"/>
            <p:cNvSpPr/>
            <p:nvPr/>
          </p:nvSpPr>
          <p:spPr>
            <a:xfrm rot="18619314">
              <a:off x="3042748" y="5360275"/>
              <a:ext cx="1072054" cy="244365"/>
            </a:xfrm>
            <a:prstGeom prst="rightArrow">
              <a:avLst/>
            </a:prstGeom>
            <a:grpFill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3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3.33333E-6 L 0.07239 -3.33333E-6 " pathEditMode="relative" rAng="0" ptsTypes="AA">
                                      <p:cBhvr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35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2.59259E-6 L -0.05347 -2.59259E-6 " pathEditMode="relative" rAng="0" ptsTypes="AA">
                                      <p:cBhvr>
                                        <p:cTn id="1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7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63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7.40741E-7 L 0.05694 7.40741E-7 " pathEditMode="relative" rAng="0" ptsTypes="AA">
                                      <p:cBhvr>
                                        <p:cTn id="1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35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1.48148E-6 L -0.07136 1.48148E-6 " pathEditMode="relative" rAng="0" ptsTypes="AA">
                                      <p:cBhvr>
                                        <p:cTn id="2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6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63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3.7037E-6 L 0.09392 0.00092 " pathEditMode="relative" rAng="0" ptsTypes="AA">
                                      <p:cBhvr>
                                        <p:cTn id="2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7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xit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7" grpId="0" animBg="1"/>
      <p:bldP spid="18" grpId="0" animBg="1"/>
      <p:bldP spid="1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Motivation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Urgency and importance may differ</a:t>
            </a:r>
          </a:p>
          <a:p>
            <a:pPr lvl="1"/>
            <a:r>
              <a:rPr lang="en-US" dirty="0" smtClean="0"/>
              <a:t>Jobs with earlier deadline but lower criticality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Jobs with later deadline but higher criticality</a:t>
            </a:r>
            <a:endParaRPr lang="en-US" dirty="0"/>
          </a:p>
        </p:txBody>
      </p:sp>
      <p:sp>
        <p:nvSpPr>
          <p:cNvPr id="4" name="Down Arrow 3"/>
          <p:cNvSpPr/>
          <p:nvPr/>
        </p:nvSpPr>
        <p:spPr>
          <a:xfrm>
            <a:off x="5328745" y="3878316"/>
            <a:ext cx="2680137" cy="1064171"/>
          </a:xfrm>
          <a:prstGeom prst="downArrow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rgbClr val="FF9900"/>
                </a:solidFill>
              </a:rPr>
              <a:t>Criticality Monotonic</a:t>
            </a:r>
            <a:endParaRPr lang="en-US" sz="2000" dirty="0">
              <a:solidFill>
                <a:srgbClr val="FF9900"/>
              </a:solidFill>
            </a:endParaRPr>
          </a:p>
        </p:txBody>
      </p:sp>
      <p:sp>
        <p:nvSpPr>
          <p:cNvPr id="6" name="Up Arrow 5"/>
          <p:cNvSpPr/>
          <p:nvPr/>
        </p:nvSpPr>
        <p:spPr>
          <a:xfrm>
            <a:off x="1056289" y="2664372"/>
            <a:ext cx="2617076" cy="1127237"/>
          </a:xfrm>
          <a:prstGeom prst="upArrow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FF9900"/>
                </a:solidFill>
              </a:rPr>
              <a:t>EDF/RM</a:t>
            </a:r>
            <a:endParaRPr lang="en-US" dirty="0">
              <a:solidFill>
                <a:srgbClr val="FF99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221828" y="4051738"/>
            <a:ext cx="2341179" cy="707886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9900"/>
                </a:solidFill>
              </a:rPr>
              <a:t>Hard to guarantee safety</a:t>
            </a:r>
            <a:endParaRPr lang="en-US" sz="2000" dirty="0">
              <a:solidFill>
                <a:srgbClr val="FF99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525814" y="2940269"/>
            <a:ext cx="2341179" cy="707886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9900"/>
                </a:solidFill>
              </a:rPr>
              <a:t>Hard to guarantee functionality</a:t>
            </a:r>
            <a:endParaRPr lang="en-US" sz="2000" dirty="0">
              <a:solidFill>
                <a:srgbClr val="FF9900"/>
              </a:solidFill>
            </a:endParaRPr>
          </a:p>
        </p:txBody>
      </p:sp>
      <p:sp>
        <p:nvSpPr>
          <p:cNvPr id="11" name="Oval 10"/>
          <p:cNvSpPr/>
          <p:nvPr/>
        </p:nvSpPr>
        <p:spPr>
          <a:xfrm>
            <a:off x="3618186" y="2916620"/>
            <a:ext cx="1655379" cy="1655379"/>
          </a:xfrm>
          <a:prstGeom prst="ellipse">
            <a:avLst/>
          </a:prstGeom>
          <a:solidFill>
            <a:srgbClr val="FFFF0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Balance</a:t>
            </a:r>
            <a:r>
              <a:rPr lang="en-US" sz="2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</a:t>
            </a:r>
            <a:endParaRPr lang="en-US" sz="22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7" grpId="0" animBg="1"/>
      <p:bldP spid="10" grpId="0" animBg="1"/>
      <p:bldP spid="1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Mixed-Criticality Model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Mixed-criticality </a:t>
            </a:r>
            <a:r>
              <a:rPr lang="en-US" dirty="0" smtClean="0">
                <a:solidFill>
                  <a:srgbClr val="00B0F0"/>
                </a:solidFill>
              </a:rPr>
              <a:t>jobs</a:t>
            </a:r>
          </a:p>
          <a:p>
            <a:pPr lvl="1"/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J</a:t>
            </a:r>
            <a:r>
              <a:rPr lang="en-US" i="1" baseline="-25000" dirty="0" err="1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=(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i="1" baseline="-25000" dirty="0" err="1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d</a:t>
            </a:r>
            <a:r>
              <a:rPr lang="en-US" i="1" baseline="-25000" dirty="0" err="1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, x</a:t>
            </a:r>
            <a:r>
              <a:rPr lang="en-US" i="1" baseline="-25000" dirty="0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, [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i="1" baseline="-25000" dirty="0" err="1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(A),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i="1" baseline="-25000" dirty="0" err="1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(B), … ])</a:t>
            </a:r>
          </a:p>
          <a:p>
            <a:pPr lvl="2"/>
            <a:r>
              <a:rPr lang="en-US" dirty="0" smtClean="0"/>
              <a:t>Release time</a:t>
            </a:r>
          </a:p>
          <a:p>
            <a:pPr lvl="2"/>
            <a:r>
              <a:rPr lang="en-US" dirty="0" smtClean="0"/>
              <a:t>Deadline</a:t>
            </a:r>
          </a:p>
          <a:p>
            <a:pPr lvl="2"/>
            <a:r>
              <a:rPr lang="en-US" dirty="0" smtClean="0"/>
              <a:t>Criticality (= 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A/B/C/D/… </a:t>
            </a:r>
            <a:r>
              <a:rPr lang="en-US" dirty="0" smtClean="0"/>
              <a:t>)</a:t>
            </a:r>
          </a:p>
          <a:p>
            <a:pPr lvl="2"/>
            <a:r>
              <a:rPr lang="en-US" dirty="0" smtClean="0"/>
              <a:t>Corresponding WCETs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Mixed-Criticality Model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Mixed-criticality </a:t>
            </a:r>
            <a:r>
              <a:rPr lang="en-US" dirty="0" smtClean="0">
                <a:solidFill>
                  <a:srgbClr val="00B0F0"/>
                </a:solidFill>
              </a:rPr>
              <a:t>sporadic tasks</a:t>
            </a:r>
          </a:p>
          <a:p>
            <a:pPr lvl="1"/>
            <a:r>
              <a:rPr lang="el-GR" i="1" dirty="0" smtClean="0">
                <a:latin typeface="Times New Roman" pitchFamily="18" charset="0"/>
                <a:cs typeface="Times New Roman" pitchFamily="18" charset="0"/>
              </a:rPr>
              <a:t>τ</a:t>
            </a:r>
            <a:r>
              <a:rPr lang="en-US" i="1" baseline="-25000" dirty="0" err="1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=(T</a:t>
            </a:r>
            <a:r>
              <a:rPr lang="en-US" i="1" baseline="-25000" dirty="0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, D</a:t>
            </a:r>
            <a:r>
              <a:rPr lang="en-US" i="1" baseline="-25000" dirty="0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, x</a:t>
            </a:r>
            <a:r>
              <a:rPr lang="en-US" i="1" baseline="-25000" dirty="0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, [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i="1" baseline="-25000" dirty="0" err="1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(A),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i="1" baseline="-25000" dirty="0" err="1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(B), … ])</a:t>
            </a:r>
          </a:p>
          <a:p>
            <a:pPr lvl="2"/>
            <a:r>
              <a:rPr lang="en-US" dirty="0" smtClean="0"/>
              <a:t>Period</a:t>
            </a:r>
          </a:p>
          <a:p>
            <a:pPr lvl="2"/>
            <a:r>
              <a:rPr lang="en-US" dirty="0" smtClean="0"/>
              <a:t>Deadline (≤ period)</a:t>
            </a:r>
          </a:p>
          <a:p>
            <a:pPr lvl="2"/>
            <a:r>
              <a:rPr lang="en-US" dirty="0" smtClean="0"/>
              <a:t>Criticality (= 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A/B/C/D/… </a:t>
            </a:r>
            <a:r>
              <a:rPr lang="en-US" dirty="0" smtClean="0"/>
              <a:t>)</a:t>
            </a:r>
          </a:p>
          <a:p>
            <a:pPr lvl="2"/>
            <a:r>
              <a:rPr lang="en-US" dirty="0" smtClean="0"/>
              <a:t>Corresponding WCETs</a:t>
            </a:r>
          </a:p>
          <a:p>
            <a:pPr lvl="1"/>
            <a:r>
              <a:rPr lang="en-US" dirty="0" smtClean="0"/>
              <a:t>A task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solidFill>
                  <a:schemeClr val="bg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τ</a:t>
            </a:r>
            <a:r>
              <a:rPr lang="en-US" baseline="-25000" dirty="0" err="1" smtClean="0">
                <a:solidFill>
                  <a:schemeClr val="bg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dirty="0" smtClean="0"/>
              <a:t> consists of many (or infinite) jobs</a:t>
            </a:r>
          </a:p>
          <a:p>
            <a:pPr lvl="1"/>
            <a:r>
              <a:rPr lang="en-US" dirty="0" smtClean="0"/>
              <a:t>A system </a:t>
            </a:r>
            <a:r>
              <a:rPr lang="en-US" i="1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τ</a:t>
            </a:r>
            <a:r>
              <a:rPr lang="en-US" dirty="0" smtClean="0"/>
              <a:t> consists of finite </a:t>
            </a:r>
            <a:r>
              <a:rPr lang="en-US" dirty="0" smtClean="0"/>
              <a:t>tasks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Mixed-Criticality Model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Temporal correctness:</a:t>
            </a:r>
          </a:p>
          <a:p>
            <a:pPr lvl="1"/>
            <a:r>
              <a:rPr lang="en-US" dirty="0" smtClean="0"/>
              <a:t>All tasks </a:t>
            </a:r>
            <a:r>
              <a:rPr lang="en-US" dirty="0" smtClean="0">
                <a:solidFill>
                  <a:srgbClr val="FF9900"/>
                </a:solidFill>
              </a:rPr>
              <a:t>at level X and above</a:t>
            </a:r>
            <a:r>
              <a:rPr lang="en-US" dirty="0" smtClean="0"/>
              <a:t> should meet their deadlines if </a:t>
            </a:r>
            <a:r>
              <a:rPr lang="en-US" b="1" dirty="0" smtClean="0"/>
              <a:t>no task exceeds its level-X WCET</a:t>
            </a:r>
          </a:p>
          <a:p>
            <a:r>
              <a:rPr lang="en-US" dirty="0" smtClean="0"/>
              <a:t>Not </a:t>
            </a:r>
            <a:r>
              <a:rPr lang="en-US" dirty="0" smtClean="0">
                <a:solidFill>
                  <a:srgbClr val="FF0000"/>
                </a:solidFill>
              </a:rPr>
              <a:t>all</a:t>
            </a:r>
            <a:r>
              <a:rPr lang="en-US" dirty="0" smtClean="0"/>
              <a:t> deadlines must be met</a:t>
            </a:r>
          </a:p>
          <a:p>
            <a:r>
              <a:rPr lang="en-US" dirty="0" smtClean="0"/>
              <a:t>Low-criticality tasks can be </a:t>
            </a:r>
            <a:r>
              <a:rPr lang="en-US" dirty="0" smtClean="0">
                <a:solidFill>
                  <a:srgbClr val="FF0000"/>
                </a:solidFill>
              </a:rPr>
              <a:t>sacrificed</a:t>
            </a:r>
            <a:r>
              <a:rPr lang="en-US" dirty="0" smtClean="0"/>
              <a:t> when high-criticality tasks overrun</a:t>
            </a:r>
          </a:p>
          <a:p>
            <a:pPr lvl="1"/>
            <a:r>
              <a:rPr lang="en-US" dirty="0" smtClean="0"/>
              <a:t>Overrunning seldom happens</a:t>
            </a:r>
          </a:p>
          <a:p>
            <a:pPr lvl="1"/>
            <a:r>
              <a:rPr lang="en-US" dirty="0" smtClean="0"/>
              <a:t>When it happens, we still guarantee the safety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Previous Results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problem of scheduling mixed-criticality jobs have been solved</a:t>
            </a:r>
          </a:p>
          <a:p>
            <a:pPr lvl="1"/>
            <a:r>
              <a:rPr lang="en-US" i="1" dirty="0" err="1" smtClean="0"/>
              <a:t>Baruah</a:t>
            </a:r>
            <a:r>
              <a:rPr lang="en-US" i="1" dirty="0" smtClean="0"/>
              <a:t>, Li, and </a:t>
            </a:r>
            <a:r>
              <a:rPr lang="en-US" i="1" dirty="0" err="1" smtClean="0"/>
              <a:t>Stougie</a:t>
            </a:r>
            <a:r>
              <a:rPr lang="en-US" dirty="0" smtClean="0"/>
              <a:t>. RTAS 2010</a:t>
            </a:r>
          </a:p>
          <a:p>
            <a:pPr lvl="1"/>
            <a:r>
              <a:rPr lang="en-US" i="1" dirty="0" smtClean="0"/>
              <a:t>Li and </a:t>
            </a:r>
            <a:r>
              <a:rPr lang="en-US" i="1" dirty="0" err="1" smtClean="0"/>
              <a:t>Baruah</a:t>
            </a:r>
            <a:r>
              <a:rPr lang="en-US" dirty="0" smtClean="0"/>
              <a:t>. EMSOFT </a:t>
            </a:r>
            <a:r>
              <a:rPr lang="en-US" dirty="0" smtClean="0"/>
              <a:t>2010</a:t>
            </a:r>
          </a:p>
          <a:p>
            <a:r>
              <a:rPr lang="en-US" dirty="0" smtClean="0"/>
              <a:t>We call our algorithm “OCBP algorithm”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O</a:t>
            </a:r>
            <a:r>
              <a:rPr lang="en-US" dirty="0" smtClean="0"/>
              <a:t>wn </a:t>
            </a:r>
            <a:r>
              <a:rPr lang="en-US" dirty="0" smtClean="0">
                <a:solidFill>
                  <a:srgbClr val="FF0000"/>
                </a:solidFill>
              </a:rPr>
              <a:t>C</a:t>
            </a:r>
            <a:r>
              <a:rPr lang="en-US" dirty="0" smtClean="0"/>
              <a:t>riticality-</a:t>
            </a:r>
            <a:r>
              <a:rPr lang="en-US" dirty="0" smtClean="0">
                <a:solidFill>
                  <a:srgbClr val="FF0000"/>
                </a:solidFill>
              </a:rPr>
              <a:t>B</a:t>
            </a:r>
            <a:r>
              <a:rPr lang="en-US" dirty="0" smtClean="0"/>
              <a:t>ased </a:t>
            </a:r>
            <a:r>
              <a:rPr lang="en-US" dirty="0" smtClean="0">
                <a:solidFill>
                  <a:srgbClr val="FF0000"/>
                </a:solidFill>
              </a:rPr>
              <a:t>P</a:t>
            </a:r>
            <a:r>
              <a:rPr lang="en-US" dirty="0" smtClean="0"/>
              <a:t>riority algorithm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Our </a:t>
            </a:r>
            <a:r>
              <a:rPr lang="en-US" dirty="0" smtClean="0"/>
              <a:t>Solution: OCBP Algorithm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848" y="1587061"/>
            <a:ext cx="8229600" cy="4724400"/>
          </a:xfrm>
        </p:spPr>
        <p:txBody>
          <a:bodyPr/>
          <a:lstStyle/>
          <a:p>
            <a:r>
              <a:rPr lang="en-US" dirty="0" smtClean="0"/>
              <a:t>Repeatedly find the “</a:t>
            </a:r>
            <a:r>
              <a:rPr lang="en-US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lowest-priority</a:t>
            </a:r>
            <a:r>
              <a:rPr lang="en-US" dirty="0" smtClean="0"/>
              <a:t>” job</a:t>
            </a:r>
          </a:p>
          <a:p>
            <a:pPr lvl="1"/>
            <a:r>
              <a:rPr lang="en-US" dirty="0" smtClean="0"/>
              <a:t>If a high-criticality job </a:t>
            </a:r>
            <a:r>
              <a:rPr lang="en-US" i="1" dirty="0" err="1" smtClean="0">
                <a:solidFill>
                  <a:schemeClr val="bg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J</a:t>
            </a:r>
            <a:r>
              <a:rPr lang="en-US" i="1" baseline="-25000" dirty="0" err="1" smtClean="0">
                <a:solidFill>
                  <a:schemeClr val="bg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dirty="0" smtClean="0"/>
              <a:t> </a:t>
            </a:r>
            <a:r>
              <a:rPr lang="en-US" dirty="0" smtClean="0"/>
              <a:t>satisfies</a:t>
            </a:r>
          </a:p>
          <a:p>
            <a:pPr lvl="1"/>
            <a:endParaRPr lang="en-US" sz="3600" dirty="0" smtClean="0"/>
          </a:p>
          <a:p>
            <a:pPr lvl="1"/>
            <a:r>
              <a:rPr lang="en-US" dirty="0" smtClean="0"/>
              <a:t>Or </a:t>
            </a:r>
            <a:r>
              <a:rPr lang="en-US" dirty="0" smtClean="0"/>
              <a:t>if a low-criticality job </a:t>
            </a:r>
            <a:r>
              <a:rPr lang="en-US" i="1" dirty="0" err="1" smtClean="0">
                <a:solidFill>
                  <a:schemeClr val="bg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J</a:t>
            </a:r>
            <a:r>
              <a:rPr lang="en-US" i="1" baseline="-25000" dirty="0" err="1" smtClean="0">
                <a:solidFill>
                  <a:schemeClr val="bg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dirty="0" smtClean="0"/>
              <a:t> </a:t>
            </a:r>
            <a:r>
              <a:rPr lang="en-US" dirty="0" smtClean="0"/>
              <a:t>satisfies</a:t>
            </a:r>
            <a:endParaRPr lang="en-US" dirty="0" smtClean="0"/>
          </a:p>
          <a:p>
            <a:pPr lvl="1"/>
            <a:endParaRPr lang="en-US" sz="3600" dirty="0" smtClean="0"/>
          </a:p>
          <a:p>
            <a:pPr lvl="1"/>
            <a:r>
              <a:rPr lang="en-US" dirty="0" smtClean="0"/>
              <a:t>Select </a:t>
            </a:r>
            <a:r>
              <a:rPr lang="en-US" i="1" dirty="0" err="1" smtClean="0">
                <a:solidFill>
                  <a:schemeClr val="bg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J</a:t>
            </a:r>
            <a:r>
              <a:rPr lang="en-US" i="1" baseline="-25000" dirty="0" err="1" smtClean="0">
                <a:solidFill>
                  <a:schemeClr val="bg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dirty="0" smtClean="0"/>
              <a:t> as lowest-priority job, and delete it from </a:t>
            </a:r>
            <a:r>
              <a:rPr lang="en-US" i="1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τ</a:t>
            </a:r>
          </a:p>
          <a:p>
            <a:pPr lvl="2"/>
            <a:r>
              <a:rPr lang="en-US" dirty="0" smtClean="0">
                <a:solidFill>
                  <a:schemeClr val="accent4"/>
                </a:solidFill>
                <a:cs typeface="Times New Roman" pitchFamily="18" charset="0"/>
              </a:rPr>
              <a:t>Deleted jobs will not be considered any more</a:t>
            </a:r>
            <a:endParaRPr lang="en-US" dirty="0" smtClean="0">
              <a:solidFill>
                <a:schemeClr val="accent4"/>
              </a:solidFill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3137339" y="2735318"/>
            <a:ext cx="2286000" cy="84364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168867" y="4088524"/>
            <a:ext cx="2286000" cy="6307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Mixed-Criticality </a:t>
            </a:r>
            <a:r>
              <a:rPr lang="en-US" dirty="0" smtClean="0"/>
              <a:t>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419600"/>
            <a:ext cx="8229600" cy="1447800"/>
          </a:xfrm>
        </p:spPr>
        <p:txBody>
          <a:bodyPr/>
          <a:lstStyle/>
          <a:p>
            <a:r>
              <a:rPr lang="en-US" dirty="0" smtClean="0"/>
              <a:t>Let’s start with this </a:t>
            </a:r>
            <a:r>
              <a:rPr lang="en-US" dirty="0" smtClean="0"/>
              <a:t>example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457200" y="2057400"/>
          <a:ext cx="8394700" cy="2308225"/>
        </p:xfrm>
        <a:graphic>
          <a:graphicData uri="http://schemas.openxmlformats.org/drawingml/2006/table">
            <a:tbl>
              <a:tblPr/>
              <a:tblGrid>
                <a:gridCol w="560388"/>
                <a:gridCol w="1157287"/>
                <a:gridCol w="1127125"/>
                <a:gridCol w="1238250"/>
                <a:gridCol w="2087563"/>
                <a:gridCol w="2224087"/>
              </a:tblGrid>
              <a:tr h="6826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4"/>
                        </a:solidFill>
                        <a:effectLst/>
                        <a:latin typeface="Times New Roman" pitchFamily="18" charset="0"/>
                        <a:ea typeface="ヒラギノ角ゴ Pro W3" pitchFamily="-112" charset="-128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+mn-lt"/>
                          <a:ea typeface="ヒラギノ角ゴ Pro W3" pitchFamily="-112" charset="-128"/>
                        </a:rPr>
                        <a:t>Release time(</a:t>
                      </a:r>
                      <a:r>
                        <a:rPr kumimoji="0" lang="en-US" sz="18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Times New Roman" pitchFamily="18" charset="0"/>
                          <a:ea typeface="ヒラギノ角ゴ Pro W3" pitchFamily="-112" charset="-128"/>
                          <a:cs typeface="Times New Roman" pitchFamily="18" charset="0"/>
                        </a:rPr>
                        <a:t>a</a:t>
                      </a:r>
                      <a:r>
                        <a:rPr kumimoji="0" lang="en-US" sz="1800" b="0" i="1" u="none" strike="noStrike" cap="none" normalizeH="0" baseline="-25000" dirty="0" err="1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Times New Roman" pitchFamily="18" charset="0"/>
                          <a:ea typeface="ヒラギノ角ゴ Pro W3" pitchFamily="-112" charset="-128"/>
                          <a:cs typeface="Times New Roman" pitchFamily="18" charset="0"/>
                        </a:rPr>
                        <a:t>i</a:t>
                      </a: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+mn-lt"/>
                          <a:ea typeface="ヒラギノ角ゴ Pro W3" pitchFamily="-112" charset="-128"/>
                        </a:rPr>
                        <a:t>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+mn-lt"/>
                          <a:ea typeface="ヒラギノ角ゴ Pro W3" pitchFamily="-112" charset="-128"/>
                        </a:rPr>
                        <a:t>Deadline (</a:t>
                      </a:r>
                      <a:r>
                        <a:rPr kumimoji="0" lang="en-US" sz="18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Times New Roman" pitchFamily="18" charset="0"/>
                          <a:ea typeface="ヒラギノ角ゴ Pro W3" pitchFamily="-112" charset="-128"/>
                          <a:cs typeface="Times New Roman" pitchFamily="18" charset="0"/>
                        </a:rPr>
                        <a:t>d</a:t>
                      </a:r>
                      <a:r>
                        <a:rPr kumimoji="0" lang="en-US" sz="1800" b="0" i="1" u="none" strike="noStrike" cap="none" normalizeH="0" baseline="-25000" dirty="0" err="1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Times New Roman" pitchFamily="18" charset="0"/>
                          <a:ea typeface="ヒラギノ角ゴ Pro W3" pitchFamily="-112" charset="-128"/>
                          <a:cs typeface="Times New Roman" pitchFamily="18" charset="0"/>
                        </a:rPr>
                        <a:t>i</a:t>
                      </a: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+mn-lt"/>
                          <a:ea typeface="ヒラギノ角ゴ Pro W3" pitchFamily="-112" charset="-128"/>
                        </a:rPr>
                        <a:t>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+mn-lt"/>
                          <a:ea typeface="ヒラギノ角ゴ Pro W3" pitchFamily="-112" charset="-128"/>
                        </a:rPr>
                        <a:t>Criticality (</a:t>
                      </a:r>
                      <a:r>
                        <a:rPr kumimoji="0" lang="el-GR" sz="1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Times New Roman" pitchFamily="18" charset="0"/>
                          <a:ea typeface="ヒラギノ角ゴ Pro W3" pitchFamily="-112" charset="-128"/>
                          <a:cs typeface="Times New Roman" pitchFamily="18" charset="0"/>
                        </a:rPr>
                        <a:t>χ</a:t>
                      </a:r>
                      <a:r>
                        <a:rPr kumimoji="0" lang="en-US" sz="1800" b="0" i="1" u="none" strike="noStrike" cap="none" normalizeH="0" baseline="-25000" dirty="0" err="1" smtClean="0">
                          <a:ln>
                            <a:noFill/>
                          </a:ln>
                          <a:solidFill>
                            <a:schemeClr val="bg2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Times New Roman" pitchFamily="18" charset="0"/>
                          <a:ea typeface="ヒラギノ角ゴ Pro W3" pitchFamily="-112" charset="-128"/>
                          <a:cs typeface="Times New Roman" pitchFamily="18" charset="0"/>
                        </a:rPr>
                        <a:t>i</a:t>
                      </a: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+mn-lt"/>
                          <a:ea typeface="ヒラギノ角ゴ Pro W3" pitchFamily="-112" charset="-128"/>
                        </a:rPr>
                        <a:t>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+mn-lt"/>
                          <a:ea typeface="ヒラギノ角ゴ Pro W3" pitchFamily="-112" charset="-128"/>
                        </a:rPr>
                        <a:t>Execution time for low-criticality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+mn-lt"/>
                          <a:ea typeface="ヒラギノ角ゴ Pro W3" pitchFamily="-112" charset="-128"/>
                        </a:rPr>
                        <a:t>Execution time for high-criticality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Times New Roman" pitchFamily="18" charset="0"/>
                          <a:ea typeface="ヒラギノ角ゴ Pro W3" pitchFamily="-112" charset="-128"/>
                          <a:cs typeface="Times New Roman" pitchFamily="18" charset="0"/>
                        </a:rPr>
                        <a:t>J</a:t>
                      </a:r>
                      <a:r>
                        <a:rPr kumimoji="0" lang="en-US" sz="1800" b="0" i="1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Times New Roman" pitchFamily="18" charset="0"/>
                          <a:ea typeface="ヒラギノ角ゴ Pro W3" pitchFamily="-112" charset="-128"/>
                          <a:cs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+mn-lt"/>
                          <a:ea typeface="ヒラギノ角ゴ Pro W3" pitchFamily="-112" charset="-128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+mn-lt"/>
                          <a:ea typeface="ヒラギノ角ゴ Pro W3" pitchFamily="-112" charset="-128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+mn-lt"/>
                          <a:ea typeface="ヒラギノ角ゴ Pro W3" pitchFamily="-112" charset="-128"/>
                        </a:rPr>
                        <a:t>Low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+mn-lt"/>
                          <a:ea typeface="ヒラギノ角ゴ Pro W3" pitchFamily="-112" charset="-128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+mn-lt"/>
                          <a:ea typeface="ヒラギノ角ゴ Pro W3" pitchFamily="-112" charset="-128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Times New Roman" pitchFamily="18" charset="0"/>
                          <a:ea typeface="ヒラギノ角ゴ Pro W3" pitchFamily="-112" charset="-128"/>
                          <a:cs typeface="Times New Roman" pitchFamily="18" charset="0"/>
                        </a:rPr>
                        <a:t>J</a:t>
                      </a:r>
                      <a:r>
                        <a:rPr kumimoji="0" lang="en-US" sz="1800" b="0" i="1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Times New Roman" pitchFamily="18" charset="0"/>
                          <a:ea typeface="ヒラギノ角ゴ Pro W3" pitchFamily="-112" charset="-128"/>
                          <a:cs typeface="Times New Roman" pitchFamily="18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+mn-lt"/>
                          <a:ea typeface="ヒラギノ角ゴ Pro W3" pitchFamily="-112" charset="-128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+mn-lt"/>
                          <a:ea typeface="ヒラギノ角ゴ Pro W3" pitchFamily="-112" charset="-128"/>
                        </a:rPr>
                        <a:t>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+mn-lt"/>
                          <a:ea typeface="ヒラギノ角ゴ Pro W3" pitchFamily="-112" charset="-128"/>
                        </a:rPr>
                        <a:t>Low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+mn-lt"/>
                          <a:ea typeface="ヒラギノ角ゴ Pro W3" pitchFamily="-112" charset="-128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+mn-lt"/>
                          <a:ea typeface="ヒラギノ角ゴ Pro W3" pitchFamily="-112" charset="-128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Times New Roman" pitchFamily="18" charset="0"/>
                          <a:ea typeface="ヒラギノ角ゴ Pro W3" pitchFamily="-112" charset="-128"/>
                          <a:cs typeface="Times New Roman" pitchFamily="18" charset="0"/>
                        </a:rPr>
                        <a:t>J</a:t>
                      </a:r>
                      <a:r>
                        <a:rPr kumimoji="0" lang="en-US" sz="1800" b="0" i="1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Times New Roman" pitchFamily="18" charset="0"/>
                          <a:ea typeface="ヒラギノ角ゴ Pro W3" pitchFamily="-112" charset="-128"/>
                          <a:cs typeface="Times New Roman" pitchFamily="18" charset="0"/>
                        </a:rPr>
                        <a:t>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+mn-lt"/>
                          <a:ea typeface="ヒラギノ角ゴ Pro W3" pitchFamily="-112" charset="-128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+mn-lt"/>
                          <a:ea typeface="ヒラギノ角ゴ Pro W3" pitchFamily="-112" charset="-128"/>
                        </a:rPr>
                        <a:t>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+mn-lt"/>
                          <a:ea typeface="ヒラギノ角ゴ Pro W3" pitchFamily="-112" charset="-128"/>
                        </a:rPr>
                        <a:t>High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+mn-lt"/>
                          <a:ea typeface="ヒラギノ角ゴ Pro W3" pitchFamily="-112" charset="-128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+mn-lt"/>
                          <a:ea typeface="ヒラギノ角ゴ Pro W3" pitchFamily="-112" charset="-128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Times New Roman" pitchFamily="18" charset="0"/>
                          <a:ea typeface="ヒラギノ角ゴ Pro W3" pitchFamily="-112" charset="-128"/>
                          <a:cs typeface="Times New Roman" pitchFamily="18" charset="0"/>
                        </a:rPr>
                        <a:t>J</a:t>
                      </a:r>
                      <a:r>
                        <a:rPr kumimoji="0" lang="en-US" sz="1800" b="0" i="1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Times New Roman" pitchFamily="18" charset="0"/>
                          <a:ea typeface="ヒラギノ角ゴ Pro W3" pitchFamily="-112" charset="-128"/>
                          <a:cs typeface="Times New Roman" pitchFamily="18" charset="0"/>
                        </a:rPr>
                        <a:t>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+mn-lt"/>
                          <a:ea typeface="ヒラギノ角ゴ Pro W3" pitchFamily="-112" charset="-128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+mn-lt"/>
                          <a:ea typeface="ヒラギノ角ゴ Pro W3" pitchFamily="-112" charset="-128"/>
                        </a:rPr>
                        <a:t>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+mn-lt"/>
                          <a:ea typeface="ヒラギノ角ゴ Pro W3" pitchFamily="-112" charset="-128"/>
                        </a:rPr>
                        <a:t>High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+mn-lt"/>
                          <a:ea typeface="ヒラギノ角ゴ Pro W3" pitchFamily="-112" charset="-128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+mn-lt"/>
                          <a:ea typeface="ヒラギノ角ゴ Pro W3" pitchFamily="-112" charset="-128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Mixed-Criticality </a:t>
            </a:r>
            <a:r>
              <a:rPr lang="en-US" dirty="0" smtClean="0"/>
              <a:t>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419600"/>
            <a:ext cx="8229600" cy="1447800"/>
          </a:xfrm>
        </p:spPr>
        <p:txBody>
          <a:bodyPr/>
          <a:lstStyle/>
          <a:p>
            <a:r>
              <a:rPr lang="en-US" dirty="0" smtClean="0"/>
              <a:t>EDF fails to schedule this instance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457200" y="2057400"/>
          <a:ext cx="8394700" cy="2308225"/>
        </p:xfrm>
        <a:graphic>
          <a:graphicData uri="http://schemas.openxmlformats.org/drawingml/2006/table">
            <a:tbl>
              <a:tblPr/>
              <a:tblGrid>
                <a:gridCol w="560388"/>
                <a:gridCol w="1157287"/>
                <a:gridCol w="1127125"/>
                <a:gridCol w="1238250"/>
                <a:gridCol w="2087563"/>
                <a:gridCol w="2224087"/>
              </a:tblGrid>
              <a:tr h="6826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4"/>
                        </a:solidFill>
                        <a:effectLst/>
                        <a:latin typeface="Times New Roman" pitchFamily="18" charset="0"/>
                        <a:ea typeface="ヒラギノ角ゴ Pro W3" pitchFamily="-112" charset="-128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+mn-lt"/>
                          <a:ea typeface="ヒラギノ角ゴ Pro W3" pitchFamily="-112" charset="-128"/>
                        </a:rPr>
                        <a:t>Release time(</a:t>
                      </a:r>
                      <a:r>
                        <a:rPr kumimoji="0" lang="en-US" sz="18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Times New Roman" pitchFamily="18" charset="0"/>
                          <a:ea typeface="ヒラギノ角ゴ Pro W3" pitchFamily="-112" charset="-128"/>
                          <a:cs typeface="Times New Roman" pitchFamily="18" charset="0"/>
                        </a:rPr>
                        <a:t>a</a:t>
                      </a:r>
                      <a:r>
                        <a:rPr kumimoji="0" lang="en-US" sz="1800" b="0" i="1" u="none" strike="noStrike" cap="none" normalizeH="0" baseline="-25000" dirty="0" err="1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Times New Roman" pitchFamily="18" charset="0"/>
                          <a:ea typeface="ヒラギノ角ゴ Pro W3" pitchFamily="-112" charset="-128"/>
                          <a:cs typeface="Times New Roman" pitchFamily="18" charset="0"/>
                        </a:rPr>
                        <a:t>i</a:t>
                      </a: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+mn-lt"/>
                          <a:ea typeface="ヒラギノ角ゴ Pro W3" pitchFamily="-112" charset="-128"/>
                        </a:rPr>
                        <a:t>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+mn-lt"/>
                          <a:ea typeface="ヒラギノ角ゴ Pro W3" pitchFamily="-112" charset="-128"/>
                        </a:rPr>
                        <a:t>Deadline (</a:t>
                      </a:r>
                      <a:r>
                        <a:rPr kumimoji="0" lang="en-US" sz="18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Times New Roman" pitchFamily="18" charset="0"/>
                          <a:ea typeface="ヒラギノ角ゴ Pro W3" pitchFamily="-112" charset="-128"/>
                          <a:cs typeface="Times New Roman" pitchFamily="18" charset="0"/>
                        </a:rPr>
                        <a:t>d</a:t>
                      </a:r>
                      <a:r>
                        <a:rPr kumimoji="0" lang="en-US" sz="1800" b="0" i="1" u="none" strike="noStrike" cap="none" normalizeH="0" baseline="-25000" dirty="0" err="1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Times New Roman" pitchFamily="18" charset="0"/>
                          <a:ea typeface="ヒラギノ角ゴ Pro W3" pitchFamily="-112" charset="-128"/>
                          <a:cs typeface="Times New Roman" pitchFamily="18" charset="0"/>
                        </a:rPr>
                        <a:t>i</a:t>
                      </a: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+mn-lt"/>
                          <a:ea typeface="ヒラギノ角ゴ Pro W3" pitchFamily="-112" charset="-128"/>
                        </a:rPr>
                        <a:t>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+mn-lt"/>
                          <a:ea typeface="ヒラギノ角ゴ Pro W3" pitchFamily="-112" charset="-128"/>
                        </a:rPr>
                        <a:t>Criticality (</a:t>
                      </a:r>
                      <a:r>
                        <a:rPr kumimoji="0" lang="el-GR" sz="1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Times New Roman" pitchFamily="18" charset="0"/>
                          <a:ea typeface="ヒラギノ角ゴ Pro W3" pitchFamily="-112" charset="-128"/>
                          <a:cs typeface="Times New Roman" pitchFamily="18" charset="0"/>
                        </a:rPr>
                        <a:t>χ</a:t>
                      </a:r>
                      <a:r>
                        <a:rPr kumimoji="0" lang="en-US" sz="1800" b="0" i="1" u="none" strike="noStrike" cap="none" normalizeH="0" baseline="-25000" dirty="0" err="1" smtClean="0">
                          <a:ln>
                            <a:noFill/>
                          </a:ln>
                          <a:solidFill>
                            <a:schemeClr val="bg2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Times New Roman" pitchFamily="18" charset="0"/>
                          <a:ea typeface="ヒラギノ角ゴ Pro W3" pitchFamily="-112" charset="-128"/>
                          <a:cs typeface="Times New Roman" pitchFamily="18" charset="0"/>
                        </a:rPr>
                        <a:t>i</a:t>
                      </a: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+mn-lt"/>
                          <a:ea typeface="ヒラギノ角ゴ Pro W3" pitchFamily="-112" charset="-128"/>
                        </a:rPr>
                        <a:t>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+mn-lt"/>
                          <a:ea typeface="ヒラギノ角ゴ Pro W3" pitchFamily="-112" charset="-128"/>
                        </a:rPr>
                        <a:t>Execution time for low-criticality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+mn-lt"/>
                          <a:ea typeface="ヒラギノ角ゴ Pro W3" pitchFamily="-112" charset="-128"/>
                        </a:rPr>
                        <a:t>Execution time for high-criticality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Times New Roman" pitchFamily="18" charset="0"/>
                          <a:ea typeface="ヒラギノ角ゴ Pro W3" pitchFamily="-112" charset="-128"/>
                          <a:cs typeface="Times New Roman" pitchFamily="18" charset="0"/>
                        </a:rPr>
                        <a:t>J</a:t>
                      </a:r>
                      <a:r>
                        <a:rPr kumimoji="0" lang="en-US" sz="1800" b="0" i="1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Times New Roman" pitchFamily="18" charset="0"/>
                          <a:ea typeface="ヒラギノ角ゴ Pro W3" pitchFamily="-112" charset="-128"/>
                          <a:cs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+mn-lt"/>
                          <a:ea typeface="ヒラギノ角ゴ Pro W3" pitchFamily="-112" charset="-128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+mn-lt"/>
                          <a:ea typeface="ヒラギノ角ゴ Pro W3" pitchFamily="-112" charset="-128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+mn-lt"/>
                          <a:ea typeface="ヒラギノ角ゴ Pro W3" pitchFamily="-112" charset="-128"/>
                        </a:rPr>
                        <a:t>Low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+mn-lt"/>
                          <a:ea typeface="ヒラギノ角ゴ Pro W3" pitchFamily="-112" charset="-128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+mn-lt"/>
                          <a:ea typeface="ヒラギノ角ゴ Pro W3" pitchFamily="-112" charset="-128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Times New Roman" pitchFamily="18" charset="0"/>
                          <a:ea typeface="ヒラギノ角ゴ Pro W3" pitchFamily="-112" charset="-128"/>
                          <a:cs typeface="Times New Roman" pitchFamily="18" charset="0"/>
                        </a:rPr>
                        <a:t>J</a:t>
                      </a:r>
                      <a:r>
                        <a:rPr kumimoji="0" lang="en-US" sz="1800" b="0" i="1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Times New Roman" pitchFamily="18" charset="0"/>
                          <a:ea typeface="ヒラギノ角ゴ Pro W3" pitchFamily="-112" charset="-128"/>
                          <a:cs typeface="Times New Roman" pitchFamily="18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+mn-lt"/>
                          <a:ea typeface="ヒラギノ角ゴ Pro W3" pitchFamily="-112" charset="-128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+mn-lt"/>
                          <a:ea typeface="ヒラギノ角ゴ Pro W3" pitchFamily="-112" charset="-128"/>
                        </a:rPr>
                        <a:t>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+mn-lt"/>
                          <a:ea typeface="ヒラギノ角ゴ Pro W3" pitchFamily="-112" charset="-128"/>
                        </a:rPr>
                        <a:t>Low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+mn-lt"/>
                          <a:ea typeface="ヒラギノ角ゴ Pro W3" pitchFamily="-112" charset="-128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+mn-lt"/>
                          <a:ea typeface="ヒラギノ角ゴ Pro W3" pitchFamily="-112" charset="-128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Times New Roman" pitchFamily="18" charset="0"/>
                          <a:ea typeface="ヒラギノ角ゴ Pro W3" pitchFamily="-112" charset="-128"/>
                          <a:cs typeface="Times New Roman" pitchFamily="18" charset="0"/>
                        </a:rPr>
                        <a:t>J</a:t>
                      </a:r>
                      <a:r>
                        <a:rPr kumimoji="0" lang="en-US" sz="1800" b="0" i="1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Times New Roman" pitchFamily="18" charset="0"/>
                          <a:ea typeface="ヒラギノ角ゴ Pro W3" pitchFamily="-112" charset="-128"/>
                          <a:cs typeface="Times New Roman" pitchFamily="18" charset="0"/>
                        </a:rPr>
                        <a:t>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+mn-lt"/>
                          <a:ea typeface="ヒラギノ角ゴ Pro W3" pitchFamily="-112" charset="-128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+mn-lt"/>
                          <a:ea typeface="ヒラギノ角ゴ Pro W3" pitchFamily="-112" charset="-128"/>
                        </a:rPr>
                        <a:t>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+mn-lt"/>
                          <a:ea typeface="ヒラギノ角ゴ Pro W3" pitchFamily="-112" charset="-128"/>
                        </a:rPr>
                        <a:t>High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+mn-lt"/>
                          <a:ea typeface="ヒラギノ角ゴ Pro W3" pitchFamily="-112" charset="-128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+mn-lt"/>
                          <a:ea typeface="ヒラギノ角ゴ Pro W3" pitchFamily="-112" charset="-128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Times New Roman" pitchFamily="18" charset="0"/>
                          <a:ea typeface="ヒラギノ角ゴ Pro W3" pitchFamily="-112" charset="-128"/>
                          <a:cs typeface="Times New Roman" pitchFamily="18" charset="0"/>
                        </a:rPr>
                        <a:t>J</a:t>
                      </a:r>
                      <a:r>
                        <a:rPr kumimoji="0" lang="en-US" sz="1800" b="0" i="1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Times New Roman" pitchFamily="18" charset="0"/>
                          <a:ea typeface="ヒラギノ角ゴ Pro W3" pitchFamily="-112" charset="-128"/>
                          <a:cs typeface="Times New Roman" pitchFamily="18" charset="0"/>
                        </a:rPr>
                        <a:t>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+mn-lt"/>
                          <a:ea typeface="ヒラギノ角ゴ Pro W3" pitchFamily="-112" charset="-128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+mn-lt"/>
                          <a:ea typeface="ヒラギノ角ゴ Pro W3" pitchFamily="-112" charset="-128"/>
                        </a:rPr>
                        <a:t>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+mn-lt"/>
                          <a:ea typeface="ヒラギノ角ゴ Pro W3" pitchFamily="-112" charset="-128"/>
                        </a:rPr>
                        <a:t>High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+mn-lt"/>
                          <a:ea typeface="ヒラギノ角ゴ Pro W3" pitchFamily="-112" charset="-128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+mn-lt"/>
                          <a:ea typeface="ヒラギノ角ゴ Pro W3" pitchFamily="-112" charset="-128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cxnSp>
        <p:nvCxnSpPr>
          <p:cNvPr id="5" name="Straight Arrow Connector 4"/>
          <p:cNvCxnSpPr/>
          <p:nvPr/>
        </p:nvCxnSpPr>
        <p:spPr>
          <a:xfrm rot="5400000" flipH="1" flipV="1">
            <a:off x="440505" y="5438336"/>
            <a:ext cx="1033462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>
            <a:off x="981842" y="5954274"/>
            <a:ext cx="6842125" cy="158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/>
          <p:cNvSpPr/>
          <p:nvPr/>
        </p:nvSpPr>
        <p:spPr>
          <a:xfrm>
            <a:off x="973905" y="5473261"/>
            <a:ext cx="1166812" cy="465138"/>
          </a:xfrm>
          <a:prstGeom prst="rect">
            <a:avLst/>
          </a:prstGeom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/>
              <a:t>J</a:t>
            </a:r>
            <a:r>
              <a:rPr lang="en-US" baseline="-25000" dirty="0"/>
              <a:t>1</a:t>
            </a:r>
          </a:p>
        </p:txBody>
      </p:sp>
      <p:sp>
        <p:nvSpPr>
          <p:cNvPr id="8" name="Rectangle 7"/>
          <p:cNvSpPr/>
          <p:nvPr/>
        </p:nvSpPr>
        <p:spPr>
          <a:xfrm>
            <a:off x="3323405" y="5473261"/>
            <a:ext cx="2371725" cy="465138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/>
              <a:t>J</a:t>
            </a:r>
            <a:r>
              <a:rPr lang="en-US" baseline="-25000" dirty="0"/>
              <a:t>3</a:t>
            </a:r>
          </a:p>
        </p:txBody>
      </p:sp>
      <p:sp>
        <p:nvSpPr>
          <p:cNvPr id="9" name="Rectangle 8"/>
          <p:cNvSpPr/>
          <p:nvPr/>
        </p:nvSpPr>
        <p:spPr>
          <a:xfrm>
            <a:off x="5687192" y="5473261"/>
            <a:ext cx="2373313" cy="465138"/>
          </a:xfrm>
          <a:prstGeom prst="rect">
            <a:avLst/>
          </a:prstGeom>
          <a:solidFill>
            <a:srgbClr val="FF9933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/>
              <a:t>J</a:t>
            </a:r>
            <a:r>
              <a:rPr lang="en-US" baseline="-25000" dirty="0"/>
              <a:t>4</a:t>
            </a:r>
          </a:p>
        </p:txBody>
      </p:sp>
      <p:sp>
        <p:nvSpPr>
          <p:cNvPr id="10" name="Rectangle 9"/>
          <p:cNvSpPr/>
          <p:nvPr/>
        </p:nvSpPr>
        <p:spPr>
          <a:xfrm>
            <a:off x="2148655" y="5473261"/>
            <a:ext cx="1166812" cy="465138"/>
          </a:xfrm>
          <a:prstGeom prst="rect">
            <a:avLst/>
          </a:prstGeom>
          <a:solidFill>
            <a:schemeClr val="accent1">
              <a:lumMod val="90000"/>
            </a:schemeClr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/>
              <a:t>J</a:t>
            </a:r>
            <a:r>
              <a:rPr lang="en-US" baseline="-25000" dirty="0"/>
              <a:t>2</a:t>
            </a:r>
          </a:p>
        </p:txBody>
      </p:sp>
      <p:cxnSp>
        <p:nvCxnSpPr>
          <p:cNvPr id="11" name="Straight Arrow Connector 10"/>
          <p:cNvCxnSpPr/>
          <p:nvPr/>
        </p:nvCxnSpPr>
        <p:spPr>
          <a:xfrm rot="5400000" flipH="1" flipV="1">
            <a:off x="705618" y="5654236"/>
            <a:ext cx="550862" cy="1587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rot="16200000" flipH="1">
            <a:off x="3034479" y="5666937"/>
            <a:ext cx="574675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rot="16200000" flipH="1">
            <a:off x="6536505" y="5684399"/>
            <a:ext cx="574675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4" name="TextBox 16"/>
          <p:cNvSpPr txBox="1">
            <a:spLocks noChangeArrowheads="1"/>
          </p:cNvSpPr>
          <p:nvPr/>
        </p:nvSpPr>
        <p:spPr bwMode="auto">
          <a:xfrm>
            <a:off x="956442" y="6006661"/>
            <a:ext cx="619753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 dirty="0"/>
              <a:t>0        </a:t>
            </a:r>
            <a:r>
              <a:rPr lang="en-US" sz="1400" dirty="0" smtClean="0"/>
              <a:t>            </a:t>
            </a:r>
            <a:r>
              <a:rPr lang="en-US" sz="1400" dirty="0"/>
              <a:t>1 </a:t>
            </a:r>
            <a:r>
              <a:rPr lang="en-US" sz="1400" dirty="0" smtClean="0"/>
              <a:t>                     </a:t>
            </a:r>
            <a:r>
              <a:rPr lang="en-US" sz="1400" dirty="0"/>
              <a:t>2        </a:t>
            </a:r>
            <a:r>
              <a:rPr lang="en-US" sz="1400" dirty="0" smtClean="0"/>
              <a:t>             </a:t>
            </a:r>
            <a:r>
              <a:rPr lang="en-US" sz="1400" dirty="0"/>
              <a:t>3       </a:t>
            </a:r>
            <a:r>
              <a:rPr lang="en-US" sz="1400" dirty="0" smtClean="0"/>
              <a:t>               </a:t>
            </a:r>
            <a:r>
              <a:rPr lang="en-US" sz="1400" dirty="0" smtClean="0"/>
              <a:t>4      </a:t>
            </a:r>
            <a:r>
              <a:rPr lang="en-US" sz="1400" dirty="0" smtClean="0"/>
              <a:t>                </a:t>
            </a:r>
            <a:r>
              <a:rPr lang="en-US" sz="1400" dirty="0" smtClean="0"/>
              <a:t>5 </a:t>
            </a:r>
            <a:endParaRPr lang="en-US" sz="1400" dirty="0"/>
          </a:p>
        </p:txBody>
      </p:sp>
      <p:cxnSp>
        <p:nvCxnSpPr>
          <p:cNvPr id="15" name="Straight Arrow Connector 14"/>
          <p:cNvCxnSpPr/>
          <p:nvPr/>
        </p:nvCxnSpPr>
        <p:spPr>
          <a:xfrm rot="16200000" flipH="1">
            <a:off x="5393504" y="5684399"/>
            <a:ext cx="574675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Mixed-Criticality </a:t>
            </a:r>
            <a:r>
              <a:rPr lang="en-US" dirty="0" smtClean="0"/>
              <a:t>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419600"/>
            <a:ext cx="8229600" cy="1447800"/>
          </a:xfrm>
        </p:spPr>
        <p:txBody>
          <a:bodyPr/>
          <a:lstStyle/>
          <a:p>
            <a:r>
              <a:rPr lang="en-US" dirty="0" smtClean="0"/>
              <a:t>Criticality-monotonic fails to schedule, too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457200" y="2057400"/>
          <a:ext cx="8394700" cy="2308225"/>
        </p:xfrm>
        <a:graphic>
          <a:graphicData uri="http://schemas.openxmlformats.org/drawingml/2006/table">
            <a:tbl>
              <a:tblPr/>
              <a:tblGrid>
                <a:gridCol w="560388"/>
                <a:gridCol w="1157287"/>
                <a:gridCol w="1127125"/>
                <a:gridCol w="1238250"/>
                <a:gridCol w="2087563"/>
                <a:gridCol w="2224087"/>
              </a:tblGrid>
              <a:tr h="6826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4"/>
                        </a:solidFill>
                        <a:effectLst/>
                        <a:latin typeface="Times New Roman" pitchFamily="18" charset="0"/>
                        <a:ea typeface="ヒラギノ角ゴ Pro W3" pitchFamily="-112" charset="-128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+mn-lt"/>
                          <a:ea typeface="ヒラギノ角ゴ Pro W3" pitchFamily="-112" charset="-128"/>
                        </a:rPr>
                        <a:t>Release time(</a:t>
                      </a:r>
                      <a:r>
                        <a:rPr kumimoji="0" lang="en-US" sz="18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Times New Roman" pitchFamily="18" charset="0"/>
                          <a:ea typeface="ヒラギノ角ゴ Pro W3" pitchFamily="-112" charset="-128"/>
                          <a:cs typeface="Times New Roman" pitchFamily="18" charset="0"/>
                        </a:rPr>
                        <a:t>a</a:t>
                      </a:r>
                      <a:r>
                        <a:rPr kumimoji="0" lang="en-US" sz="1800" b="0" i="1" u="none" strike="noStrike" cap="none" normalizeH="0" baseline="-25000" dirty="0" err="1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Times New Roman" pitchFamily="18" charset="0"/>
                          <a:ea typeface="ヒラギノ角ゴ Pro W3" pitchFamily="-112" charset="-128"/>
                          <a:cs typeface="Times New Roman" pitchFamily="18" charset="0"/>
                        </a:rPr>
                        <a:t>i</a:t>
                      </a: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+mn-lt"/>
                          <a:ea typeface="ヒラギノ角ゴ Pro W3" pitchFamily="-112" charset="-128"/>
                        </a:rPr>
                        <a:t>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+mn-lt"/>
                          <a:ea typeface="ヒラギノ角ゴ Pro W3" pitchFamily="-112" charset="-128"/>
                        </a:rPr>
                        <a:t>Deadline (</a:t>
                      </a:r>
                      <a:r>
                        <a:rPr kumimoji="0" lang="en-US" sz="18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Times New Roman" pitchFamily="18" charset="0"/>
                          <a:ea typeface="ヒラギノ角ゴ Pro W3" pitchFamily="-112" charset="-128"/>
                          <a:cs typeface="Times New Roman" pitchFamily="18" charset="0"/>
                        </a:rPr>
                        <a:t>d</a:t>
                      </a:r>
                      <a:r>
                        <a:rPr kumimoji="0" lang="en-US" sz="1800" b="0" i="1" u="none" strike="noStrike" cap="none" normalizeH="0" baseline="-25000" dirty="0" err="1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Times New Roman" pitchFamily="18" charset="0"/>
                          <a:ea typeface="ヒラギノ角ゴ Pro W3" pitchFamily="-112" charset="-128"/>
                          <a:cs typeface="Times New Roman" pitchFamily="18" charset="0"/>
                        </a:rPr>
                        <a:t>i</a:t>
                      </a: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+mn-lt"/>
                          <a:ea typeface="ヒラギノ角ゴ Pro W3" pitchFamily="-112" charset="-128"/>
                        </a:rPr>
                        <a:t>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+mn-lt"/>
                          <a:ea typeface="ヒラギノ角ゴ Pro W3" pitchFamily="-112" charset="-128"/>
                        </a:rPr>
                        <a:t>Criticality (</a:t>
                      </a:r>
                      <a:r>
                        <a:rPr kumimoji="0" lang="el-GR" sz="1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Times New Roman" pitchFamily="18" charset="0"/>
                          <a:ea typeface="ヒラギノ角ゴ Pro W3" pitchFamily="-112" charset="-128"/>
                          <a:cs typeface="Times New Roman" pitchFamily="18" charset="0"/>
                        </a:rPr>
                        <a:t>χ</a:t>
                      </a:r>
                      <a:r>
                        <a:rPr kumimoji="0" lang="en-US" sz="1800" b="0" i="1" u="none" strike="noStrike" cap="none" normalizeH="0" baseline="-25000" dirty="0" err="1" smtClean="0">
                          <a:ln>
                            <a:noFill/>
                          </a:ln>
                          <a:solidFill>
                            <a:schemeClr val="bg2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Times New Roman" pitchFamily="18" charset="0"/>
                          <a:ea typeface="ヒラギノ角ゴ Pro W3" pitchFamily="-112" charset="-128"/>
                          <a:cs typeface="Times New Roman" pitchFamily="18" charset="0"/>
                        </a:rPr>
                        <a:t>i</a:t>
                      </a: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+mn-lt"/>
                          <a:ea typeface="ヒラギノ角ゴ Pro W3" pitchFamily="-112" charset="-128"/>
                        </a:rPr>
                        <a:t>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+mn-lt"/>
                          <a:ea typeface="ヒラギノ角ゴ Pro W3" pitchFamily="-112" charset="-128"/>
                        </a:rPr>
                        <a:t>Execution time for low-criticality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+mn-lt"/>
                          <a:ea typeface="ヒラギノ角ゴ Pro W3" pitchFamily="-112" charset="-128"/>
                        </a:rPr>
                        <a:t>Execution time for high-criticality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Times New Roman" pitchFamily="18" charset="0"/>
                          <a:ea typeface="ヒラギノ角ゴ Pro W3" pitchFamily="-112" charset="-128"/>
                          <a:cs typeface="Times New Roman" pitchFamily="18" charset="0"/>
                        </a:rPr>
                        <a:t>J</a:t>
                      </a:r>
                      <a:r>
                        <a:rPr kumimoji="0" lang="en-US" sz="1800" b="0" i="1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Times New Roman" pitchFamily="18" charset="0"/>
                          <a:ea typeface="ヒラギノ角ゴ Pro W3" pitchFamily="-112" charset="-128"/>
                          <a:cs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+mn-lt"/>
                          <a:ea typeface="ヒラギノ角ゴ Pro W3" pitchFamily="-112" charset="-128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+mn-lt"/>
                          <a:ea typeface="ヒラギノ角ゴ Pro W3" pitchFamily="-112" charset="-128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+mn-lt"/>
                          <a:ea typeface="ヒラギノ角ゴ Pro W3" pitchFamily="-112" charset="-128"/>
                        </a:rPr>
                        <a:t>Low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+mn-lt"/>
                          <a:ea typeface="ヒラギノ角ゴ Pro W3" pitchFamily="-112" charset="-128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+mn-lt"/>
                          <a:ea typeface="ヒラギノ角ゴ Pro W3" pitchFamily="-112" charset="-128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Times New Roman" pitchFamily="18" charset="0"/>
                          <a:ea typeface="ヒラギノ角ゴ Pro W3" pitchFamily="-112" charset="-128"/>
                          <a:cs typeface="Times New Roman" pitchFamily="18" charset="0"/>
                        </a:rPr>
                        <a:t>J</a:t>
                      </a:r>
                      <a:r>
                        <a:rPr kumimoji="0" lang="en-US" sz="1800" b="0" i="1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Times New Roman" pitchFamily="18" charset="0"/>
                          <a:ea typeface="ヒラギノ角ゴ Pro W3" pitchFamily="-112" charset="-128"/>
                          <a:cs typeface="Times New Roman" pitchFamily="18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+mn-lt"/>
                          <a:ea typeface="ヒラギノ角ゴ Pro W3" pitchFamily="-112" charset="-128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+mn-lt"/>
                          <a:ea typeface="ヒラギノ角ゴ Pro W3" pitchFamily="-112" charset="-128"/>
                        </a:rPr>
                        <a:t>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+mn-lt"/>
                          <a:ea typeface="ヒラギノ角ゴ Pro W3" pitchFamily="-112" charset="-128"/>
                        </a:rPr>
                        <a:t>Low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+mn-lt"/>
                          <a:ea typeface="ヒラギノ角ゴ Pro W3" pitchFamily="-112" charset="-128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+mn-lt"/>
                          <a:ea typeface="ヒラギノ角ゴ Pro W3" pitchFamily="-112" charset="-128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Times New Roman" pitchFamily="18" charset="0"/>
                          <a:ea typeface="ヒラギノ角ゴ Pro W3" pitchFamily="-112" charset="-128"/>
                          <a:cs typeface="Times New Roman" pitchFamily="18" charset="0"/>
                        </a:rPr>
                        <a:t>J</a:t>
                      </a:r>
                      <a:r>
                        <a:rPr kumimoji="0" lang="en-US" sz="1800" b="0" i="1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Times New Roman" pitchFamily="18" charset="0"/>
                          <a:ea typeface="ヒラギノ角ゴ Pro W3" pitchFamily="-112" charset="-128"/>
                          <a:cs typeface="Times New Roman" pitchFamily="18" charset="0"/>
                        </a:rPr>
                        <a:t>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+mn-lt"/>
                          <a:ea typeface="ヒラギノ角ゴ Pro W3" pitchFamily="-112" charset="-128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+mn-lt"/>
                          <a:ea typeface="ヒラギノ角ゴ Pro W3" pitchFamily="-112" charset="-128"/>
                        </a:rPr>
                        <a:t>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+mn-lt"/>
                          <a:ea typeface="ヒラギノ角ゴ Pro W3" pitchFamily="-112" charset="-128"/>
                        </a:rPr>
                        <a:t>High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+mn-lt"/>
                          <a:ea typeface="ヒラギノ角ゴ Pro W3" pitchFamily="-112" charset="-128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+mn-lt"/>
                          <a:ea typeface="ヒラギノ角ゴ Pro W3" pitchFamily="-112" charset="-128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Times New Roman" pitchFamily="18" charset="0"/>
                          <a:ea typeface="ヒラギノ角ゴ Pro W3" pitchFamily="-112" charset="-128"/>
                          <a:cs typeface="Times New Roman" pitchFamily="18" charset="0"/>
                        </a:rPr>
                        <a:t>J</a:t>
                      </a:r>
                      <a:r>
                        <a:rPr kumimoji="0" lang="en-US" sz="1800" b="0" i="1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Times New Roman" pitchFamily="18" charset="0"/>
                          <a:ea typeface="ヒラギノ角ゴ Pro W3" pitchFamily="-112" charset="-128"/>
                          <a:cs typeface="Times New Roman" pitchFamily="18" charset="0"/>
                        </a:rPr>
                        <a:t>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+mn-lt"/>
                          <a:ea typeface="ヒラギノ角ゴ Pro W3" pitchFamily="-112" charset="-128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+mn-lt"/>
                          <a:ea typeface="ヒラギノ角ゴ Pro W3" pitchFamily="-112" charset="-128"/>
                        </a:rPr>
                        <a:t>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+mn-lt"/>
                          <a:ea typeface="ヒラギノ角ゴ Pro W3" pitchFamily="-112" charset="-128"/>
                        </a:rPr>
                        <a:t>High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+mn-lt"/>
                          <a:ea typeface="ヒラギノ角ゴ Pro W3" pitchFamily="-112" charset="-128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+mn-lt"/>
                          <a:ea typeface="ヒラギノ角ゴ Pro W3" pitchFamily="-112" charset="-128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cxnSp>
        <p:nvCxnSpPr>
          <p:cNvPr id="5" name="Straight Arrow Connector 4"/>
          <p:cNvCxnSpPr/>
          <p:nvPr/>
        </p:nvCxnSpPr>
        <p:spPr>
          <a:xfrm rot="5400000" flipH="1" flipV="1">
            <a:off x="440505" y="5438336"/>
            <a:ext cx="1033462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>
            <a:off x="981842" y="5954274"/>
            <a:ext cx="6842125" cy="158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/>
          <p:cNvSpPr/>
          <p:nvPr/>
        </p:nvSpPr>
        <p:spPr>
          <a:xfrm>
            <a:off x="3322967" y="5473261"/>
            <a:ext cx="1166812" cy="465138"/>
          </a:xfrm>
          <a:prstGeom prst="rect">
            <a:avLst/>
          </a:prstGeom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/>
              <a:t>J</a:t>
            </a:r>
            <a:r>
              <a:rPr lang="en-US" baseline="-25000" dirty="0"/>
              <a:t>1</a:t>
            </a:r>
          </a:p>
        </p:txBody>
      </p:sp>
      <p:sp>
        <p:nvSpPr>
          <p:cNvPr id="8" name="Rectangle 7"/>
          <p:cNvSpPr/>
          <p:nvPr/>
        </p:nvSpPr>
        <p:spPr>
          <a:xfrm>
            <a:off x="982226" y="5481144"/>
            <a:ext cx="1146119" cy="465138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/>
              <a:t>J</a:t>
            </a:r>
            <a:r>
              <a:rPr lang="en-US" baseline="-25000" dirty="0"/>
              <a:t>3</a:t>
            </a:r>
          </a:p>
        </p:txBody>
      </p:sp>
      <p:sp>
        <p:nvSpPr>
          <p:cNvPr id="9" name="Rectangle 8"/>
          <p:cNvSpPr/>
          <p:nvPr/>
        </p:nvSpPr>
        <p:spPr>
          <a:xfrm>
            <a:off x="2128346" y="5481144"/>
            <a:ext cx="1190296" cy="465138"/>
          </a:xfrm>
          <a:prstGeom prst="rect">
            <a:avLst/>
          </a:prstGeom>
          <a:solidFill>
            <a:srgbClr val="FF9933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/>
              <a:t>J</a:t>
            </a:r>
            <a:r>
              <a:rPr lang="en-US" baseline="-25000" dirty="0"/>
              <a:t>4</a:t>
            </a:r>
          </a:p>
        </p:txBody>
      </p:sp>
      <p:sp>
        <p:nvSpPr>
          <p:cNvPr id="10" name="Rectangle 9"/>
          <p:cNvSpPr/>
          <p:nvPr/>
        </p:nvSpPr>
        <p:spPr>
          <a:xfrm>
            <a:off x="4497717" y="5473261"/>
            <a:ext cx="1166812" cy="465138"/>
          </a:xfrm>
          <a:prstGeom prst="rect">
            <a:avLst/>
          </a:prstGeom>
          <a:solidFill>
            <a:schemeClr val="accent1">
              <a:lumMod val="90000"/>
            </a:schemeClr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/>
              <a:t>J</a:t>
            </a:r>
            <a:r>
              <a:rPr lang="en-US" baseline="-25000" dirty="0"/>
              <a:t>2</a:t>
            </a:r>
          </a:p>
        </p:txBody>
      </p:sp>
      <p:cxnSp>
        <p:nvCxnSpPr>
          <p:cNvPr id="11" name="Straight Arrow Connector 10"/>
          <p:cNvCxnSpPr/>
          <p:nvPr/>
        </p:nvCxnSpPr>
        <p:spPr>
          <a:xfrm rot="5400000" flipH="1" flipV="1">
            <a:off x="705618" y="5654236"/>
            <a:ext cx="550862" cy="1587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rot="16200000" flipH="1">
            <a:off x="3034479" y="5666937"/>
            <a:ext cx="574675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rot="16200000" flipH="1">
            <a:off x="6536505" y="5684399"/>
            <a:ext cx="574675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4" name="TextBox 16"/>
          <p:cNvSpPr txBox="1">
            <a:spLocks noChangeArrowheads="1"/>
          </p:cNvSpPr>
          <p:nvPr/>
        </p:nvSpPr>
        <p:spPr bwMode="auto">
          <a:xfrm>
            <a:off x="956442" y="6006661"/>
            <a:ext cx="619753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 dirty="0"/>
              <a:t>0        </a:t>
            </a:r>
            <a:r>
              <a:rPr lang="en-US" sz="1400" dirty="0" smtClean="0"/>
              <a:t>            </a:t>
            </a:r>
            <a:r>
              <a:rPr lang="en-US" sz="1400" dirty="0"/>
              <a:t>1 </a:t>
            </a:r>
            <a:r>
              <a:rPr lang="en-US" sz="1400" dirty="0" smtClean="0"/>
              <a:t>                     </a:t>
            </a:r>
            <a:r>
              <a:rPr lang="en-US" sz="1400" dirty="0"/>
              <a:t>2        </a:t>
            </a:r>
            <a:r>
              <a:rPr lang="en-US" sz="1400" dirty="0" smtClean="0"/>
              <a:t>             </a:t>
            </a:r>
            <a:r>
              <a:rPr lang="en-US" sz="1400" dirty="0"/>
              <a:t>3       </a:t>
            </a:r>
            <a:r>
              <a:rPr lang="en-US" sz="1400" dirty="0" smtClean="0"/>
              <a:t>               </a:t>
            </a:r>
            <a:r>
              <a:rPr lang="en-US" sz="1400" dirty="0" smtClean="0"/>
              <a:t>4      </a:t>
            </a:r>
            <a:r>
              <a:rPr lang="en-US" sz="1400" dirty="0" smtClean="0"/>
              <a:t>                </a:t>
            </a:r>
            <a:r>
              <a:rPr lang="en-US" sz="1400" dirty="0" smtClean="0"/>
              <a:t>5 </a:t>
            </a:r>
            <a:endParaRPr lang="en-US" sz="1400" dirty="0"/>
          </a:p>
        </p:txBody>
      </p:sp>
      <p:cxnSp>
        <p:nvCxnSpPr>
          <p:cNvPr id="15" name="Straight Arrow Connector 14"/>
          <p:cNvCxnSpPr/>
          <p:nvPr/>
        </p:nvCxnSpPr>
        <p:spPr>
          <a:xfrm rot="16200000" flipH="1">
            <a:off x="5393504" y="5684399"/>
            <a:ext cx="574675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OCBP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419600"/>
            <a:ext cx="8229600" cy="1447800"/>
          </a:xfrm>
        </p:spPr>
        <p:txBody>
          <a:bodyPr/>
          <a:lstStyle/>
          <a:p>
            <a:r>
              <a:rPr lang="en-US" dirty="0" smtClean="0"/>
              <a:t>We run OCBP algorithm on the </a:t>
            </a:r>
            <a:r>
              <a:rPr lang="en-US" dirty="0" smtClean="0"/>
              <a:t>instance</a:t>
            </a:r>
            <a:endParaRPr lang="en-US" dirty="0" smtClean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457200" y="2057400"/>
          <a:ext cx="8394700" cy="2308225"/>
        </p:xfrm>
        <a:graphic>
          <a:graphicData uri="http://schemas.openxmlformats.org/drawingml/2006/table">
            <a:tbl>
              <a:tblPr/>
              <a:tblGrid>
                <a:gridCol w="560388"/>
                <a:gridCol w="1157287"/>
                <a:gridCol w="1127125"/>
                <a:gridCol w="1238250"/>
                <a:gridCol w="2087563"/>
                <a:gridCol w="2224087"/>
              </a:tblGrid>
              <a:tr h="6826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4"/>
                        </a:solidFill>
                        <a:effectLst/>
                        <a:latin typeface="Times New Roman" pitchFamily="18" charset="0"/>
                        <a:ea typeface="ヒラギノ角ゴ Pro W3" pitchFamily="-112" charset="-128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+mn-lt"/>
                          <a:ea typeface="ヒラギノ角ゴ Pro W3" pitchFamily="-112" charset="-128"/>
                        </a:rPr>
                        <a:t>Release time(</a:t>
                      </a:r>
                      <a:r>
                        <a:rPr kumimoji="0" lang="en-US" sz="18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Times New Roman" pitchFamily="18" charset="0"/>
                          <a:ea typeface="ヒラギノ角ゴ Pro W3" pitchFamily="-112" charset="-128"/>
                          <a:cs typeface="Times New Roman" pitchFamily="18" charset="0"/>
                        </a:rPr>
                        <a:t>a</a:t>
                      </a:r>
                      <a:r>
                        <a:rPr kumimoji="0" lang="en-US" sz="1800" b="0" i="1" u="none" strike="noStrike" cap="none" normalizeH="0" baseline="-25000" dirty="0" err="1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Times New Roman" pitchFamily="18" charset="0"/>
                          <a:ea typeface="ヒラギノ角ゴ Pro W3" pitchFamily="-112" charset="-128"/>
                          <a:cs typeface="Times New Roman" pitchFamily="18" charset="0"/>
                        </a:rPr>
                        <a:t>i</a:t>
                      </a: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+mn-lt"/>
                          <a:ea typeface="ヒラギノ角ゴ Pro W3" pitchFamily="-112" charset="-128"/>
                        </a:rPr>
                        <a:t>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+mn-lt"/>
                          <a:ea typeface="ヒラギノ角ゴ Pro W3" pitchFamily="-112" charset="-128"/>
                        </a:rPr>
                        <a:t>Deadline (</a:t>
                      </a:r>
                      <a:r>
                        <a:rPr kumimoji="0" lang="en-US" sz="18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Times New Roman" pitchFamily="18" charset="0"/>
                          <a:ea typeface="ヒラギノ角ゴ Pro W3" pitchFamily="-112" charset="-128"/>
                          <a:cs typeface="Times New Roman" pitchFamily="18" charset="0"/>
                        </a:rPr>
                        <a:t>d</a:t>
                      </a:r>
                      <a:r>
                        <a:rPr kumimoji="0" lang="en-US" sz="1800" b="0" i="1" u="none" strike="noStrike" cap="none" normalizeH="0" baseline="-25000" dirty="0" err="1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Times New Roman" pitchFamily="18" charset="0"/>
                          <a:ea typeface="ヒラギノ角ゴ Pro W3" pitchFamily="-112" charset="-128"/>
                          <a:cs typeface="Times New Roman" pitchFamily="18" charset="0"/>
                        </a:rPr>
                        <a:t>i</a:t>
                      </a: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+mn-lt"/>
                          <a:ea typeface="ヒラギノ角ゴ Pro W3" pitchFamily="-112" charset="-128"/>
                        </a:rPr>
                        <a:t>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+mn-lt"/>
                          <a:ea typeface="ヒラギノ角ゴ Pro W3" pitchFamily="-112" charset="-128"/>
                        </a:rPr>
                        <a:t>Criticality (</a:t>
                      </a:r>
                      <a:r>
                        <a:rPr kumimoji="0" lang="el-GR" sz="1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Times New Roman" pitchFamily="18" charset="0"/>
                          <a:ea typeface="ヒラギノ角ゴ Pro W3" pitchFamily="-112" charset="-128"/>
                          <a:cs typeface="Times New Roman" pitchFamily="18" charset="0"/>
                        </a:rPr>
                        <a:t>χ</a:t>
                      </a:r>
                      <a:r>
                        <a:rPr kumimoji="0" lang="en-US" sz="1800" b="0" i="1" u="none" strike="noStrike" cap="none" normalizeH="0" baseline="-25000" dirty="0" err="1" smtClean="0">
                          <a:ln>
                            <a:noFill/>
                          </a:ln>
                          <a:solidFill>
                            <a:schemeClr val="bg2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Times New Roman" pitchFamily="18" charset="0"/>
                          <a:ea typeface="ヒラギノ角ゴ Pro W3" pitchFamily="-112" charset="-128"/>
                          <a:cs typeface="Times New Roman" pitchFamily="18" charset="0"/>
                        </a:rPr>
                        <a:t>i</a:t>
                      </a: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+mn-lt"/>
                          <a:ea typeface="ヒラギノ角ゴ Pro W3" pitchFamily="-112" charset="-128"/>
                        </a:rPr>
                        <a:t>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+mn-lt"/>
                          <a:ea typeface="ヒラギノ角ゴ Pro W3" pitchFamily="-112" charset="-128"/>
                        </a:rPr>
                        <a:t>Execution time for low-criticality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+mn-lt"/>
                          <a:ea typeface="ヒラギノ角ゴ Pro W3" pitchFamily="-112" charset="-128"/>
                        </a:rPr>
                        <a:t>Execution time for high-criticality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Times New Roman" pitchFamily="18" charset="0"/>
                          <a:ea typeface="ヒラギノ角ゴ Pro W3" pitchFamily="-112" charset="-128"/>
                          <a:cs typeface="Times New Roman" pitchFamily="18" charset="0"/>
                        </a:rPr>
                        <a:t>J</a:t>
                      </a:r>
                      <a:r>
                        <a:rPr kumimoji="0" lang="en-US" sz="1800" b="0" i="1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Times New Roman" pitchFamily="18" charset="0"/>
                          <a:ea typeface="ヒラギノ角ゴ Pro W3" pitchFamily="-112" charset="-128"/>
                          <a:cs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+mn-lt"/>
                          <a:ea typeface="ヒラギノ角ゴ Pro W3" pitchFamily="-112" charset="-128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+mn-lt"/>
                          <a:ea typeface="ヒラギノ角ゴ Pro W3" pitchFamily="-112" charset="-128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+mn-lt"/>
                          <a:ea typeface="ヒラギノ角ゴ Pro W3" pitchFamily="-112" charset="-128"/>
                        </a:rPr>
                        <a:t>Low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+mn-lt"/>
                          <a:ea typeface="ヒラギノ角ゴ Pro W3" pitchFamily="-112" charset="-128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+mn-lt"/>
                          <a:ea typeface="ヒラギノ角ゴ Pro W3" pitchFamily="-112" charset="-128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Times New Roman" pitchFamily="18" charset="0"/>
                          <a:ea typeface="ヒラギノ角ゴ Pro W3" pitchFamily="-112" charset="-128"/>
                          <a:cs typeface="Times New Roman" pitchFamily="18" charset="0"/>
                        </a:rPr>
                        <a:t>J</a:t>
                      </a:r>
                      <a:r>
                        <a:rPr kumimoji="0" lang="en-US" sz="1800" b="0" i="1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Times New Roman" pitchFamily="18" charset="0"/>
                          <a:ea typeface="ヒラギノ角ゴ Pro W3" pitchFamily="-112" charset="-128"/>
                          <a:cs typeface="Times New Roman" pitchFamily="18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+mn-lt"/>
                          <a:ea typeface="ヒラギノ角ゴ Pro W3" pitchFamily="-112" charset="-128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+mn-lt"/>
                          <a:ea typeface="ヒラギノ角ゴ Pro W3" pitchFamily="-112" charset="-128"/>
                        </a:rPr>
                        <a:t>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+mn-lt"/>
                          <a:ea typeface="ヒラギノ角ゴ Pro W3" pitchFamily="-112" charset="-128"/>
                        </a:rPr>
                        <a:t>Low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+mn-lt"/>
                          <a:ea typeface="ヒラギノ角ゴ Pro W3" pitchFamily="-112" charset="-128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+mn-lt"/>
                          <a:ea typeface="ヒラギノ角ゴ Pro W3" pitchFamily="-112" charset="-128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Times New Roman" pitchFamily="18" charset="0"/>
                          <a:ea typeface="ヒラギノ角ゴ Pro W3" pitchFamily="-112" charset="-128"/>
                          <a:cs typeface="Times New Roman" pitchFamily="18" charset="0"/>
                        </a:rPr>
                        <a:t>J</a:t>
                      </a:r>
                      <a:r>
                        <a:rPr kumimoji="0" lang="en-US" sz="1800" b="0" i="1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Times New Roman" pitchFamily="18" charset="0"/>
                          <a:ea typeface="ヒラギノ角ゴ Pro W3" pitchFamily="-112" charset="-128"/>
                          <a:cs typeface="Times New Roman" pitchFamily="18" charset="0"/>
                        </a:rPr>
                        <a:t>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+mn-lt"/>
                          <a:ea typeface="ヒラギノ角ゴ Pro W3" pitchFamily="-112" charset="-128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+mn-lt"/>
                          <a:ea typeface="ヒラギノ角ゴ Pro W3" pitchFamily="-112" charset="-128"/>
                        </a:rPr>
                        <a:t>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+mn-lt"/>
                          <a:ea typeface="ヒラギノ角ゴ Pro W3" pitchFamily="-112" charset="-128"/>
                        </a:rPr>
                        <a:t>High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+mn-lt"/>
                          <a:ea typeface="ヒラギノ角ゴ Pro W3" pitchFamily="-112" charset="-128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+mn-lt"/>
                          <a:ea typeface="ヒラギノ角ゴ Pro W3" pitchFamily="-112" charset="-128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Times New Roman" pitchFamily="18" charset="0"/>
                          <a:ea typeface="ヒラギノ角ゴ Pro W3" pitchFamily="-112" charset="-128"/>
                          <a:cs typeface="Times New Roman" pitchFamily="18" charset="0"/>
                        </a:rPr>
                        <a:t>J</a:t>
                      </a:r>
                      <a:r>
                        <a:rPr kumimoji="0" lang="en-US" sz="1800" b="0" i="1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Times New Roman" pitchFamily="18" charset="0"/>
                          <a:ea typeface="ヒラギノ角ゴ Pro W3" pitchFamily="-112" charset="-128"/>
                          <a:cs typeface="Times New Roman" pitchFamily="18" charset="0"/>
                        </a:rPr>
                        <a:t>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+mn-lt"/>
                          <a:ea typeface="ヒラギノ角ゴ Pro W3" pitchFamily="-112" charset="-128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+mn-lt"/>
                          <a:ea typeface="ヒラギノ角ゴ Pro W3" pitchFamily="-112" charset="-128"/>
                        </a:rPr>
                        <a:t>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+mn-lt"/>
                          <a:ea typeface="ヒラギノ角ゴ Pro W3" pitchFamily="-112" charset="-128"/>
                        </a:rPr>
                        <a:t>High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+mn-lt"/>
                          <a:ea typeface="ヒラギノ角ゴ Pro W3" pitchFamily="-112" charset="-128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+mn-lt"/>
                          <a:ea typeface="ヒラギノ角ゴ Pro W3" pitchFamily="-112" charset="-128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OCBP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419600"/>
            <a:ext cx="8229600" cy="1447800"/>
          </a:xfrm>
        </p:spPr>
        <p:txBody>
          <a:bodyPr/>
          <a:lstStyle/>
          <a:p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J</a:t>
            </a:r>
            <a:r>
              <a:rPr lang="en-US" i="1" baseline="-25000" dirty="0" smtClean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en-US" dirty="0" smtClean="0"/>
              <a:t> can not be the lowest-priority job</a:t>
            </a:r>
          </a:p>
          <a:p>
            <a:pPr lvl="1"/>
            <a:r>
              <a:rPr lang="en-US" dirty="0" smtClean="0"/>
              <a:t>Because the most possible time demand is </a:t>
            </a:r>
            <a:r>
              <a:rPr lang="en-US" dirty="0" smtClean="0">
                <a:solidFill>
                  <a:srgbClr val="FF0000"/>
                </a:solidFill>
              </a:rPr>
              <a:t>6</a:t>
            </a:r>
            <a:r>
              <a:rPr lang="en-US" dirty="0" smtClean="0"/>
              <a:t>, while its deadline is </a:t>
            </a:r>
            <a:r>
              <a:rPr lang="en-US" dirty="0" smtClean="0">
                <a:solidFill>
                  <a:srgbClr val="FF0000"/>
                </a:solidFill>
              </a:rPr>
              <a:t>5</a:t>
            </a:r>
            <a:endParaRPr lang="en-US" dirty="0">
              <a:solidFill>
                <a:srgbClr val="FF0000"/>
              </a:solidFill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457200" y="2057400"/>
          <a:ext cx="8394700" cy="2308225"/>
        </p:xfrm>
        <a:graphic>
          <a:graphicData uri="http://schemas.openxmlformats.org/drawingml/2006/table">
            <a:tbl>
              <a:tblPr/>
              <a:tblGrid>
                <a:gridCol w="560388"/>
                <a:gridCol w="1157287"/>
                <a:gridCol w="1127125"/>
                <a:gridCol w="1238250"/>
                <a:gridCol w="2087563"/>
                <a:gridCol w="2224087"/>
              </a:tblGrid>
              <a:tr h="6826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4"/>
                        </a:solidFill>
                        <a:effectLst/>
                        <a:latin typeface="Times New Roman" pitchFamily="18" charset="0"/>
                        <a:ea typeface="ヒラギノ角ゴ Pro W3" pitchFamily="-112" charset="-128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+mn-lt"/>
                          <a:ea typeface="ヒラギノ角ゴ Pro W3" pitchFamily="-112" charset="-128"/>
                        </a:rPr>
                        <a:t>Release time(</a:t>
                      </a:r>
                      <a:r>
                        <a:rPr kumimoji="0" lang="en-US" sz="18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Times New Roman" pitchFamily="18" charset="0"/>
                          <a:ea typeface="ヒラギノ角ゴ Pro W3" pitchFamily="-112" charset="-128"/>
                          <a:cs typeface="Times New Roman" pitchFamily="18" charset="0"/>
                        </a:rPr>
                        <a:t>a</a:t>
                      </a:r>
                      <a:r>
                        <a:rPr kumimoji="0" lang="en-US" sz="1800" b="0" i="1" u="none" strike="noStrike" cap="none" normalizeH="0" baseline="-25000" dirty="0" err="1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Times New Roman" pitchFamily="18" charset="0"/>
                          <a:ea typeface="ヒラギノ角ゴ Pro W3" pitchFamily="-112" charset="-128"/>
                          <a:cs typeface="Times New Roman" pitchFamily="18" charset="0"/>
                        </a:rPr>
                        <a:t>i</a:t>
                      </a: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+mn-lt"/>
                          <a:ea typeface="ヒラギノ角ゴ Pro W3" pitchFamily="-112" charset="-128"/>
                        </a:rPr>
                        <a:t>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+mn-lt"/>
                          <a:ea typeface="ヒラギノ角ゴ Pro W3" pitchFamily="-112" charset="-128"/>
                        </a:rPr>
                        <a:t>Deadline (</a:t>
                      </a:r>
                      <a:r>
                        <a:rPr kumimoji="0" lang="en-US" sz="18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Times New Roman" pitchFamily="18" charset="0"/>
                          <a:ea typeface="ヒラギノ角ゴ Pro W3" pitchFamily="-112" charset="-128"/>
                          <a:cs typeface="Times New Roman" pitchFamily="18" charset="0"/>
                        </a:rPr>
                        <a:t>d</a:t>
                      </a:r>
                      <a:r>
                        <a:rPr kumimoji="0" lang="en-US" sz="1800" b="0" i="1" u="none" strike="noStrike" cap="none" normalizeH="0" baseline="-25000" dirty="0" err="1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Times New Roman" pitchFamily="18" charset="0"/>
                          <a:ea typeface="ヒラギノ角ゴ Pro W3" pitchFamily="-112" charset="-128"/>
                          <a:cs typeface="Times New Roman" pitchFamily="18" charset="0"/>
                        </a:rPr>
                        <a:t>i</a:t>
                      </a: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+mn-lt"/>
                          <a:ea typeface="ヒラギノ角ゴ Pro W3" pitchFamily="-112" charset="-128"/>
                        </a:rPr>
                        <a:t>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+mn-lt"/>
                          <a:ea typeface="ヒラギノ角ゴ Pro W3" pitchFamily="-112" charset="-128"/>
                        </a:rPr>
                        <a:t>Criticality (</a:t>
                      </a:r>
                      <a:r>
                        <a:rPr kumimoji="0" lang="el-GR" sz="1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Times New Roman" pitchFamily="18" charset="0"/>
                          <a:ea typeface="ヒラギノ角ゴ Pro W3" pitchFamily="-112" charset="-128"/>
                          <a:cs typeface="Times New Roman" pitchFamily="18" charset="0"/>
                        </a:rPr>
                        <a:t>χ</a:t>
                      </a:r>
                      <a:r>
                        <a:rPr kumimoji="0" lang="en-US" sz="1800" b="0" i="1" u="none" strike="noStrike" cap="none" normalizeH="0" baseline="-25000" dirty="0" err="1" smtClean="0">
                          <a:ln>
                            <a:noFill/>
                          </a:ln>
                          <a:solidFill>
                            <a:schemeClr val="bg2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Times New Roman" pitchFamily="18" charset="0"/>
                          <a:ea typeface="ヒラギノ角ゴ Pro W3" pitchFamily="-112" charset="-128"/>
                          <a:cs typeface="Times New Roman" pitchFamily="18" charset="0"/>
                        </a:rPr>
                        <a:t>i</a:t>
                      </a: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+mn-lt"/>
                          <a:ea typeface="ヒラギノ角ゴ Pro W3" pitchFamily="-112" charset="-128"/>
                        </a:rPr>
                        <a:t>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+mn-lt"/>
                          <a:ea typeface="ヒラギノ角ゴ Pro W3" pitchFamily="-112" charset="-128"/>
                        </a:rPr>
                        <a:t>Execution time for low-criticality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+mn-lt"/>
                          <a:ea typeface="ヒラギノ角ゴ Pro W3" pitchFamily="-112" charset="-128"/>
                        </a:rPr>
                        <a:t>Execution time for high-criticality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CC"/>
                    </a:solidFill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Times New Roman" pitchFamily="18" charset="0"/>
                          <a:ea typeface="ヒラギノ角ゴ Pro W3" pitchFamily="-112" charset="-128"/>
                          <a:cs typeface="Times New Roman" pitchFamily="18" charset="0"/>
                        </a:rPr>
                        <a:t>J</a:t>
                      </a:r>
                      <a:r>
                        <a:rPr kumimoji="0" lang="en-US" sz="1800" b="0" i="1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Times New Roman" pitchFamily="18" charset="0"/>
                          <a:ea typeface="ヒラギノ角ゴ Pro W3" pitchFamily="-112" charset="-128"/>
                          <a:cs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+mn-lt"/>
                          <a:ea typeface="ヒラギノ角ゴ Pro W3" pitchFamily="-112" charset="-128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+mn-lt"/>
                          <a:ea typeface="ヒラギノ角ゴ Pro W3" pitchFamily="-112" charset="-128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+mn-lt"/>
                          <a:ea typeface="ヒラギノ角ゴ Pro W3" pitchFamily="-112" charset="-128"/>
                        </a:rPr>
                        <a:t>Low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+mn-lt"/>
                          <a:ea typeface="ヒラギノ角ゴ Pro W3" pitchFamily="-112" charset="-128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+mn-lt"/>
                          <a:ea typeface="ヒラギノ角ゴ Pro W3" pitchFamily="-112" charset="-128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CC"/>
                    </a:solidFill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Times New Roman" pitchFamily="18" charset="0"/>
                          <a:ea typeface="ヒラギノ角ゴ Pro W3" pitchFamily="-112" charset="-128"/>
                          <a:cs typeface="Times New Roman" pitchFamily="18" charset="0"/>
                        </a:rPr>
                        <a:t>J</a:t>
                      </a:r>
                      <a:r>
                        <a:rPr kumimoji="0" lang="en-US" sz="1800" b="0" i="1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Times New Roman" pitchFamily="18" charset="0"/>
                          <a:ea typeface="ヒラギノ角ゴ Pro W3" pitchFamily="-112" charset="-128"/>
                          <a:cs typeface="Times New Roman" pitchFamily="18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+mn-lt"/>
                          <a:ea typeface="ヒラギノ角ゴ Pro W3" pitchFamily="-112" charset="-128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+mn-lt"/>
                          <a:ea typeface="ヒラギノ角ゴ Pro W3" pitchFamily="-112" charset="-128"/>
                        </a:rPr>
                        <a:t>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+mn-lt"/>
                          <a:ea typeface="ヒラギノ角ゴ Pro W3" pitchFamily="-112" charset="-128"/>
                        </a:rPr>
                        <a:t>Low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+mn-lt"/>
                          <a:ea typeface="ヒラギノ角ゴ Pro W3" pitchFamily="-112" charset="-128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+mn-lt"/>
                          <a:ea typeface="ヒラギノ角ゴ Pro W3" pitchFamily="-112" charset="-128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CC"/>
                    </a:solidFill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Times New Roman" pitchFamily="18" charset="0"/>
                          <a:ea typeface="ヒラギノ角ゴ Pro W3" pitchFamily="-112" charset="-128"/>
                          <a:cs typeface="Times New Roman" pitchFamily="18" charset="0"/>
                        </a:rPr>
                        <a:t>J</a:t>
                      </a:r>
                      <a:r>
                        <a:rPr kumimoji="0" lang="en-US" sz="1800" b="0" i="1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Times New Roman" pitchFamily="18" charset="0"/>
                          <a:ea typeface="ヒラギノ角ゴ Pro W3" pitchFamily="-112" charset="-128"/>
                          <a:cs typeface="Times New Roman" pitchFamily="18" charset="0"/>
                        </a:rPr>
                        <a:t>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+mn-lt"/>
                          <a:ea typeface="ヒラギノ角ゴ Pro W3" pitchFamily="-112" charset="-128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+mn-lt"/>
                          <a:ea typeface="ヒラギノ角ゴ Pro W3" pitchFamily="-112" charset="-128"/>
                        </a:rPr>
                        <a:t>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+mn-lt"/>
                          <a:ea typeface="ヒラギノ角ゴ Pro W3" pitchFamily="-112" charset="-128"/>
                        </a:rPr>
                        <a:t>High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+mn-lt"/>
                          <a:ea typeface="ヒラギノ角ゴ Pro W3" pitchFamily="-112" charset="-128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+mn-lt"/>
                          <a:ea typeface="ヒラギノ角ゴ Pro W3" pitchFamily="-112" charset="-128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CC"/>
                    </a:solidFill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Times New Roman" pitchFamily="18" charset="0"/>
                          <a:ea typeface="ヒラギノ角ゴ Pro W3" pitchFamily="-112" charset="-128"/>
                          <a:cs typeface="Times New Roman" pitchFamily="18" charset="0"/>
                        </a:rPr>
                        <a:t>J</a:t>
                      </a:r>
                      <a:r>
                        <a:rPr kumimoji="0" lang="en-US" sz="1800" b="0" i="1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Times New Roman" pitchFamily="18" charset="0"/>
                          <a:ea typeface="ヒラギノ角ゴ Pro W3" pitchFamily="-112" charset="-128"/>
                          <a:cs typeface="Times New Roman" pitchFamily="18" charset="0"/>
                        </a:rPr>
                        <a:t>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+mn-lt"/>
                          <a:ea typeface="ヒラギノ角ゴ Pro W3" pitchFamily="-112" charset="-128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+mn-lt"/>
                          <a:ea typeface="ヒラギノ角ゴ Pro W3" pitchFamily="-112" charset="-128"/>
                        </a:rPr>
                        <a:t>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+mn-lt"/>
                          <a:ea typeface="ヒラギノ角ゴ Pro W3" pitchFamily="-112" charset="-128"/>
                        </a:rPr>
                        <a:t>High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+mn-lt"/>
                          <a:ea typeface="ヒラギノ角ゴ Pro W3" pitchFamily="-112" charset="-128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+mn-lt"/>
                          <a:ea typeface="ヒラギノ角ゴ Pro W3" pitchFamily="-112" charset="-128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CC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OCBP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419600"/>
            <a:ext cx="8229600" cy="1447800"/>
          </a:xfrm>
        </p:spPr>
        <p:txBody>
          <a:bodyPr/>
          <a:lstStyle/>
          <a:p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J</a:t>
            </a:r>
            <a:r>
              <a:rPr lang="en-US" i="1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dirty="0" smtClean="0"/>
              <a:t> can be the lowest-priority job</a:t>
            </a:r>
          </a:p>
          <a:p>
            <a:pPr lvl="1"/>
            <a:r>
              <a:rPr lang="en-US" dirty="0" smtClean="0"/>
              <a:t>Because the most possible time demand is </a:t>
            </a:r>
            <a:r>
              <a:rPr lang="en-US" dirty="0" smtClean="0">
                <a:solidFill>
                  <a:srgbClr val="FF0000"/>
                </a:solidFill>
              </a:rPr>
              <a:t>4</a:t>
            </a:r>
            <a:r>
              <a:rPr lang="en-US" dirty="0" smtClean="0"/>
              <a:t>, while its deadline is </a:t>
            </a:r>
            <a:r>
              <a:rPr lang="en-US" dirty="0" smtClean="0">
                <a:solidFill>
                  <a:srgbClr val="FF0000"/>
                </a:solidFill>
              </a:rPr>
              <a:t>4</a:t>
            </a:r>
            <a:r>
              <a:rPr lang="en-US" dirty="0" smtClean="0">
                <a:solidFill>
                  <a:schemeClr val="accent4"/>
                </a:solidFill>
              </a:rPr>
              <a:t>, too</a:t>
            </a:r>
            <a:endParaRPr lang="en-US" dirty="0">
              <a:solidFill>
                <a:schemeClr val="accent4"/>
              </a:solidFill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457200" y="2057400"/>
          <a:ext cx="8394700" cy="2308225"/>
        </p:xfrm>
        <a:graphic>
          <a:graphicData uri="http://schemas.openxmlformats.org/drawingml/2006/table">
            <a:tbl>
              <a:tblPr/>
              <a:tblGrid>
                <a:gridCol w="560388"/>
                <a:gridCol w="1157287"/>
                <a:gridCol w="1127125"/>
                <a:gridCol w="1238250"/>
                <a:gridCol w="2087563"/>
                <a:gridCol w="2224087"/>
              </a:tblGrid>
              <a:tr h="6826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4"/>
                        </a:solidFill>
                        <a:effectLst/>
                        <a:latin typeface="Times New Roman" pitchFamily="18" charset="0"/>
                        <a:ea typeface="ヒラギノ角ゴ Pro W3" pitchFamily="-112" charset="-128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+mn-lt"/>
                          <a:ea typeface="ヒラギノ角ゴ Pro W3" pitchFamily="-112" charset="-128"/>
                        </a:rPr>
                        <a:t>Release time(</a:t>
                      </a:r>
                      <a:r>
                        <a:rPr kumimoji="0" lang="en-US" sz="18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Times New Roman" pitchFamily="18" charset="0"/>
                          <a:ea typeface="ヒラギノ角ゴ Pro W3" pitchFamily="-112" charset="-128"/>
                          <a:cs typeface="Times New Roman" pitchFamily="18" charset="0"/>
                        </a:rPr>
                        <a:t>a</a:t>
                      </a:r>
                      <a:r>
                        <a:rPr kumimoji="0" lang="en-US" sz="1800" b="0" i="1" u="none" strike="noStrike" cap="none" normalizeH="0" baseline="-25000" dirty="0" err="1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Times New Roman" pitchFamily="18" charset="0"/>
                          <a:ea typeface="ヒラギノ角ゴ Pro W3" pitchFamily="-112" charset="-128"/>
                          <a:cs typeface="Times New Roman" pitchFamily="18" charset="0"/>
                        </a:rPr>
                        <a:t>i</a:t>
                      </a: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+mn-lt"/>
                          <a:ea typeface="ヒラギノ角ゴ Pro W3" pitchFamily="-112" charset="-128"/>
                        </a:rPr>
                        <a:t>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+mn-lt"/>
                          <a:ea typeface="ヒラギノ角ゴ Pro W3" pitchFamily="-112" charset="-128"/>
                        </a:rPr>
                        <a:t>Deadline (</a:t>
                      </a:r>
                      <a:r>
                        <a:rPr kumimoji="0" lang="en-US" sz="18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Times New Roman" pitchFamily="18" charset="0"/>
                          <a:ea typeface="ヒラギノ角ゴ Pro W3" pitchFamily="-112" charset="-128"/>
                          <a:cs typeface="Times New Roman" pitchFamily="18" charset="0"/>
                        </a:rPr>
                        <a:t>d</a:t>
                      </a:r>
                      <a:r>
                        <a:rPr kumimoji="0" lang="en-US" sz="1800" b="0" i="1" u="none" strike="noStrike" cap="none" normalizeH="0" baseline="-25000" dirty="0" err="1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Times New Roman" pitchFamily="18" charset="0"/>
                          <a:ea typeface="ヒラギノ角ゴ Pro W3" pitchFamily="-112" charset="-128"/>
                          <a:cs typeface="Times New Roman" pitchFamily="18" charset="0"/>
                        </a:rPr>
                        <a:t>i</a:t>
                      </a: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+mn-lt"/>
                          <a:ea typeface="ヒラギノ角ゴ Pro W3" pitchFamily="-112" charset="-128"/>
                        </a:rPr>
                        <a:t>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+mn-lt"/>
                          <a:ea typeface="ヒラギノ角ゴ Pro W3" pitchFamily="-112" charset="-128"/>
                        </a:rPr>
                        <a:t>Criticality (</a:t>
                      </a:r>
                      <a:r>
                        <a:rPr kumimoji="0" lang="el-GR" sz="1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Times New Roman" pitchFamily="18" charset="0"/>
                          <a:ea typeface="ヒラギノ角ゴ Pro W3" pitchFamily="-112" charset="-128"/>
                          <a:cs typeface="Times New Roman" pitchFamily="18" charset="0"/>
                        </a:rPr>
                        <a:t>χ</a:t>
                      </a:r>
                      <a:r>
                        <a:rPr kumimoji="0" lang="en-US" sz="1800" b="0" i="1" u="none" strike="noStrike" cap="none" normalizeH="0" baseline="-25000" dirty="0" err="1" smtClean="0">
                          <a:ln>
                            <a:noFill/>
                          </a:ln>
                          <a:solidFill>
                            <a:schemeClr val="bg2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Times New Roman" pitchFamily="18" charset="0"/>
                          <a:ea typeface="ヒラギノ角ゴ Pro W3" pitchFamily="-112" charset="-128"/>
                          <a:cs typeface="Times New Roman" pitchFamily="18" charset="0"/>
                        </a:rPr>
                        <a:t>i</a:t>
                      </a: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+mn-lt"/>
                          <a:ea typeface="ヒラギノ角ゴ Pro W3" pitchFamily="-112" charset="-128"/>
                        </a:rPr>
                        <a:t>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+mn-lt"/>
                          <a:ea typeface="ヒラギノ角ゴ Pro W3" pitchFamily="-112" charset="-128"/>
                        </a:rPr>
                        <a:t>Execution time for low-criticality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+mn-lt"/>
                          <a:ea typeface="ヒラギノ角ゴ Pro W3" pitchFamily="-112" charset="-128"/>
                        </a:rPr>
                        <a:t>Execution time for high-criticality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Times New Roman" pitchFamily="18" charset="0"/>
                          <a:ea typeface="ヒラギノ角ゴ Pro W3" pitchFamily="-112" charset="-128"/>
                          <a:cs typeface="Times New Roman" pitchFamily="18" charset="0"/>
                        </a:rPr>
                        <a:t>J</a:t>
                      </a:r>
                      <a:r>
                        <a:rPr kumimoji="0" lang="en-US" sz="1800" b="0" i="1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Times New Roman" pitchFamily="18" charset="0"/>
                          <a:ea typeface="ヒラギノ角ゴ Pro W3" pitchFamily="-112" charset="-128"/>
                          <a:cs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+mn-lt"/>
                          <a:ea typeface="ヒラギノ角ゴ Pro W3" pitchFamily="-112" charset="-128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+mn-lt"/>
                          <a:ea typeface="ヒラギノ角ゴ Pro W3" pitchFamily="-112" charset="-128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+mn-lt"/>
                          <a:ea typeface="ヒラギノ角ゴ Pro W3" pitchFamily="-112" charset="-128"/>
                        </a:rPr>
                        <a:t>Low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+mn-lt"/>
                          <a:ea typeface="ヒラギノ角ゴ Pro W3" pitchFamily="-112" charset="-128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+mn-lt"/>
                          <a:ea typeface="ヒラギノ角ゴ Pro W3" pitchFamily="-112" charset="-128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Times New Roman" pitchFamily="18" charset="0"/>
                          <a:ea typeface="ヒラギノ角ゴ Pro W3" pitchFamily="-112" charset="-128"/>
                          <a:cs typeface="Times New Roman" pitchFamily="18" charset="0"/>
                        </a:rPr>
                        <a:t>J</a:t>
                      </a:r>
                      <a:r>
                        <a:rPr kumimoji="0" lang="en-US" sz="1800" b="0" i="1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Times New Roman" pitchFamily="18" charset="0"/>
                          <a:ea typeface="ヒラギノ角ゴ Pro W3" pitchFamily="-112" charset="-128"/>
                          <a:cs typeface="Times New Roman" pitchFamily="18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+mn-lt"/>
                          <a:ea typeface="ヒラギノ角ゴ Pro W3" pitchFamily="-112" charset="-128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+mn-lt"/>
                          <a:ea typeface="ヒラギノ角ゴ Pro W3" pitchFamily="-112" charset="-128"/>
                        </a:rPr>
                        <a:t>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+mn-lt"/>
                          <a:ea typeface="ヒラギノ角ゴ Pro W3" pitchFamily="-112" charset="-128"/>
                        </a:rPr>
                        <a:t>Low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+mn-lt"/>
                          <a:ea typeface="ヒラギノ角ゴ Pro W3" pitchFamily="-112" charset="-128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+mn-lt"/>
                          <a:ea typeface="ヒラギノ角ゴ Pro W3" pitchFamily="-112" charset="-128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Times New Roman" pitchFamily="18" charset="0"/>
                          <a:ea typeface="ヒラギノ角ゴ Pro W3" pitchFamily="-112" charset="-128"/>
                          <a:cs typeface="Times New Roman" pitchFamily="18" charset="0"/>
                        </a:rPr>
                        <a:t>J</a:t>
                      </a:r>
                      <a:r>
                        <a:rPr kumimoji="0" lang="en-US" sz="1800" b="0" i="1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Times New Roman" pitchFamily="18" charset="0"/>
                          <a:ea typeface="ヒラギノ角ゴ Pro W3" pitchFamily="-112" charset="-128"/>
                          <a:cs typeface="Times New Roman" pitchFamily="18" charset="0"/>
                        </a:rPr>
                        <a:t>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+mn-lt"/>
                          <a:ea typeface="ヒラギノ角ゴ Pro W3" pitchFamily="-112" charset="-128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+mn-lt"/>
                          <a:ea typeface="ヒラギノ角ゴ Pro W3" pitchFamily="-112" charset="-128"/>
                        </a:rPr>
                        <a:t>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+mn-lt"/>
                          <a:ea typeface="ヒラギノ角ゴ Pro W3" pitchFamily="-112" charset="-128"/>
                        </a:rPr>
                        <a:t>High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+mn-lt"/>
                          <a:ea typeface="ヒラギノ角ゴ Pro W3" pitchFamily="-112" charset="-128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+mn-lt"/>
                          <a:ea typeface="ヒラギノ角ゴ Pro W3" pitchFamily="-112" charset="-128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Times New Roman" pitchFamily="18" charset="0"/>
                          <a:ea typeface="ヒラギノ角ゴ Pro W3" pitchFamily="-112" charset="-128"/>
                          <a:cs typeface="Times New Roman" pitchFamily="18" charset="0"/>
                        </a:rPr>
                        <a:t>J</a:t>
                      </a:r>
                      <a:r>
                        <a:rPr kumimoji="0" lang="en-US" sz="1800" b="0" i="1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Times New Roman" pitchFamily="18" charset="0"/>
                          <a:ea typeface="ヒラギノ角ゴ Pro W3" pitchFamily="-112" charset="-128"/>
                          <a:cs typeface="Times New Roman" pitchFamily="18" charset="0"/>
                        </a:rPr>
                        <a:t>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+mn-lt"/>
                          <a:ea typeface="ヒラギノ角ゴ Pro W3" pitchFamily="-112" charset="-128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+mn-lt"/>
                          <a:ea typeface="ヒラギノ角ゴ Pro W3" pitchFamily="-112" charset="-128"/>
                        </a:rPr>
                        <a:t>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+mn-lt"/>
                          <a:ea typeface="ヒラギノ角ゴ Pro W3" pitchFamily="-112" charset="-128"/>
                        </a:rPr>
                        <a:t>High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+mn-lt"/>
                          <a:ea typeface="ヒラギノ角ゴ Pro W3" pitchFamily="-112" charset="-128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+mn-lt"/>
                          <a:ea typeface="ヒラギノ角ゴ Pro W3" pitchFamily="-112" charset="-128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OCBP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419600"/>
            <a:ext cx="8229600" cy="1447800"/>
          </a:xfrm>
        </p:spPr>
        <p:txBody>
          <a:bodyPr/>
          <a:lstStyle/>
          <a:p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J</a:t>
            </a:r>
            <a:r>
              <a:rPr lang="en-US" i="1" baseline="-25000" dirty="0" smtClean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en-US" dirty="0" smtClean="0"/>
              <a:t> can be the lowest-priority job now</a:t>
            </a:r>
          </a:p>
          <a:p>
            <a:pPr lvl="1"/>
            <a:r>
              <a:rPr lang="en-US" dirty="0" smtClean="0"/>
              <a:t>Because the most possible time demand is </a:t>
            </a:r>
            <a:r>
              <a:rPr lang="en-US" dirty="0" smtClean="0">
                <a:solidFill>
                  <a:srgbClr val="FF0000"/>
                </a:solidFill>
              </a:rPr>
              <a:t>5 </a:t>
            </a:r>
            <a:r>
              <a:rPr lang="en-US" dirty="0" smtClean="0"/>
              <a:t>now, while its deadline is </a:t>
            </a:r>
            <a:r>
              <a:rPr lang="en-US" dirty="0" smtClean="0">
                <a:solidFill>
                  <a:srgbClr val="FF0000"/>
                </a:solidFill>
              </a:rPr>
              <a:t>5</a:t>
            </a:r>
            <a:endParaRPr lang="en-US" dirty="0">
              <a:solidFill>
                <a:srgbClr val="FF0000"/>
              </a:solidFill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457200" y="2057400"/>
          <a:ext cx="8394700" cy="2308225"/>
        </p:xfrm>
        <a:graphic>
          <a:graphicData uri="http://schemas.openxmlformats.org/drawingml/2006/table">
            <a:tbl>
              <a:tblPr/>
              <a:tblGrid>
                <a:gridCol w="560388"/>
                <a:gridCol w="1157287"/>
                <a:gridCol w="1127125"/>
                <a:gridCol w="1238250"/>
                <a:gridCol w="2087563"/>
                <a:gridCol w="2224087"/>
              </a:tblGrid>
              <a:tr h="6826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4"/>
                        </a:solidFill>
                        <a:effectLst/>
                        <a:latin typeface="Times New Roman" pitchFamily="18" charset="0"/>
                        <a:ea typeface="ヒラギノ角ゴ Pro W3" pitchFamily="-112" charset="-128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+mn-lt"/>
                          <a:ea typeface="ヒラギノ角ゴ Pro W3" pitchFamily="-112" charset="-128"/>
                        </a:rPr>
                        <a:t>Release time(</a:t>
                      </a:r>
                      <a:r>
                        <a:rPr kumimoji="0" lang="en-US" sz="18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Times New Roman" pitchFamily="18" charset="0"/>
                          <a:ea typeface="ヒラギノ角ゴ Pro W3" pitchFamily="-112" charset="-128"/>
                          <a:cs typeface="Times New Roman" pitchFamily="18" charset="0"/>
                        </a:rPr>
                        <a:t>a</a:t>
                      </a:r>
                      <a:r>
                        <a:rPr kumimoji="0" lang="en-US" sz="1800" b="0" i="1" u="none" strike="noStrike" cap="none" normalizeH="0" baseline="-25000" dirty="0" err="1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Times New Roman" pitchFamily="18" charset="0"/>
                          <a:ea typeface="ヒラギノ角ゴ Pro W3" pitchFamily="-112" charset="-128"/>
                          <a:cs typeface="Times New Roman" pitchFamily="18" charset="0"/>
                        </a:rPr>
                        <a:t>i</a:t>
                      </a: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+mn-lt"/>
                          <a:ea typeface="ヒラギノ角ゴ Pro W3" pitchFamily="-112" charset="-128"/>
                        </a:rPr>
                        <a:t>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+mn-lt"/>
                          <a:ea typeface="ヒラギノ角ゴ Pro W3" pitchFamily="-112" charset="-128"/>
                        </a:rPr>
                        <a:t>Deadline (</a:t>
                      </a:r>
                      <a:r>
                        <a:rPr kumimoji="0" lang="en-US" sz="18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Times New Roman" pitchFamily="18" charset="0"/>
                          <a:ea typeface="ヒラギノ角ゴ Pro W3" pitchFamily="-112" charset="-128"/>
                          <a:cs typeface="Times New Roman" pitchFamily="18" charset="0"/>
                        </a:rPr>
                        <a:t>d</a:t>
                      </a:r>
                      <a:r>
                        <a:rPr kumimoji="0" lang="en-US" sz="1800" b="0" i="1" u="none" strike="noStrike" cap="none" normalizeH="0" baseline="-25000" dirty="0" err="1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Times New Roman" pitchFamily="18" charset="0"/>
                          <a:ea typeface="ヒラギノ角ゴ Pro W3" pitchFamily="-112" charset="-128"/>
                          <a:cs typeface="Times New Roman" pitchFamily="18" charset="0"/>
                        </a:rPr>
                        <a:t>i</a:t>
                      </a: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+mn-lt"/>
                          <a:ea typeface="ヒラギノ角ゴ Pro W3" pitchFamily="-112" charset="-128"/>
                        </a:rPr>
                        <a:t>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+mn-lt"/>
                          <a:ea typeface="ヒラギノ角ゴ Pro W3" pitchFamily="-112" charset="-128"/>
                        </a:rPr>
                        <a:t>Criticality (</a:t>
                      </a:r>
                      <a:r>
                        <a:rPr kumimoji="0" lang="el-GR" sz="1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Times New Roman" pitchFamily="18" charset="0"/>
                          <a:ea typeface="ヒラギノ角ゴ Pro W3" pitchFamily="-112" charset="-128"/>
                          <a:cs typeface="Times New Roman" pitchFamily="18" charset="0"/>
                        </a:rPr>
                        <a:t>χ</a:t>
                      </a:r>
                      <a:r>
                        <a:rPr kumimoji="0" lang="en-US" sz="1800" b="0" i="1" u="none" strike="noStrike" cap="none" normalizeH="0" baseline="-25000" dirty="0" err="1" smtClean="0">
                          <a:ln>
                            <a:noFill/>
                          </a:ln>
                          <a:solidFill>
                            <a:schemeClr val="bg2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Times New Roman" pitchFamily="18" charset="0"/>
                          <a:ea typeface="ヒラギノ角ゴ Pro W3" pitchFamily="-112" charset="-128"/>
                          <a:cs typeface="Times New Roman" pitchFamily="18" charset="0"/>
                        </a:rPr>
                        <a:t>i</a:t>
                      </a: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+mn-lt"/>
                          <a:ea typeface="ヒラギノ角ゴ Pro W3" pitchFamily="-112" charset="-128"/>
                        </a:rPr>
                        <a:t>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+mn-lt"/>
                          <a:ea typeface="ヒラギノ角ゴ Pro W3" pitchFamily="-112" charset="-128"/>
                        </a:rPr>
                        <a:t>Execution time for low-criticality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+mn-lt"/>
                          <a:ea typeface="ヒラギノ角ゴ Pro W3" pitchFamily="-112" charset="-128"/>
                        </a:rPr>
                        <a:t>Execution time for high-criticality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Times New Roman" pitchFamily="18" charset="0"/>
                          <a:ea typeface="ヒラギノ角ゴ Pro W3" pitchFamily="-112" charset="-128"/>
                          <a:cs typeface="Times New Roman" pitchFamily="18" charset="0"/>
                        </a:rPr>
                        <a:t>J</a:t>
                      </a:r>
                      <a:r>
                        <a:rPr kumimoji="0" lang="en-US" sz="1800" b="0" i="1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Times New Roman" pitchFamily="18" charset="0"/>
                          <a:ea typeface="ヒラギノ角ゴ Pro W3" pitchFamily="-112" charset="-128"/>
                          <a:cs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+mn-lt"/>
                          <a:ea typeface="ヒラギノ角ゴ Pro W3" pitchFamily="-112" charset="-128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+mn-lt"/>
                          <a:ea typeface="ヒラギノ角ゴ Pro W3" pitchFamily="-112" charset="-128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+mn-lt"/>
                          <a:ea typeface="ヒラギノ角ゴ Pro W3" pitchFamily="-112" charset="-128"/>
                        </a:rPr>
                        <a:t>Low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+mn-lt"/>
                          <a:ea typeface="ヒラギノ角ゴ Pro W3" pitchFamily="-112" charset="-128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+mn-lt"/>
                          <a:ea typeface="ヒラギノ角ゴ Pro W3" pitchFamily="-112" charset="-128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Times New Roman" pitchFamily="18" charset="0"/>
                          <a:ea typeface="ヒラギノ角ゴ Pro W3" pitchFamily="-112" charset="-128"/>
                          <a:cs typeface="Times New Roman" pitchFamily="18" charset="0"/>
                        </a:rPr>
                        <a:t>J</a:t>
                      </a:r>
                      <a:r>
                        <a:rPr kumimoji="0" lang="en-US" sz="1800" b="0" i="1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Times New Roman" pitchFamily="18" charset="0"/>
                          <a:ea typeface="ヒラギノ角ゴ Pro W3" pitchFamily="-112" charset="-128"/>
                          <a:cs typeface="Times New Roman" pitchFamily="18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+mn-lt"/>
                          <a:ea typeface="ヒラギノ角ゴ Pro W3" pitchFamily="-112" charset="-128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+mn-lt"/>
                          <a:ea typeface="ヒラギノ角ゴ Pro W3" pitchFamily="-112" charset="-128"/>
                        </a:rPr>
                        <a:t>4</a:t>
                      </a: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+mn-lt"/>
                          <a:ea typeface="ヒラギノ角ゴ Pro W3" pitchFamily="-112" charset="-128"/>
                        </a:rPr>
                        <a:t>Low</a:t>
                      </a: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+mn-lt"/>
                          <a:ea typeface="ヒラギノ角ゴ Pro W3" pitchFamily="-112" charset="-128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+mn-lt"/>
                          <a:ea typeface="ヒラギノ角ゴ Pro W3" pitchFamily="-112" charset="-128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Times New Roman" pitchFamily="18" charset="0"/>
                          <a:ea typeface="ヒラギノ角ゴ Pro W3" pitchFamily="-112" charset="-128"/>
                          <a:cs typeface="Times New Roman" pitchFamily="18" charset="0"/>
                        </a:rPr>
                        <a:t>J</a:t>
                      </a:r>
                      <a:r>
                        <a:rPr kumimoji="0" lang="en-US" sz="1800" b="0" i="1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Times New Roman" pitchFamily="18" charset="0"/>
                          <a:ea typeface="ヒラギノ角ゴ Pro W3" pitchFamily="-112" charset="-128"/>
                          <a:cs typeface="Times New Roman" pitchFamily="18" charset="0"/>
                        </a:rPr>
                        <a:t>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+mn-lt"/>
                          <a:ea typeface="ヒラギノ角ゴ Pro W3" pitchFamily="-112" charset="-128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+mn-lt"/>
                          <a:ea typeface="ヒラギノ角ゴ Pro W3" pitchFamily="-112" charset="-128"/>
                        </a:rPr>
                        <a:t>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+mn-lt"/>
                          <a:ea typeface="ヒラギノ角ゴ Pro W3" pitchFamily="-112" charset="-128"/>
                        </a:rPr>
                        <a:t>High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+mn-lt"/>
                          <a:ea typeface="ヒラギノ角ゴ Pro W3" pitchFamily="-112" charset="-128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+mn-lt"/>
                          <a:ea typeface="ヒラギノ角ゴ Pro W3" pitchFamily="-112" charset="-128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Times New Roman" pitchFamily="18" charset="0"/>
                          <a:ea typeface="ヒラギノ角ゴ Pro W3" pitchFamily="-112" charset="-128"/>
                          <a:cs typeface="Times New Roman" pitchFamily="18" charset="0"/>
                        </a:rPr>
                        <a:t>J</a:t>
                      </a:r>
                      <a:r>
                        <a:rPr kumimoji="0" lang="en-US" sz="1800" b="0" i="1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Times New Roman" pitchFamily="18" charset="0"/>
                          <a:ea typeface="ヒラギノ角ゴ Pro W3" pitchFamily="-112" charset="-128"/>
                          <a:cs typeface="Times New Roman" pitchFamily="18" charset="0"/>
                        </a:rPr>
                        <a:t>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+mn-lt"/>
                          <a:ea typeface="ヒラギノ角ゴ Pro W3" pitchFamily="-112" charset="-128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+mn-lt"/>
                          <a:ea typeface="ヒラギノ角ゴ Pro W3" pitchFamily="-112" charset="-128"/>
                        </a:rPr>
                        <a:t>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+mn-lt"/>
                          <a:ea typeface="ヒラギノ角ゴ Pro W3" pitchFamily="-112" charset="-128"/>
                        </a:rPr>
                        <a:t>High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+mn-lt"/>
                          <a:ea typeface="ヒラギノ角ゴ Pro W3" pitchFamily="-112" charset="-128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+mn-lt"/>
                          <a:ea typeface="ヒラギノ角ゴ Pro W3" pitchFamily="-112" charset="-128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OCBP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419600"/>
            <a:ext cx="8229600" cy="2286000"/>
          </a:xfrm>
        </p:spPr>
        <p:txBody>
          <a:bodyPr/>
          <a:lstStyle/>
          <a:p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J</a:t>
            </a:r>
            <a:r>
              <a:rPr lang="en-US" i="1" baseline="-25000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dirty="0" smtClean="0"/>
              <a:t> and 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J</a:t>
            </a:r>
            <a:r>
              <a:rPr lang="en-US" i="1" baseline="-25000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dirty="0" smtClean="0"/>
              <a:t> can both be the lowest-priority job</a:t>
            </a:r>
          </a:p>
          <a:p>
            <a:pPr lvl="1"/>
            <a:r>
              <a:rPr lang="en-US" dirty="0" smtClean="0"/>
              <a:t>For 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J</a:t>
            </a:r>
            <a:r>
              <a:rPr lang="en-US" i="1" baseline="-25000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dirty="0" smtClean="0"/>
              <a:t> the most possible time demand is </a:t>
            </a:r>
            <a:r>
              <a:rPr lang="en-US" dirty="0" smtClean="0">
                <a:solidFill>
                  <a:srgbClr val="FF0000"/>
                </a:solidFill>
              </a:rPr>
              <a:t>2</a:t>
            </a:r>
            <a:endParaRPr lang="en-US" dirty="0" smtClean="0">
              <a:solidFill>
                <a:schemeClr val="accent4"/>
              </a:solidFill>
            </a:endParaRPr>
          </a:p>
          <a:p>
            <a:pPr lvl="1"/>
            <a:r>
              <a:rPr lang="en-US" dirty="0" smtClean="0"/>
              <a:t>For 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J</a:t>
            </a:r>
            <a:r>
              <a:rPr lang="en-US" i="1" baseline="-25000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dirty="0" smtClean="0"/>
              <a:t> the most possible time demand is </a:t>
            </a:r>
            <a:r>
              <a:rPr lang="en-US" dirty="0" smtClean="0">
                <a:solidFill>
                  <a:srgbClr val="FF0000"/>
                </a:solidFill>
              </a:rPr>
              <a:t>3</a:t>
            </a:r>
            <a:endParaRPr lang="en-US" dirty="0">
              <a:solidFill>
                <a:schemeClr val="accent4"/>
              </a:solidFill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457200" y="2057400"/>
          <a:ext cx="8394700" cy="2308225"/>
        </p:xfrm>
        <a:graphic>
          <a:graphicData uri="http://schemas.openxmlformats.org/drawingml/2006/table">
            <a:tbl>
              <a:tblPr/>
              <a:tblGrid>
                <a:gridCol w="560388"/>
                <a:gridCol w="1157287"/>
                <a:gridCol w="1127125"/>
                <a:gridCol w="1238250"/>
                <a:gridCol w="2087563"/>
                <a:gridCol w="2224087"/>
              </a:tblGrid>
              <a:tr h="6826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4"/>
                        </a:solidFill>
                        <a:effectLst/>
                        <a:latin typeface="Times New Roman" pitchFamily="18" charset="0"/>
                        <a:ea typeface="ヒラギノ角ゴ Pro W3" pitchFamily="-112" charset="-128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+mn-lt"/>
                          <a:ea typeface="ヒラギノ角ゴ Pro W3" pitchFamily="-112" charset="-128"/>
                        </a:rPr>
                        <a:t>Release time(</a:t>
                      </a:r>
                      <a:r>
                        <a:rPr kumimoji="0" lang="en-US" sz="18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Times New Roman" pitchFamily="18" charset="0"/>
                          <a:ea typeface="ヒラギノ角ゴ Pro W3" pitchFamily="-112" charset="-128"/>
                          <a:cs typeface="Times New Roman" pitchFamily="18" charset="0"/>
                        </a:rPr>
                        <a:t>a</a:t>
                      </a:r>
                      <a:r>
                        <a:rPr kumimoji="0" lang="en-US" sz="1800" b="0" i="1" u="none" strike="noStrike" cap="none" normalizeH="0" baseline="-25000" dirty="0" err="1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Times New Roman" pitchFamily="18" charset="0"/>
                          <a:ea typeface="ヒラギノ角ゴ Pro W3" pitchFamily="-112" charset="-128"/>
                          <a:cs typeface="Times New Roman" pitchFamily="18" charset="0"/>
                        </a:rPr>
                        <a:t>i</a:t>
                      </a: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+mn-lt"/>
                          <a:ea typeface="ヒラギノ角ゴ Pro W3" pitchFamily="-112" charset="-128"/>
                        </a:rPr>
                        <a:t>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+mn-lt"/>
                          <a:ea typeface="ヒラギノ角ゴ Pro W3" pitchFamily="-112" charset="-128"/>
                        </a:rPr>
                        <a:t>Deadline (</a:t>
                      </a:r>
                      <a:r>
                        <a:rPr kumimoji="0" lang="en-US" sz="18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Times New Roman" pitchFamily="18" charset="0"/>
                          <a:ea typeface="ヒラギノ角ゴ Pro W3" pitchFamily="-112" charset="-128"/>
                          <a:cs typeface="Times New Roman" pitchFamily="18" charset="0"/>
                        </a:rPr>
                        <a:t>d</a:t>
                      </a:r>
                      <a:r>
                        <a:rPr kumimoji="0" lang="en-US" sz="1800" b="0" i="1" u="none" strike="noStrike" cap="none" normalizeH="0" baseline="-25000" dirty="0" err="1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Times New Roman" pitchFamily="18" charset="0"/>
                          <a:ea typeface="ヒラギノ角ゴ Pro W3" pitchFamily="-112" charset="-128"/>
                          <a:cs typeface="Times New Roman" pitchFamily="18" charset="0"/>
                        </a:rPr>
                        <a:t>i</a:t>
                      </a: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+mn-lt"/>
                          <a:ea typeface="ヒラギノ角ゴ Pro W3" pitchFamily="-112" charset="-128"/>
                        </a:rPr>
                        <a:t>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+mn-lt"/>
                          <a:ea typeface="ヒラギノ角ゴ Pro W3" pitchFamily="-112" charset="-128"/>
                        </a:rPr>
                        <a:t>Criticality (</a:t>
                      </a:r>
                      <a:r>
                        <a:rPr kumimoji="0" lang="el-GR" sz="1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Times New Roman" pitchFamily="18" charset="0"/>
                          <a:ea typeface="ヒラギノ角ゴ Pro W3" pitchFamily="-112" charset="-128"/>
                          <a:cs typeface="Times New Roman" pitchFamily="18" charset="0"/>
                        </a:rPr>
                        <a:t>χ</a:t>
                      </a:r>
                      <a:r>
                        <a:rPr kumimoji="0" lang="en-US" sz="1800" b="0" i="1" u="none" strike="noStrike" cap="none" normalizeH="0" baseline="-25000" dirty="0" err="1" smtClean="0">
                          <a:ln>
                            <a:noFill/>
                          </a:ln>
                          <a:solidFill>
                            <a:schemeClr val="bg2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Times New Roman" pitchFamily="18" charset="0"/>
                          <a:ea typeface="ヒラギノ角ゴ Pro W3" pitchFamily="-112" charset="-128"/>
                          <a:cs typeface="Times New Roman" pitchFamily="18" charset="0"/>
                        </a:rPr>
                        <a:t>i</a:t>
                      </a: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+mn-lt"/>
                          <a:ea typeface="ヒラギノ角ゴ Pro W3" pitchFamily="-112" charset="-128"/>
                        </a:rPr>
                        <a:t>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+mn-lt"/>
                          <a:ea typeface="ヒラギノ角ゴ Pro W3" pitchFamily="-112" charset="-128"/>
                        </a:rPr>
                        <a:t>Execution time for low-criticality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+mn-lt"/>
                          <a:ea typeface="ヒラギノ角ゴ Pro W3" pitchFamily="-112" charset="-128"/>
                        </a:rPr>
                        <a:t>Execution time for high-criticality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Times New Roman" pitchFamily="18" charset="0"/>
                          <a:ea typeface="ヒラギノ角ゴ Pro W3" pitchFamily="-112" charset="-128"/>
                          <a:cs typeface="Times New Roman" pitchFamily="18" charset="0"/>
                        </a:rPr>
                        <a:t>J</a:t>
                      </a:r>
                      <a:r>
                        <a:rPr kumimoji="0" lang="en-US" sz="1800" b="0" i="1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Times New Roman" pitchFamily="18" charset="0"/>
                          <a:ea typeface="ヒラギノ角ゴ Pro W3" pitchFamily="-112" charset="-128"/>
                          <a:cs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+mn-lt"/>
                          <a:ea typeface="ヒラギノ角ゴ Pro W3" pitchFamily="-112" charset="-128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+mn-lt"/>
                          <a:ea typeface="ヒラギノ角ゴ Pro W3" pitchFamily="-112" charset="-128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+mn-lt"/>
                          <a:ea typeface="ヒラギノ角ゴ Pro W3" pitchFamily="-112" charset="-128"/>
                        </a:rPr>
                        <a:t>Low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+mn-lt"/>
                          <a:ea typeface="ヒラギノ角ゴ Pro W3" pitchFamily="-112" charset="-128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+mn-lt"/>
                          <a:ea typeface="ヒラギノ角ゴ Pro W3" pitchFamily="-112" charset="-128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Times New Roman" pitchFamily="18" charset="0"/>
                          <a:ea typeface="ヒラギノ角ゴ Pro W3" pitchFamily="-112" charset="-128"/>
                          <a:cs typeface="Times New Roman" pitchFamily="18" charset="0"/>
                        </a:rPr>
                        <a:t>J</a:t>
                      </a:r>
                      <a:r>
                        <a:rPr kumimoji="0" lang="en-US" sz="1800" b="0" i="1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Times New Roman" pitchFamily="18" charset="0"/>
                          <a:ea typeface="ヒラギノ角ゴ Pro W3" pitchFamily="-112" charset="-128"/>
                          <a:cs typeface="Times New Roman" pitchFamily="18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+mn-lt"/>
                          <a:ea typeface="ヒラギノ角ゴ Pro W3" pitchFamily="-112" charset="-128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+mn-lt"/>
                          <a:ea typeface="ヒラギノ角ゴ Pro W3" pitchFamily="-112" charset="-128"/>
                        </a:rPr>
                        <a:t>4</a:t>
                      </a: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+mn-lt"/>
                          <a:ea typeface="ヒラギノ角ゴ Pro W3" pitchFamily="-112" charset="-128"/>
                        </a:rPr>
                        <a:t>Low</a:t>
                      </a: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+mn-lt"/>
                          <a:ea typeface="ヒラギノ角ゴ Pro W3" pitchFamily="-112" charset="-128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+mn-lt"/>
                          <a:ea typeface="ヒラギノ角ゴ Pro W3" pitchFamily="-112" charset="-128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Times New Roman" pitchFamily="18" charset="0"/>
                          <a:ea typeface="ヒラギノ角ゴ Pro W3" pitchFamily="-112" charset="-128"/>
                          <a:cs typeface="Times New Roman" pitchFamily="18" charset="0"/>
                        </a:rPr>
                        <a:t>J</a:t>
                      </a:r>
                      <a:r>
                        <a:rPr kumimoji="0" lang="en-US" sz="1800" b="0" i="1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Times New Roman" pitchFamily="18" charset="0"/>
                          <a:ea typeface="ヒラギノ角ゴ Pro W3" pitchFamily="-112" charset="-128"/>
                          <a:cs typeface="Times New Roman" pitchFamily="18" charset="0"/>
                        </a:rPr>
                        <a:t>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+mn-lt"/>
                          <a:ea typeface="ヒラギノ角ゴ Pro W3" pitchFamily="-112" charset="-128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+mn-lt"/>
                          <a:ea typeface="ヒラギノ角ゴ Pro W3" pitchFamily="-112" charset="-128"/>
                        </a:rPr>
                        <a:t>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+mn-lt"/>
                          <a:ea typeface="ヒラギノ角ゴ Pro W3" pitchFamily="-112" charset="-128"/>
                        </a:rPr>
                        <a:t>High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+mn-lt"/>
                          <a:ea typeface="ヒラギノ角ゴ Pro W3" pitchFamily="-112" charset="-128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+mn-lt"/>
                          <a:ea typeface="ヒラギノ角ゴ Pro W3" pitchFamily="-112" charset="-128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Times New Roman" pitchFamily="18" charset="0"/>
                          <a:ea typeface="ヒラギノ角ゴ Pro W3" pitchFamily="-112" charset="-128"/>
                          <a:cs typeface="Times New Roman" pitchFamily="18" charset="0"/>
                        </a:rPr>
                        <a:t>J</a:t>
                      </a:r>
                      <a:r>
                        <a:rPr kumimoji="0" lang="en-US" sz="1800" b="0" i="1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Times New Roman" pitchFamily="18" charset="0"/>
                          <a:ea typeface="ヒラギノ角ゴ Pro W3" pitchFamily="-112" charset="-128"/>
                          <a:cs typeface="Times New Roman" pitchFamily="18" charset="0"/>
                        </a:rPr>
                        <a:t>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+mn-lt"/>
                          <a:ea typeface="ヒラギノ角ゴ Pro W3" pitchFamily="-112" charset="-128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+mn-lt"/>
                          <a:ea typeface="ヒラギノ角ゴ Pro W3" pitchFamily="-112" charset="-128"/>
                        </a:rPr>
                        <a:t>5</a:t>
                      </a: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+mn-lt"/>
                          <a:ea typeface="ヒラギノ角ゴ Pro W3" pitchFamily="-112" charset="-128"/>
                        </a:rPr>
                        <a:t>High</a:t>
                      </a: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+mn-lt"/>
                          <a:ea typeface="ヒラギノ角ゴ Pro W3" pitchFamily="-112" charset="-128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+mn-lt"/>
                          <a:ea typeface="ヒラギノ角ゴ Pro W3" pitchFamily="-112" charset="-128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OCBP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419600"/>
            <a:ext cx="8229600" cy="1752600"/>
          </a:xfrm>
        </p:spPr>
        <p:txBody>
          <a:bodyPr/>
          <a:lstStyle/>
          <a:p>
            <a:r>
              <a:rPr lang="en-US" dirty="0" smtClean="0"/>
              <a:t>The final priority assignment will be</a:t>
            </a:r>
          </a:p>
          <a:p>
            <a:pPr lvl="1"/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J</a:t>
            </a:r>
            <a:r>
              <a:rPr lang="en-US" i="1" baseline="-25000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&gt;J</a:t>
            </a:r>
            <a:r>
              <a:rPr lang="en-US" i="1" baseline="-25000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&gt;J</a:t>
            </a:r>
            <a:r>
              <a:rPr lang="en-US" i="1" baseline="-25000" dirty="0" smtClean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&gt;J</a:t>
            </a:r>
            <a:r>
              <a:rPr lang="en-US" i="1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</a:p>
          <a:p>
            <a:pPr lvl="1"/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J</a:t>
            </a:r>
            <a:r>
              <a:rPr lang="en-US" i="1" baseline="-25000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&gt;J</a:t>
            </a:r>
            <a:r>
              <a:rPr lang="en-US" i="1" baseline="-25000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&gt;J</a:t>
            </a:r>
            <a:r>
              <a:rPr lang="en-US" i="1" baseline="-25000" dirty="0" smtClean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&gt;J</a:t>
            </a:r>
            <a:r>
              <a:rPr lang="en-US" i="1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endParaRPr lang="en-US" i="1" baseline="-250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457200" y="2057400"/>
          <a:ext cx="8394700" cy="2308225"/>
        </p:xfrm>
        <a:graphic>
          <a:graphicData uri="http://schemas.openxmlformats.org/drawingml/2006/table">
            <a:tbl>
              <a:tblPr/>
              <a:tblGrid>
                <a:gridCol w="560388"/>
                <a:gridCol w="1157287"/>
                <a:gridCol w="1127125"/>
                <a:gridCol w="1238250"/>
                <a:gridCol w="2087563"/>
                <a:gridCol w="2224087"/>
              </a:tblGrid>
              <a:tr h="6826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4"/>
                        </a:solidFill>
                        <a:effectLst/>
                        <a:latin typeface="Times New Roman" pitchFamily="18" charset="0"/>
                        <a:ea typeface="ヒラギノ角ゴ Pro W3" pitchFamily="-112" charset="-128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+mn-lt"/>
                          <a:ea typeface="ヒラギノ角ゴ Pro W3" pitchFamily="-112" charset="-128"/>
                        </a:rPr>
                        <a:t>Release time(</a:t>
                      </a:r>
                      <a:r>
                        <a:rPr kumimoji="0" lang="en-US" sz="18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Times New Roman" pitchFamily="18" charset="0"/>
                          <a:ea typeface="ヒラギノ角ゴ Pro W3" pitchFamily="-112" charset="-128"/>
                          <a:cs typeface="Times New Roman" pitchFamily="18" charset="0"/>
                        </a:rPr>
                        <a:t>a</a:t>
                      </a:r>
                      <a:r>
                        <a:rPr kumimoji="0" lang="en-US" sz="1800" b="0" i="1" u="none" strike="noStrike" cap="none" normalizeH="0" baseline="-25000" dirty="0" err="1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Times New Roman" pitchFamily="18" charset="0"/>
                          <a:ea typeface="ヒラギノ角ゴ Pro W3" pitchFamily="-112" charset="-128"/>
                          <a:cs typeface="Times New Roman" pitchFamily="18" charset="0"/>
                        </a:rPr>
                        <a:t>i</a:t>
                      </a: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+mn-lt"/>
                          <a:ea typeface="ヒラギノ角ゴ Pro W3" pitchFamily="-112" charset="-128"/>
                        </a:rPr>
                        <a:t>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+mn-lt"/>
                          <a:ea typeface="ヒラギノ角ゴ Pro W3" pitchFamily="-112" charset="-128"/>
                        </a:rPr>
                        <a:t>Deadline (</a:t>
                      </a:r>
                      <a:r>
                        <a:rPr kumimoji="0" lang="en-US" sz="18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Times New Roman" pitchFamily="18" charset="0"/>
                          <a:ea typeface="ヒラギノ角ゴ Pro W3" pitchFamily="-112" charset="-128"/>
                          <a:cs typeface="Times New Roman" pitchFamily="18" charset="0"/>
                        </a:rPr>
                        <a:t>d</a:t>
                      </a:r>
                      <a:r>
                        <a:rPr kumimoji="0" lang="en-US" sz="1800" b="0" i="1" u="none" strike="noStrike" cap="none" normalizeH="0" baseline="-25000" dirty="0" err="1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Times New Roman" pitchFamily="18" charset="0"/>
                          <a:ea typeface="ヒラギノ角ゴ Pro W3" pitchFamily="-112" charset="-128"/>
                          <a:cs typeface="Times New Roman" pitchFamily="18" charset="0"/>
                        </a:rPr>
                        <a:t>i</a:t>
                      </a: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+mn-lt"/>
                          <a:ea typeface="ヒラギノ角ゴ Pro W3" pitchFamily="-112" charset="-128"/>
                        </a:rPr>
                        <a:t>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+mn-lt"/>
                          <a:ea typeface="ヒラギノ角ゴ Pro W3" pitchFamily="-112" charset="-128"/>
                        </a:rPr>
                        <a:t>Criticality (</a:t>
                      </a:r>
                      <a:r>
                        <a:rPr kumimoji="0" lang="el-GR" sz="1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Times New Roman" pitchFamily="18" charset="0"/>
                          <a:ea typeface="ヒラギノ角ゴ Pro W3" pitchFamily="-112" charset="-128"/>
                          <a:cs typeface="Times New Roman" pitchFamily="18" charset="0"/>
                        </a:rPr>
                        <a:t>χ</a:t>
                      </a:r>
                      <a:r>
                        <a:rPr kumimoji="0" lang="en-US" sz="1800" b="0" i="1" u="none" strike="noStrike" cap="none" normalizeH="0" baseline="-25000" dirty="0" err="1" smtClean="0">
                          <a:ln>
                            <a:noFill/>
                          </a:ln>
                          <a:solidFill>
                            <a:schemeClr val="bg2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Times New Roman" pitchFamily="18" charset="0"/>
                          <a:ea typeface="ヒラギノ角ゴ Pro W3" pitchFamily="-112" charset="-128"/>
                          <a:cs typeface="Times New Roman" pitchFamily="18" charset="0"/>
                        </a:rPr>
                        <a:t>i</a:t>
                      </a: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+mn-lt"/>
                          <a:ea typeface="ヒラギノ角ゴ Pro W3" pitchFamily="-112" charset="-128"/>
                        </a:rPr>
                        <a:t>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+mn-lt"/>
                          <a:ea typeface="ヒラギノ角ゴ Pro W3" pitchFamily="-112" charset="-128"/>
                        </a:rPr>
                        <a:t>Execution time for low-criticality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+mn-lt"/>
                          <a:ea typeface="ヒラギノ角ゴ Pro W3" pitchFamily="-112" charset="-128"/>
                        </a:rPr>
                        <a:t>Execution time for high-criticality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Times New Roman" pitchFamily="18" charset="0"/>
                          <a:ea typeface="ヒラギノ角ゴ Pro W3" pitchFamily="-112" charset="-128"/>
                          <a:cs typeface="Times New Roman" pitchFamily="18" charset="0"/>
                        </a:rPr>
                        <a:t>J</a:t>
                      </a:r>
                      <a:r>
                        <a:rPr kumimoji="0" lang="en-US" sz="1800" b="0" i="1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Times New Roman" pitchFamily="18" charset="0"/>
                          <a:ea typeface="ヒラギノ角ゴ Pro W3" pitchFamily="-112" charset="-128"/>
                          <a:cs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+mn-lt"/>
                          <a:ea typeface="ヒラギノ角ゴ Pro W3" pitchFamily="-112" charset="-128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+mn-lt"/>
                          <a:ea typeface="ヒラギノ角ゴ Pro W3" pitchFamily="-112" charset="-128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+mn-lt"/>
                          <a:ea typeface="ヒラギノ角ゴ Pro W3" pitchFamily="-112" charset="-128"/>
                        </a:rPr>
                        <a:t>Low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+mn-lt"/>
                          <a:ea typeface="ヒラギノ角ゴ Pro W3" pitchFamily="-112" charset="-128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+mn-lt"/>
                          <a:ea typeface="ヒラギノ角ゴ Pro W3" pitchFamily="-112" charset="-128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Times New Roman" pitchFamily="18" charset="0"/>
                          <a:ea typeface="ヒラギノ角ゴ Pro W3" pitchFamily="-112" charset="-128"/>
                          <a:cs typeface="Times New Roman" pitchFamily="18" charset="0"/>
                        </a:rPr>
                        <a:t>J</a:t>
                      </a:r>
                      <a:r>
                        <a:rPr kumimoji="0" lang="en-US" sz="1800" b="0" i="1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Times New Roman" pitchFamily="18" charset="0"/>
                          <a:ea typeface="ヒラギノ角ゴ Pro W3" pitchFamily="-112" charset="-128"/>
                          <a:cs typeface="Times New Roman" pitchFamily="18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+mn-lt"/>
                          <a:ea typeface="ヒラギノ角ゴ Pro W3" pitchFamily="-112" charset="-128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+mn-lt"/>
                          <a:ea typeface="ヒラギノ角ゴ Pro W3" pitchFamily="-112" charset="-128"/>
                        </a:rPr>
                        <a:t>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+mn-lt"/>
                          <a:ea typeface="ヒラギノ角ゴ Pro W3" pitchFamily="-112" charset="-128"/>
                        </a:rPr>
                        <a:t>Low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+mn-lt"/>
                          <a:ea typeface="ヒラギノ角ゴ Pro W3" pitchFamily="-112" charset="-128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+mn-lt"/>
                          <a:ea typeface="ヒラギノ角ゴ Pro W3" pitchFamily="-112" charset="-128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Times New Roman" pitchFamily="18" charset="0"/>
                          <a:ea typeface="ヒラギノ角ゴ Pro W3" pitchFamily="-112" charset="-128"/>
                          <a:cs typeface="Times New Roman" pitchFamily="18" charset="0"/>
                        </a:rPr>
                        <a:t>J</a:t>
                      </a:r>
                      <a:r>
                        <a:rPr kumimoji="0" lang="en-US" sz="1800" b="0" i="1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Times New Roman" pitchFamily="18" charset="0"/>
                          <a:ea typeface="ヒラギノ角ゴ Pro W3" pitchFamily="-112" charset="-128"/>
                          <a:cs typeface="Times New Roman" pitchFamily="18" charset="0"/>
                        </a:rPr>
                        <a:t>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+mn-lt"/>
                          <a:ea typeface="ヒラギノ角ゴ Pro W3" pitchFamily="-112" charset="-128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+mn-lt"/>
                          <a:ea typeface="ヒラギノ角ゴ Pro W3" pitchFamily="-112" charset="-128"/>
                        </a:rPr>
                        <a:t>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+mn-lt"/>
                          <a:ea typeface="ヒラギノ角ゴ Pro W3" pitchFamily="-112" charset="-128"/>
                        </a:rPr>
                        <a:t>High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+mn-lt"/>
                          <a:ea typeface="ヒラギノ角ゴ Pro W3" pitchFamily="-112" charset="-128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+mn-lt"/>
                          <a:ea typeface="ヒラギノ角ゴ Pro W3" pitchFamily="-112" charset="-128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Times New Roman" pitchFamily="18" charset="0"/>
                          <a:ea typeface="ヒラギノ角ゴ Pro W3" pitchFamily="-112" charset="-128"/>
                          <a:cs typeface="Times New Roman" pitchFamily="18" charset="0"/>
                        </a:rPr>
                        <a:t>J</a:t>
                      </a:r>
                      <a:r>
                        <a:rPr kumimoji="0" lang="en-US" sz="1800" b="0" i="1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Times New Roman" pitchFamily="18" charset="0"/>
                          <a:ea typeface="ヒラギノ角ゴ Pro W3" pitchFamily="-112" charset="-128"/>
                          <a:cs typeface="Times New Roman" pitchFamily="18" charset="0"/>
                        </a:rPr>
                        <a:t>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+mn-lt"/>
                          <a:ea typeface="ヒラギノ角ゴ Pro W3" pitchFamily="-112" charset="-128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+mn-lt"/>
                          <a:ea typeface="ヒラギノ角ゴ Pro W3" pitchFamily="-112" charset="-128"/>
                        </a:rPr>
                        <a:t>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+mn-lt"/>
                          <a:ea typeface="ヒラギノ角ゴ Pro W3" pitchFamily="-112" charset="-128"/>
                        </a:rPr>
                        <a:t>High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+mn-lt"/>
                          <a:ea typeface="ヒラギノ角ゴ Pro W3" pitchFamily="-112" charset="-128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+mn-lt"/>
                          <a:ea typeface="ヒラギノ角ゴ Pro W3" pitchFamily="-112" charset="-128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OCBP Example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If the priority assignment </a:t>
            </a:r>
            <a:r>
              <a:rPr lang="en-US" dirty="0" smtClean="0"/>
              <a:t>is 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J</a:t>
            </a:r>
            <a:r>
              <a:rPr lang="en-US" i="1" baseline="-25000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&gt;J</a:t>
            </a:r>
            <a:r>
              <a:rPr lang="en-US" i="1" baseline="-25000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&gt;J</a:t>
            </a:r>
            <a:r>
              <a:rPr lang="en-US" i="1" baseline="-25000" dirty="0" smtClean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&gt;J</a:t>
            </a:r>
            <a:r>
              <a:rPr lang="en-US" i="1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</a:p>
          <a:p>
            <a:pPr lvl="1"/>
            <a:r>
              <a:rPr lang="en-US" dirty="0" smtClean="0"/>
              <a:t>The worst-case low-criticality behavior is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The worst-case </a:t>
            </a:r>
            <a:r>
              <a:rPr lang="en-US" dirty="0" smtClean="0"/>
              <a:t>high-criticality </a:t>
            </a:r>
            <a:r>
              <a:rPr lang="en-US" dirty="0" smtClean="0"/>
              <a:t>behavior </a:t>
            </a:r>
            <a:r>
              <a:rPr lang="en-US" dirty="0" smtClean="0"/>
              <a:t>is</a:t>
            </a:r>
            <a:endParaRPr lang="en-US" dirty="0" smtClean="0"/>
          </a:p>
        </p:txBody>
      </p:sp>
      <p:cxnSp>
        <p:nvCxnSpPr>
          <p:cNvPr id="6" name="Straight Arrow Connector 5"/>
          <p:cNvCxnSpPr/>
          <p:nvPr/>
        </p:nvCxnSpPr>
        <p:spPr>
          <a:xfrm rot="5400000" flipH="1" flipV="1">
            <a:off x="826760" y="3175984"/>
            <a:ext cx="1033462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>
            <a:off x="1368097" y="3691922"/>
            <a:ext cx="6842125" cy="158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/>
          <p:cNvSpPr/>
          <p:nvPr/>
        </p:nvSpPr>
        <p:spPr>
          <a:xfrm>
            <a:off x="1391691" y="3210909"/>
            <a:ext cx="1166812" cy="465138"/>
          </a:xfrm>
          <a:prstGeom prst="rect">
            <a:avLst/>
          </a:prstGeom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/>
              <a:t>J</a:t>
            </a:r>
            <a:r>
              <a:rPr lang="en-US" baseline="-25000" dirty="0"/>
              <a:t>1</a:t>
            </a:r>
          </a:p>
        </p:txBody>
      </p:sp>
      <p:sp>
        <p:nvSpPr>
          <p:cNvPr id="9" name="Rectangle 8"/>
          <p:cNvSpPr/>
          <p:nvPr/>
        </p:nvSpPr>
        <p:spPr>
          <a:xfrm>
            <a:off x="2574544" y="3210910"/>
            <a:ext cx="1146119" cy="465138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/>
              <a:t>J</a:t>
            </a:r>
            <a:r>
              <a:rPr lang="en-US" baseline="-25000" dirty="0"/>
              <a:t>3</a:t>
            </a:r>
          </a:p>
        </p:txBody>
      </p:sp>
      <p:sp>
        <p:nvSpPr>
          <p:cNvPr id="10" name="Rectangle 9"/>
          <p:cNvSpPr/>
          <p:nvPr/>
        </p:nvSpPr>
        <p:spPr>
          <a:xfrm>
            <a:off x="3704897" y="3210909"/>
            <a:ext cx="1190296" cy="465138"/>
          </a:xfrm>
          <a:prstGeom prst="rect">
            <a:avLst/>
          </a:prstGeom>
          <a:solidFill>
            <a:srgbClr val="FF9933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/>
              <a:t>J</a:t>
            </a:r>
            <a:r>
              <a:rPr lang="en-US" baseline="-25000" dirty="0"/>
              <a:t>4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883972" y="3210909"/>
            <a:ext cx="1166812" cy="465138"/>
          </a:xfrm>
          <a:prstGeom prst="rect">
            <a:avLst/>
          </a:prstGeom>
          <a:solidFill>
            <a:schemeClr val="accent1">
              <a:lumMod val="90000"/>
            </a:schemeClr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/>
              <a:t>J</a:t>
            </a:r>
            <a:r>
              <a:rPr lang="en-US" baseline="-25000" dirty="0"/>
              <a:t>2</a:t>
            </a:r>
          </a:p>
        </p:txBody>
      </p:sp>
      <p:cxnSp>
        <p:nvCxnSpPr>
          <p:cNvPr id="12" name="Straight Arrow Connector 11"/>
          <p:cNvCxnSpPr/>
          <p:nvPr/>
        </p:nvCxnSpPr>
        <p:spPr>
          <a:xfrm rot="5400000" flipH="1" flipV="1">
            <a:off x="1091873" y="3391884"/>
            <a:ext cx="550862" cy="1587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rot="16200000" flipH="1">
            <a:off x="3420734" y="3404585"/>
            <a:ext cx="574675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rot="16200000" flipH="1">
            <a:off x="6922760" y="3422047"/>
            <a:ext cx="574675" cy="0"/>
          </a:xfrm>
          <a:prstGeom prst="straightConnector1">
            <a:avLst/>
          </a:prstGeom>
          <a:ln>
            <a:solidFill>
              <a:srgbClr val="335F89"/>
            </a:solidFill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5" name="TextBox 16"/>
          <p:cNvSpPr txBox="1">
            <a:spLocks noChangeArrowheads="1"/>
          </p:cNvSpPr>
          <p:nvPr/>
        </p:nvSpPr>
        <p:spPr bwMode="auto">
          <a:xfrm>
            <a:off x="1342697" y="3744309"/>
            <a:ext cx="619753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 dirty="0"/>
              <a:t>0        </a:t>
            </a:r>
            <a:r>
              <a:rPr lang="en-US" sz="1400" dirty="0" smtClean="0"/>
              <a:t>            </a:t>
            </a:r>
            <a:r>
              <a:rPr lang="en-US" sz="1400" dirty="0"/>
              <a:t>1 </a:t>
            </a:r>
            <a:r>
              <a:rPr lang="en-US" sz="1400" dirty="0" smtClean="0"/>
              <a:t>                     </a:t>
            </a:r>
            <a:r>
              <a:rPr lang="en-US" sz="1400" dirty="0"/>
              <a:t>2        </a:t>
            </a:r>
            <a:r>
              <a:rPr lang="en-US" sz="1400" dirty="0" smtClean="0"/>
              <a:t>             </a:t>
            </a:r>
            <a:r>
              <a:rPr lang="en-US" sz="1400" dirty="0"/>
              <a:t>3       </a:t>
            </a:r>
            <a:r>
              <a:rPr lang="en-US" sz="1400" dirty="0" smtClean="0"/>
              <a:t>               </a:t>
            </a:r>
            <a:r>
              <a:rPr lang="en-US" sz="1400" dirty="0" smtClean="0"/>
              <a:t>4      </a:t>
            </a:r>
            <a:r>
              <a:rPr lang="en-US" sz="1400" dirty="0" smtClean="0"/>
              <a:t>                </a:t>
            </a:r>
            <a:r>
              <a:rPr lang="en-US" sz="1400" dirty="0" smtClean="0"/>
              <a:t>5 </a:t>
            </a:r>
            <a:endParaRPr lang="en-US" sz="1400" dirty="0"/>
          </a:p>
        </p:txBody>
      </p:sp>
      <p:cxnSp>
        <p:nvCxnSpPr>
          <p:cNvPr id="16" name="Straight Arrow Connector 15"/>
          <p:cNvCxnSpPr/>
          <p:nvPr/>
        </p:nvCxnSpPr>
        <p:spPr>
          <a:xfrm rot="16200000" flipH="1">
            <a:off x="5779759" y="3422047"/>
            <a:ext cx="574675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 rot="5400000" flipH="1" flipV="1">
            <a:off x="826761" y="5517164"/>
            <a:ext cx="1033462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>
            <a:off x="1368098" y="6033102"/>
            <a:ext cx="6842125" cy="158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 18"/>
          <p:cNvSpPr/>
          <p:nvPr/>
        </p:nvSpPr>
        <p:spPr>
          <a:xfrm>
            <a:off x="1375927" y="5559971"/>
            <a:ext cx="1166812" cy="465138"/>
          </a:xfrm>
          <a:prstGeom prst="rect">
            <a:avLst/>
          </a:prstGeom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/>
              <a:t>J</a:t>
            </a:r>
            <a:r>
              <a:rPr lang="en-US" baseline="-25000" dirty="0"/>
              <a:t>1</a:t>
            </a:r>
          </a:p>
        </p:txBody>
      </p:sp>
      <p:sp>
        <p:nvSpPr>
          <p:cNvPr id="20" name="Rectangle 19"/>
          <p:cNvSpPr/>
          <p:nvPr/>
        </p:nvSpPr>
        <p:spPr>
          <a:xfrm>
            <a:off x="2543012" y="5559971"/>
            <a:ext cx="2371725" cy="465138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/>
              <a:t>J</a:t>
            </a:r>
            <a:r>
              <a:rPr lang="en-US" baseline="-25000" dirty="0"/>
              <a:t>3</a:t>
            </a:r>
          </a:p>
        </p:txBody>
      </p:sp>
      <p:sp>
        <p:nvSpPr>
          <p:cNvPr id="21" name="Rectangle 20"/>
          <p:cNvSpPr/>
          <p:nvPr/>
        </p:nvSpPr>
        <p:spPr>
          <a:xfrm>
            <a:off x="4906800" y="5559972"/>
            <a:ext cx="2313808" cy="465138"/>
          </a:xfrm>
          <a:prstGeom prst="rect">
            <a:avLst/>
          </a:prstGeom>
          <a:solidFill>
            <a:srgbClr val="FF9933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/>
              <a:t>J</a:t>
            </a:r>
            <a:r>
              <a:rPr lang="en-US" baseline="-25000" dirty="0"/>
              <a:t>4</a:t>
            </a:r>
          </a:p>
        </p:txBody>
      </p:sp>
      <p:sp>
        <p:nvSpPr>
          <p:cNvPr id="22" name="Rectangle 21"/>
          <p:cNvSpPr/>
          <p:nvPr/>
        </p:nvSpPr>
        <p:spPr>
          <a:xfrm>
            <a:off x="7225153" y="5559972"/>
            <a:ext cx="1166812" cy="465138"/>
          </a:xfrm>
          <a:prstGeom prst="rect">
            <a:avLst/>
          </a:prstGeom>
          <a:solidFill>
            <a:schemeClr val="accent1">
              <a:lumMod val="90000"/>
            </a:schemeClr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/>
              <a:t>J</a:t>
            </a:r>
            <a:r>
              <a:rPr lang="en-US" baseline="-25000" dirty="0"/>
              <a:t>2</a:t>
            </a:r>
          </a:p>
        </p:txBody>
      </p:sp>
      <p:cxnSp>
        <p:nvCxnSpPr>
          <p:cNvPr id="23" name="Straight Arrow Connector 22"/>
          <p:cNvCxnSpPr/>
          <p:nvPr/>
        </p:nvCxnSpPr>
        <p:spPr>
          <a:xfrm rot="5400000" flipH="1" flipV="1">
            <a:off x="1091874" y="5733064"/>
            <a:ext cx="550862" cy="1587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 rot="16200000" flipH="1">
            <a:off x="3420735" y="5745765"/>
            <a:ext cx="574675" cy="0"/>
          </a:xfrm>
          <a:prstGeom prst="straightConnector1">
            <a:avLst/>
          </a:prstGeom>
          <a:ln>
            <a:solidFill>
              <a:schemeClr val="accent1">
                <a:alpha val="8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 rot="16200000" flipH="1">
            <a:off x="6922761" y="5763227"/>
            <a:ext cx="574675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26" name="TextBox 16"/>
          <p:cNvSpPr txBox="1">
            <a:spLocks noChangeArrowheads="1"/>
          </p:cNvSpPr>
          <p:nvPr/>
        </p:nvSpPr>
        <p:spPr bwMode="auto">
          <a:xfrm>
            <a:off x="1342698" y="6085489"/>
            <a:ext cx="619753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 dirty="0"/>
              <a:t>0        </a:t>
            </a:r>
            <a:r>
              <a:rPr lang="en-US" sz="1400" dirty="0" smtClean="0"/>
              <a:t>            </a:t>
            </a:r>
            <a:r>
              <a:rPr lang="en-US" sz="1400" dirty="0"/>
              <a:t>1 </a:t>
            </a:r>
            <a:r>
              <a:rPr lang="en-US" sz="1400" dirty="0" smtClean="0"/>
              <a:t>                     </a:t>
            </a:r>
            <a:r>
              <a:rPr lang="en-US" sz="1400" dirty="0"/>
              <a:t>2        </a:t>
            </a:r>
            <a:r>
              <a:rPr lang="en-US" sz="1400" dirty="0" smtClean="0"/>
              <a:t>             </a:t>
            </a:r>
            <a:r>
              <a:rPr lang="en-US" sz="1400" dirty="0"/>
              <a:t>3       </a:t>
            </a:r>
            <a:r>
              <a:rPr lang="en-US" sz="1400" dirty="0" smtClean="0"/>
              <a:t>               </a:t>
            </a:r>
            <a:r>
              <a:rPr lang="en-US" sz="1400" dirty="0" smtClean="0"/>
              <a:t>4      </a:t>
            </a:r>
            <a:r>
              <a:rPr lang="en-US" sz="1400" dirty="0" smtClean="0"/>
              <a:t>                </a:t>
            </a:r>
            <a:r>
              <a:rPr lang="en-US" sz="1400" dirty="0" smtClean="0"/>
              <a:t>5 </a:t>
            </a:r>
            <a:endParaRPr lang="en-US" sz="1400" dirty="0"/>
          </a:p>
        </p:txBody>
      </p:sp>
      <p:cxnSp>
        <p:nvCxnSpPr>
          <p:cNvPr id="27" name="Straight Arrow Connector 26"/>
          <p:cNvCxnSpPr/>
          <p:nvPr/>
        </p:nvCxnSpPr>
        <p:spPr>
          <a:xfrm rot="16200000" flipH="1">
            <a:off x="5779760" y="5763227"/>
            <a:ext cx="574675" cy="0"/>
          </a:xfrm>
          <a:prstGeom prst="straightConnector1">
            <a:avLst/>
          </a:prstGeom>
          <a:ln>
            <a:solidFill>
              <a:schemeClr val="accent1">
                <a:alpha val="8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OCBP Example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If the priority assignment </a:t>
            </a:r>
            <a:r>
              <a:rPr lang="en-US" dirty="0" smtClean="0"/>
              <a:t>is 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J</a:t>
            </a:r>
            <a:r>
              <a:rPr lang="en-US" i="1" baseline="-25000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&gt;J</a:t>
            </a:r>
            <a:r>
              <a:rPr lang="en-US" i="1" baseline="-25000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&gt;J</a:t>
            </a:r>
            <a:r>
              <a:rPr lang="en-US" i="1" baseline="-25000" dirty="0" smtClean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&gt;J</a:t>
            </a:r>
            <a:r>
              <a:rPr lang="en-US" i="1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</a:p>
          <a:p>
            <a:pPr lvl="1"/>
            <a:r>
              <a:rPr lang="en-US" dirty="0" smtClean="0"/>
              <a:t>The worst-case low-criticality behavior is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The worst-case </a:t>
            </a:r>
            <a:r>
              <a:rPr lang="en-US" dirty="0" smtClean="0"/>
              <a:t>high-criticality </a:t>
            </a:r>
            <a:r>
              <a:rPr lang="en-US" dirty="0" smtClean="0"/>
              <a:t>behavior </a:t>
            </a:r>
            <a:r>
              <a:rPr lang="en-US" dirty="0" smtClean="0"/>
              <a:t>is</a:t>
            </a:r>
            <a:endParaRPr lang="en-US" dirty="0" smtClean="0"/>
          </a:p>
        </p:txBody>
      </p:sp>
      <p:cxnSp>
        <p:nvCxnSpPr>
          <p:cNvPr id="6" name="Straight Arrow Connector 5"/>
          <p:cNvCxnSpPr/>
          <p:nvPr/>
        </p:nvCxnSpPr>
        <p:spPr>
          <a:xfrm rot="5400000" flipH="1" flipV="1">
            <a:off x="826760" y="3175984"/>
            <a:ext cx="1033462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>
            <a:off x="1368097" y="3691922"/>
            <a:ext cx="6842125" cy="158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/>
          <p:cNvSpPr/>
          <p:nvPr/>
        </p:nvSpPr>
        <p:spPr>
          <a:xfrm>
            <a:off x="2518925" y="3210909"/>
            <a:ext cx="1166812" cy="465138"/>
          </a:xfrm>
          <a:prstGeom prst="rect">
            <a:avLst/>
          </a:prstGeom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/>
              <a:t>J</a:t>
            </a:r>
            <a:r>
              <a:rPr lang="en-US" baseline="-25000" dirty="0"/>
              <a:t>1</a:t>
            </a:r>
          </a:p>
        </p:txBody>
      </p:sp>
      <p:sp>
        <p:nvSpPr>
          <p:cNvPr id="9" name="Rectangle 8"/>
          <p:cNvSpPr/>
          <p:nvPr/>
        </p:nvSpPr>
        <p:spPr>
          <a:xfrm>
            <a:off x="1368482" y="3210910"/>
            <a:ext cx="1146119" cy="465138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/>
              <a:t>J</a:t>
            </a:r>
            <a:r>
              <a:rPr lang="en-US" baseline="-25000" dirty="0"/>
              <a:t>3</a:t>
            </a:r>
          </a:p>
        </p:txBody>
      </p:sp>
      <p:sp>
        <p:nvSpPr>
          <p:cNvPr id="10" name="Rectangle 9"/>
          <p:cNvSpPr/>
          <p:nvPr/>
        </p:nvSpPr>
        <p:spPr>
          <a:xfrm>
            <a:off x="3704897" y="3210909"/>
            <a:ext cx="1190296" cy="465138"/>
          </a:xfrm>
          <a:prstGeom prst="rect">
            <a:avLst/>
          </a:prstGeom>
          <a:solidFill>
            <a:srgbClr val="FF9933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/>
              <a:t>J</a:t>
            </a:r>
            <a:r>
              <a:rPr lang="en-US" baseline="-25000" dirty="0"/>
              <a:t>4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883972" y="3210909"/>
            <a:ext cx="1166812" cy="465138"/>
          </a:xfrm>
          <a:prstGeom prst="rect">
            <a:avLst/>
          </a:prstGeom>
          <a:solidFill>
            <a:schemeClr val="accent1">
              <a:lumMod val="90000"/>
            </a:schemeClr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/>
              <a:t>J</a:t>
            </a:r>
            <a:r>
              <a:rPr lang="en-US" baseline="-25000" dirty="0"/>
              <a:t>2</a:t>
            </a:r>
          </a:p>
        </p:txBody>
      </p:sp>
      <p:cxnSp>
        <p:nvCxnSpPr>
          <p:cNvPr id="12" name="Straight Arrow Connector 11"/>
          <p:cNvCxnSpPr/>
          <p:nvPr/>
        </p:nvCxnSpPr>
        <p:spPr>
          <a:xfrm rot="5400000" flipH="1" flipV="1">
            <a:off x="1091873" y="3391884"/>
            <a:ext cx="550862" cy="1587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rot="16200000" flipH="1">
            <a:off x="3420734" y="3404585"/>
            <a:ext cx="574675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rot="16200000" flipH="1">
            <a:off x="6922760" y="3422047"/>
            <a:ext cx="574675" cy="0"/>
          </a:xfrm>
          <a:prstGeom prst="straightConnector1">
            <a:avLst/>
          </a:prstGeom>
          <a:ln>
            <a:solidFill>
              <a:srgbClr val="335F89"/>
            </a:solidFill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5" name="TextBox 16"/>
          <p:cNvSpPr txBox="1">
            <a:spLocks noChangeArrowheads="1"/>
          </p:cNvSpPr>
          <p:nvPr/>
        </p:nvSpPr>
        <p:spPr bwMode="auto">
          <a:xfrm>
            <a:off x="1342697" y="3744309"/>
            <a:ext cx="619753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 dirty="0"/>
              <a:t>0        </a:t>
            </a:r>
            <a:r>
              <a:rPr lang="en-US" sz="1400" dirty="0" smtClean="0"/>
              <a:t>            </a:t>
            </a:r>
            <a:r>
              <a:rPr lang="en-US" sz="1400" dirty="0"/>
              <a:t>1 </a:t>
            </a:r>
            <a:r>
              <a:rPr lang="en-US" sz="1400" dirty="0" smtClean="0"/>
              <a:t>                     </a:t>
            </a:r>
            <a:r>
              <a:rPr lang="en-US" sz="1400" dirty="0"/>
              <a:t>2        </a:t>
            </a:r>
            <a:r>
              <a:rPr lang="en-US" sz="1400" dirty="0" smtClean="0"/>
              <a:t>             </a:t>
            </a:r>
            <a:r>
              <a:rPr lang="en-US" sz="1400" dirty="0"/>
              <a:t>3       </a:t>
            </a:r>
            <a:r>
              <a:rPr lang="en-US" sz="1400" dirty="0" smtClean="0"/>
              <a:t>               </a:t>
            </a:r>
            <a:r>
              <a:rPr lang="en-US" sz="1400" dirty="0" smtClean="0"/>
              <a:t>4      </a:t>
            </a:r>
            <a:r>
              <a:rPr lang="en-US" sz="1400" dirty="0" smtClean="0"/>
              <a:t>                </a:t>
            </a:r>
            <a:r>
              <a:rPr lang="en-US" sz="1400" dirty="0" smtClean="0"/>
              <a:t>5 </a:t>
            </a:r>
            <a:endParaRPr lang="en-US" sz="1400" dirty="0"/>
          </a:p>
        </p:txBody>
      </p:sp>
      <p:cxnSp>
        <p:nvCxnSpPr>
          <p:cNvPr id="16" name="Straight Arrow Connector 15"/>
          <p:cNvCxnSpPr/>
          <p:nvPr/>
        </p:nvCxnSpPr>
        <p:spPr>
          <a:xfrm rot="16200000" flipH="1">
            <a:off x="5779759" y="3422047"/>
            <a:ext cx="574675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 rot="5400000" flipH="1" flipV="1">
            <a:off x="826761" y="5517164"/>
            <a:ext cx="1033462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>
            <a:off x="1368098" y="6033102"/>
            <a:ext cx="6842125" cy="158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 18"/>
          <p:cNvSpPr/>
          <p:nvPr/>
        </p:nvSpPr>
        <p:spPr>
          <a:xfrm>
            <a:off x="3724989" y="5559971"/>
            <a:ext cx="1166812" cy="465138"/>
          </a:xfrm>
          <a:prstGeom prst="rect">
            <a:avLst/>
          </a:prstGeom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/>
              <a:t>J</a:t>
            </a:r>
            <a:r>
              <a:rPr lang="en-US" baseline="-25000" dirty="0"/>
              <a:t>1</a:t>
            </a:r>
          </a:p>
        </p:txBody>
      </p:sp>
      <p:sp>
        <p:nvSpPr>
          <p:cNvPr id="20" name="Rectangle 19"/>
          <p:cNvSpPr/>
          <p:nvPr/>
        </p:nvSpPr>
        <p:spPr>
          <a:xfrm>
            <a:off x="1352716" y="5559971"/>
            <a:ext cx="2371725" cy="465138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/>
              <a:t>J</a:t>
            </a:r>
            <a:r>
              <a:rPr lang="en-US" baseline="-25000" dirty="0"/>
              <a:t>3</a:t>
            </a:r>
          </a:p>
        </p:txBody>
      </p:sp>
      <p:sp>
        <p:nvSpPr>
          <p:cNvPr id="21" name="Rectangle 20"/>
          <p:cNvSpPr/>
          <p:nvPr/>
        </p:nvSpPr>
        <p:spPr>
          <a:xfrm>
            <a:off x="4906800" y="5559972"/>
            <a:ext cx="2313808" cy="465138"/>
          </a:xfrm>
          <a:prstGeom prst="rect">
            <a:avLst/>
          </a:prstGeom>
          <a:solidFill>
            <a:srgbClr val="FF9933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/>
              <a:t>J</a:t>
            </a:r>
            <a:r>
              <a:rPr lang="en-US" baseline="-25000" dirty="0"/>
              <a:t>4</a:t>
            </a:r>
          </a:p>
        </p:txBody>
      </p:sp>
      <p:sp>
        <p:nvSpPr>
          <p:cNvPr id="22" name="Rectangle 21"/>
          <p:cNvSpPr/>
          <p:nvPr/>
        </p:nvSpPr>
        <p:spPr>
          <a:xfrm>
            <a:off x="7225153" y="5559972"/>
            <a:ext cx="1166812" cy="465138"/>
          </a:xfrm>
          <a:prstGeom prst="rect">
            <a:avLst/>
          </a:prstGeom>
          <a:solidFill>
            <a:schemeClr val="accent1">
              <a:lumMod val="90000"/>
            </a:schemeClr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/>
              <a:t>J</a:t>
            </a:r>
            <a:r>
              <a:rPr lang="en-US" baseline="-25000" dirty="0"/>
              <a:t>2</a:t>
            </a:r>
          </a:p>
        </p:txBody>
      </p:sp>
      <p:cxnSp>
        <p:nvCxnSpPr>
          <p:cNvPr id="23" name="Straight Arrow Connector 22"/>
          <p:cNvCxnSpPr/>
          <p:nvPr/>
        </p:nvCxnSpPr>
        <p:spPr>
          <a:xfrm rot="5400000" flipH="1" flipV="1">
            <a:off x="1091874" y="5733064"/>
            <a:ext cx="550862" cy="1587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 rot="16200000" flipH="1">
            <a:off x="3420735" y="5745765"/>
            <a:ext cx="574675" cy="0"/>
          </a:xfrm>
          <a:prstGeom prst="straightConnector1">
            <a:avLst/>
          </a:prstGeom>
          <a:ln>
            <a:solidFill>
              <a:schemeClr val="accent1">
                <a:alpha val="8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 rot="16200000" flipH="1">
            <a:off x="6922761" y="5763227"/>
            <a:ext cx="574675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26" name="TextBox 16"/>
          <p:cNvSpPr txBox="1">
            <a:spLocks noChangeArrowheads="1"/>
          </p:cNvSpPr>
          <p:nvPr/>
        </p:nvSpPr>
        <p:spPr bwMode="auto">
          <a:xfrm>
            <a:off x="1342698" y="6085489"/>
            <a:ext cx="619753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 dirty="0"/>
              <a:t>0        </a:t>
            </a:r>
            <a:r>
              <a:rPr lang="en-US" sz="1400" dirty="0" smtClean="0"/>
              <a:t>            </a:t>
            </a:r>
            <a:r>
              <a:rPr lang="en-US" sz="1400" dirty="0"/>
              <a:t>1 </a:t>
            </a:r>
            <a:r>
              <a:rPr lang="en-US" sz="1400" dirty="0" smtClean="0"/>
              <a:t>                     </a:t>
            </a:r>
            <a:r>
              <a:rPr lang="en-US" sz="1400" dirty="0"/>
              <a:t>2        </a:t>
            </a:r>
            <a:r>
              <a:rPr lang="en-US" sz="1400" dirty="0" smtClean="0"/>
              <a:t>             </a:t>
            </a:r>
            <a:r>
              <a:rPr lang="en-US" sz="1400" dirty="0"/>
              <a:t>3       </a:t>
            </a:r>
            <a:r>
              <a:rPr lang="en-US" sz="1400" dirty="0" smtClean="0"/>
              <a:t>               </a:t>
            </a:r>
            <a:r>
              <a:rPr lang="en-US" sz="1400" dirty="0" smtClean="0"/>
              <a:t>4      </a:t>
            </a:r>
            <a:r>
              <a:rPr lang="en-US" sz="1400" dirty="0" smtClean="0"/>
              <a:t>                </a:t>
            </a:r>
            <a:r>
              <a:rPr lang="en-US" sz="1400" dirty="0" smtClean="0"/>
              <a:t>5 </a:t>
            </a:r>
            <a:endParaRPr lang="en-US" sz="1400" dirty="0"/>
          </a:p>
        </p:txBody>
      </p:sp>
      <p:cxnSp>
        <p:nvCxnSpPr>
          <p:cNvPr id="27" name="Straight Arrow Connector 26"/>
          <p:cNvCxnSpPr/>
          <p:nvPr/>
        </p:nvCxnSpPr>
        <p:spPr>
          <a:xfrm rot="16200000" flipH="1">
            <a:off x="5779760" y="5763227"/>
            <a:ext cx="574675" cy="0"/>
          </a:xfrm>
          <a:prstGeom prst="straightConnector1">
            <a:avLst/>
          </a:prstGeom>
          <a:ln>
            <a:solidFill>
              <a:schemeClr val="accent1">
                <a:alpha val="8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029" y="47625"/>
            <a:ext cx="7122072" cy="1143000"/>
          </a:xfrm>
        </p:spPr>
        <p:txBody>
          <a:bodyPr/>
          <a:lstStyle/>
          <a:p>
            <a:r>
              <a:rPr lang="en-US" sz="3600" dirty="0" smtClean="0"/>
              <a:t>Sporadic Mixed-Criticality System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To continue using OCBP algorithm, we only consider the </a:t>
            </a:r>
            <a:r>
              <a:rPr lang="en-US" dirty="0" smtClean="0">
                <a:solidFill>
                  <a:srgbClr val="FF9900"/>
                </a:solidFill>
              </a:rPr>
              <a:t>jobs</a:t>
            </a:r>
            <a:r>
              <a:rPr lang="en-US" dirty="0" smtClean="0"/>
              <a:t> in the </a:t>
            </a:r>
            <a:r>
              <a:rPr lang="en-US" dirty="0" smtClean="0">
                <a:solidFill>
                  <a:srgbClr val="FF0000"/>
                </a:solidFill>
              </a:rPr>
              <a:t>longest busy interval</a:t>
            </a:r>
          </a:p>
          <a:p>
            <a:pPr lvl="1"/>
            <a:r>
              <a:rPr lang="en-US" dirty="0" smtClean="0"/>
              <a:t>The release time for the jobs can not be expected</a:t>
            </a:r>
          </a:p>
          <a:p>
            <a:pPr lvl="1"/>
            <a:r>
              <a:rPr lang="en-US" dirty="0" smtClean="0"/>
              <a:t>Therefore no guarantee can be made to keep them running </a:t>
            </a:r>
            <a:r>
              <a:rPr lang="en-US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in priority </a:t>
            </a:r>
            <a:r>
              <a:rPr lang="en-US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order</a:t>
            </a:r>
            <a:endParaRPr lang="en-US" dirty="0" smtClean="0">
              <a:solidFill>
                <a:schemeClr val="bg2">
                  <a:lumMod val="60000"/>
                  <a:lumOff val="4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Violations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We </a:t>
            </a:r>
            <a:r>
              <a:rPr lang="en-US" dirty="0" smtClean="0">
                <a:solidFill>
                  <a:srgbClr val="FF0000"/>
                </a:solidFill>
              </a:rPr>
              <a:t>re-compute</a:t>
            </a:r>
            <a:r>
              <a:rPr lang="en-US" dirty="0" smtClean="0"/>
              <a:t> the priority assignment if the following violations happened</a:t>
            </a:r>
          </a:p>
          <a:p>
            <a:pPr lvl="1"/>
            <a:r>
              <a:rPr lang="en-US" dirty="0" smtClean="0"/>
              <a:t>The processor gets </a:t>
            </a:r>
            <a:r>
              <a:rPr lang="en-US" dirty="0" smtClean="0">
                <a:solidFill>
                  <a:srgbClr val="FF0000"/>
                </a:solidFill>
              </a:rPr>
              <a:t>idle</a:t>
            </a:r>
          </a:p>
          <a:p>
            <a:pPr lvl="1"/>
            <a:r>
              <a:rPr lang="en-US" dirty="0" smtClean="0"/>
              <a:t>A high-priority job is released, and </a:t>
            </a:r>
            <a:r>
              <a:rPr lang="en-US" dirty="0" smtClean="0">
                <a:solidFill>
                  <a:srgbClr val="FF0000"/>
                </a:solidFill>
              </a:rPr>
              <a:t>preempts a low-priority </a:t>
            </a:r>
            <a:r>
              <a:rPr lang="en-US" dirty="0" smtClean="0">
                <a:solidFill>
                  <a:srgbClr val="FF0000"/>
                </a:solidFill>
              </a:rPr>
              <a:t>job</a:t>
            </a:r>
          </a:p>
          <a:p>
            <a:r>
              <a:rPr lang="en-US" dirty="0" smtClean="0"/>
              <a:t>We’ve proved that every re-computation will still generate a valid priority assignment 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Performance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Resource augmentation factor</a:t>
            </a:r>
          </a:p>
          <a:p>
            <a:pPr lvl="1"/>
            <a:r>
              <a:rPr lang="en-US" dirty="0" smtClean="0"/>
              <a:t>It means </a:t>
            </a:r>
            <a:r>
              <a:rPr lang="en-US" i="1" dirty="0" smtClean="0"/>
              <a:t>processor speed-up factor</a:t>
            </a:r>
          </a:p>
          <a:p>
            <a:pPr lvl="1"/>
            <a:r>
              <a:rPr lang="el-GR" i="1" dirty="0" smtClean="0">
                <a:solidFill>
                  <a:srgbClr val="FF0000"/>
                </a:solidFill>
              </a:rPr>
              <a:t>Φ=1.618</a:t>
            </a:r>
            <a:r>
              <a:rPr lang="en-US" dirty="0" smtClean="0"/>
              <a:t> for OCBP algorithm with two criticalities</a:t>
            </a:r>
          </a:p>
          <a:p>
            <a:pPr lvl="1"/>
            <a:r>
              <a:rPr lang="el-GR" i="1" dirty="0" smtClean="0">
                <a:solidFill>
                  <a:srgbClr val="FF0000"/>
                </a:solidFill>
              </a:rPr>
              <a:t>Φ=</a:t>
            </a:r>
            <a:r>
              <a:rPr lang="en-US" i="1" dirty="0" smtClean="0">
                <a:solidFill>
                  <a:srgbClr val="FF0000"/>
                </a:solidFill>
              </a:rPr>
              <a:t>2</a:t>
            </a:r>
            <a:r>
              <a:rPr lang="en-US" dirty="0" smtClean="0"/>
              <a:t> </a:t>
            </a:r>
            <a:r>
              <a:rPr lang="en-US" dirty="0" smtClean="0"/>
              <a:t>for </a:t>
            </a:r>
            <a:r>
              <a:rPr lang="en-US" dirty="0" smtClean="0"/>
              <a:t>EDF with </a:t>
            </a:r>
            <a:r>
              <a:rPr lang="en-US" dirty="0" smtClean="0"/>
              <a:t>two criticalities</a:t>
            </a:r>
          </a:p>
          <a:p>
            <a:pPr lvl="1"/>
            <a:r>
              <a:rPr lang="el-GR" i="1" dirty="0" smtClean="0">
                <a:solidFill>
                  <a:srgbClr val="FF0000"/>
                </a:solidFill>
              </a:rPr>
              <a:t>Φ</a:t>
            </a:r>
            <a:r>
              <a:rPr lang="el-GR" i="1" dirty="0" smtClean="0">
                <a:solidFill>
                  <a:srgbClr val="FF0000"/>
                </a:solidFill>
              </a:rPr>
              <a:t>=∞</a:t>
            </a:r>
            <a:r>
              <a:rPr lang="en-US" dirty="0" smtClean="0"/>
              <a:t> </a:t>
            </a:r>
            <a:r>
              <a:rPr lang="en-US" dirty="0" smtClean="0"/>
              <a:t>for </a:t>
            </a:r>
            <a:r>
              <a:rPr lang="en-US" dirty="0" smtClean="0"/>
              <a:t>criticality-monotonic</a:t>
            </a:r>
          </a:p>
          <a:p>
            <a:pPr lvl="1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Performance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Schedulability test</a:t>
            </a:r>
          </a:p>
          <a:p>
            <a:pPr lvl="1"/>
            <a:r>
              <a:rPr lang="en-US" dirty="0" smtClean="0"/>
              <a:t>OCBP algorithm is a schedulability test</a:t>
            </a:r>
          </a:p>
          <a:p>
            <a:pPr lvl="1"/>
            <a:r>
              <a:rPr lang="en-US" dirty="0" smtClean="0"/>
              <a:t>We also </a:t>
            </a:r>
            <a:r>
              <a:rPr lang="en-US" dirty="0" smtClean="0"/>
              <a:t>proved that for any two-criticality system:</a:t>
            </a:r>
          </a:p>
          <a:p>
            <a:pPr lvl="1">
              <a:buNone/>
            </a:pPr>
            <a:r>
              <a:rPr lang="en-US" i="1" dirty="0" smtClean="0"/>
              <a:t>				</a:t>
            </a:r>
            <a:r>
              <a:rPr lang="en-US" b="1" i="1" dirty="0" smtClean="0"/>
              <a:t>    </a:t>
            </a:r>
            <a:r>
              <a:rPr lang="en-US" b="1" i="1" dirty="0" smtClean="0">
                <a:solidFill>
                  <a:srgbClr val="121313"/>
                </a:solidFill>
                <a:latin typeface="Times New Roman" pitchFamily="18" charset="0"/>
                <a:cs typeface="Times New Roman" pitchFamily="18" charset="0"/>
              </a:rPr>
              <a:t>u</a:t>
            </a:r>
            <a:r>
              <a:rPr lang="en-US" b="1" i="1" baseline="-25000" dirty="0" smtClean="0">
                <a:solidFill>
                  <a:srgbClr val="121313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b="1" i="1" baseline="30000" dirty="0" smtClean="0">
                <a:solidFill>
                  <a:srgbClr val="121313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b="1" i="1" dirty="0" smtClean="0">
                <a:solidFill>
                  <a:srgbClr val="121313"/>
                </a:solidFill>
                <a:latin typeface="Times New Roman" pitchFamily="18" charset="0"/>
                <a:cs typeface="Times New Roman" pitchFamily="18" charset="0"/>
              </a:rPr>
              <a:t>+u</a:t>
            </a:r>
            <a:r>
              <a:rPr lang="en-US" b="1" i="1" baseline="-25000" dirty="0" smtClean="0">
                <a:solidFill>
                  <a:srgbClr val="121313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b="1" i="1" dirty="0" smtClean="0">
                <a:solidFill>
                  <a:srgbClr val="121313"/>
                </a:solidFill>
                <a:latin typeface="Times New Roman" pitchFamily="18" charset="0"/>
                <a:cs typeface="Times New Roman" pitchFamily="18" charset="0"/>
              </a:rPr>
              <a:t>&lt;1</a:t>
            </a:r>
          </a:p>
          <a:p>
            <a:pPr lvl="1">
              <a:buNone/>
            </a:pPr>
            <a:r>
              <a:rPr lang="en-US" i="1" dirty="0" smtClean="0">
                <a:solidFill>
                  <a:srgbClr val="121313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dirty="0" smtClean="0"/>
              <a:t>is </a:t>
            </a:r>
            <a:r>
              <a:rPr lang="en-US" dirty="0" smtClean="0"/>
              <a:t>a sufficient schedulability </a:t>
            </a:r>
            <a:r>
              <a:rPr lang="en-US" dirty="0" smtClean="0"/>
              <a:t>test</a:t>
            </a:r>
          </a:p>
          <a:p>
            <a:pPr lvl="1"/>
            <a:r>
              <a:rPr lang="en-US" dirty="0" smtClean="0"/>
              <a:t>This schedulability test dominates currently known EDF schedulability test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Performance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Run-time performance</a:t>
            </a:r>
          </a:p>
          <a:p>
            <a:pPr lvl="1"/>
            <a:r>
              <a:rPr lang="en-US" dirty="0" smtClean="0"/>
              <a:t>Unfortunately, the re-computation theoretically needs </a:t>
            </a:r>
            <a:r>
              <a:rPr lang="en-US" dirty="0" smtClean="0">
                <a:solidFill>
                  <a:srgbClr val="FF0000"/>
                </a:solidFill>
              </a:rPr>
              <a:t>pseudo-polynomial</a:t>
            </a:r>
            <a:r>
              <a:rPr lang="en-US" dirty="0" smtClean="0"/>
              <a:t> time in </a:t>
            </a:r>
            <a:r>
              <a:rPr lang="en-US" dirty="0" smtClean="0"/>
              <a:t>the representation of </a:t>
            </a:r>
            <a:r>
              <a:rPr lang="en-US" i="1" dirty="0" smtClean="0"/>
              <a:t>τ</a:t>
            </a:r>
          </a:p>
          <a:p>
            <a:pPr lvl="1"/>
            <a:r>
              <a:rPr lang="en-US" dirty="0" smtClean="0"/>
              <a:t>The re-computation can theoretically happen </a:t>
            </a:r>
            <a:r>
              <a:rPr lang="en-US" dirty="0" smtClean="0">
                <a:solidFill>
                  <a:srgbClr val="FF9900"/>
                </a:solidFill>
              </a:rPr>
              <a:t>every time </a:t>
            </a:r>
            <a:r>
              <a:rPr lang="en-US" dirty="0" smtClean="0"/>
              <a:t>when a new job arrives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Future Work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Scheduling algorithm with better run-time performance</a:t>
            </a:r>
          </a:p>
          <a:p>
            <a:r>
              <a:rPr lang="en-US" dirty="0" smtClean="0"/>
              <a:t>Multiprocessor scheduling</a:t>
            </a:r>
          </a:p>
          <a:p>
            <a:r>
              <a:rPr lang="en-US" dirty="0" smtClean="0"/>
              <a:t>Practical scheduling cost</a:t>
            </a:r>
          </a:p>
          <a:p>
            <a:r>
              <a:rPr lang="en-US" dirty="0" smtClean="0"/>
              <a:t>Non-preemptions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4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400" dirty="0" smtClean="0"/>
              <a:t>Thank you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ITS_powerpoint_template[1]">
  <a:themeElements>
    <a:clrScheme name="ITS 13">
      <a:dk1>
        <a:srgbClr val="5F5F5F"/>
      </a:dk1>
      <a:lt1>
        <a:srgbClr val="EFEFE7"/>
      </a:lt1>
      <a:dk2>
        <a:srgbClr val="FFFF66"/>
      </a:dk2>
      <a:lt2>
        <a:srgbClr val="336699"/>
      </a:lt2>
      <a:accent1>
        <a:srgbClr val="99CCFF"/>
      </a:accent1>
      <a:accent2>
        <a:srgbClr val="336699"/>
      </a:accent2>
      <a:accent3>
        <a:srgbClr val="F6F6F1"/>
      </a:accent3>
      <a:accent4>
        <a:srgbClr val="505050"/>
      </a:accent4>
      <a:accent5>
        <a:srgbClr val="CAE2FF"/>
      </a:accent5>
      <a:accent6>
        <a:srgbClr val="2D5C8A"/>
      </a:accent6>
      <a:hlink>
        <a:srgbClr val="6699CC"/>
      </a:hlink>
      <a:folHlink>
        <a:srgbClr val="003366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IT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TS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TS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TS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TS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TS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TS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TS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TS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TS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TS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TS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TS 13">
        <a:dk1>
          <a:srgbClr val="5F5F5F"/>
        </a:dk1>
        <a:lt1>
          <a:srgbClr val="EFEFE7"/>
        </a:lt1>
        <a:dk2>
          <a:srgbClr val="FFFF66"/>
        </a:dk2>
        <a:lt2>
          <a:srgbClr val="336699"/>
        </a:lt2>
        <a:accent1>
          <a:srgbClr val="99CCFF"/>
        </a:accent1>
        <a:accent2>
          <a:srgbClr val="336699"/>
        </a:accent2>
        <a:accent3>
          <a:srgbClr val="F6F6F1"/>
        </a:accent3>
        <a:accent4>
          <a:srgbClr val="505050"/>
        </a:accent4>
        <a:accent5>
          <a:srgbClr val="CAE2FF"/>
        </a:accent5>
        <a:accent6>
          <a:srgbClr val="2D5C8A"/>
        </a:accent6>
        <a:hlink>
          <a:srgbClr val="6699CC"/>
        </a:hlink>
        <a:folHlink>
          <a:srgbClr val="00336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Custom Design">
  <a:themeElements>
    <a:clrScheme name="Custom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ITS_powerpoint_template[1]</Template>
  <TotalTime>718</TotalTime>
  <Words>1228</Words>
  <Application>Microsoft Office PowerPoint</Application>
  <PresentationFormat>On-screen Show (4:3)</PresentationFormat>
  <Paragraphs>457</Paragraphs>
  <Slides>29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29</vt:i4>
      </vt:variant>
    </vt:vector>
  </HeadingPairs>
  <TitlesOfParts>
    <vt:vector size="31" baseType="lpstr">
      <vt:lpstr>ITS_powerpoint_template[1]</vt:lpstr>
      <vt:lpstr>Custom Design</vt:lpstr>
      <vt:lpstr>An Algorithm for Scheduling Certifiable  Mixed-Criticality Sporadic Task Systems</vt:lpstr>
      <vt:lpstr>Background</vt:lpstr>
      <vt:lpstr>Multiple Criticality Levels</vt:lpstr>
      <vt:lpstr>Certifications</vt:lpstr>
      <vt:lpstr>Integration</vt:lpstr>
      <vt:lpstr>Motivation</vt:lpstr>
      <vt:lpstr>Mixed-Criticality Model</vt:lpstr>
      <vt:lpstr>Mixed-Criticality Model</vt:lpstr>
      <vt:lpstr>Mixed-Criticality Model</vt:lpstr>
      <vt:lpstr>Previous Results</vt:lpstr>
      <vt:lpstr>Our Solution: OCBP Algorithm</vt:lpstr>
      <vt:lpstr>Mixed-Criticality Example</vt:lpstr>
      <vt:lpstr>Mixed-Criticality Example</vt:lpstr>
      <vt:lpstr>Mixed-Criticality Example</vt:lpstr>
      <vt:lpstr>OCBP Example</vt:lpstr>
      <vt:lpstr>OCBP Example</vt:lpstr>
      <vt:lpstr>OCBP Example</vt:lpstr>
      <vt:lpstr>OCBP Example</vt:lpstr>
      <vt:lpstr>OCBP Example</vt:lpstr>
      <vt:lpstr>OCBP Example</vt:lpstr>
      <vt:lpstr>OCBP Example</vt:lpstr>
      <vt:lpstr>OCBP Example</vt:lpstr>
      <vt:lpstr>Sporadic Mixed-Criticality System</vt:lpstr>
      <vt:lpstr>Violations</vt:lpstr>
      <vt:lpstr>Performance</vt:lpstr>
      <vt:lpstr>Performance</vt:lpstr>
      <vt:lpstr>Performance</vt:lpstr>
      <vt:lpstr>Future Work</vt:lpstr>
      <vt:lpstr>Thank you</vt:lpstr>
    </vt:vector>
  </TitlesOfParts>
  <Company>UNC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Title</dc:title>
  <dc:creator>Lenovo User</dc:creator>
  <cp:lastModifiedBy>Haohan Li</cp:lastModifiedBy>
  <cp:revision>135</cp:revision>
  <dcterms:created xsi:type="dcterms:W3CDTF">2009-07-17T14:42:55Z</dcterms:created>
  <dcterms:modified xsi:type="dcterms:W3CDTF">2010-11-17T02:16:51Z</dcterms:modified>
</cp:coreProperties>
</file>