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63" r:id="rId3"/>
    <p:sldId id="259" r:id="rId4"/>
    <p:sldId id="260" r:id="rId5"/>
    <p:sldId id="261" r:id="rId6"/>
    <p:sldId id="262" r:id="rId7"/>
    <p:sldId id="275" r:id="rId8"/>
    <p:sldId id="264" r:id="rId9"/>
    <p:sldId id="265" r:id="rId10"/>
    <p:sldId id="266" r:id="rId11"/>
    <p:sldId id="269" r:id="rId12"/>
    <p:sldId id="267" r:id="rId13"/>
    <p:sldId id="270" r:id="rId14"/>
    <p:sldId id="273" r:id="rId15"/>
    <p:sldId id="274" r:id="rId16"/>
    <p:sldId id="276" r:id="rId17"/>
    <p:sldId id="277" r:id="rId18"/>
    <p:sldId id="271" r:id="rId19"/>
    <p:sldId id="279" r:id="rId20"/>
    <p:sldId id="278" r:id="rId21"/>
    <p:sldId id="281" r:id="rId22"/>
    <p:sldId id="294" r:id="rId23"/>
    <p:sldId id="282" r:id="rId24"/>
    <p:sldId id="283" r:id="rId25"/>
    <p:sldId id="284" r:id="rId26"/>
    <p:sldId id="280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D4DEB-1790-40C9-AFE0-80B8C64950FC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D227D-618C-4649-B47C-AD971FE200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77282-090F-48E2-8DCA-59C7AE7180F3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06491-0BF9-4680-A664-EEEE022D5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06491-0BF9-4680-A664-EEEE022D55C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970D8-50BA-412F-9AF7-91D0F028CDD4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0DA6-B90C-4693-8E53-26ECF4E37ADE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47D9-4129-4314-8A53-8A561C74B026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0E90-8258-4CB8-9410-17ADBBBC0006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C060-96FF-4344-836C-40A25E086AF0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BB17-0EB9-44AD-B7DB-9A552471FFEF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8941-4860-4C7F-8279-7D3B369EF814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8584-034D-491D-B26F-1456351C9BE6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913E-1E05-45F5-8E71-4669D348ED92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174B1-A7BF-4EB9-A46D-405692AABD27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6011-E861-4AEF-8288-7A8791183A33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28E42-57B7-49FE-ACA2-44C0D97CA9E2}" type="datetime1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4DFC8-128D-4741-B871-59314480D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ngo_Moln%C3%A1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on_Koliva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Ingo_Moln%C3%A1r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shinpei/airs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hinpei/airs/" TargetMode="External"/><Relationship Id="rId3" Type="http://schemas.openxmlformats.org/officeDocument/2006/relationships/hyperlink" Target="http://www.ibm.com/developerworks/linux/library/l-scheduler/" TargetMode="External"/><Relationship Id="rId7" Type="http://schemas.openxmlformats.org/officeDocument/2006/relationships/hyperlink" Target="http://www.evidence.eu.com/content/view/313/390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k.kolivas.org/patches/bfs/sched-BFS.txt" TargetMode="External"/><Relationship Id="rId11" Type="http://schemas.openxmlformats.org/officeDocument/2006/relationships/hyperlink" Target="http://www.linuxjournal.com/article/6931?page=0,0" TargetMode="External"/><Relationship Id="rId5" Type="http://schemas.openxmlformats.org/officeDocument/2006/relationships/hyperlink" Target="http://ck.kolivas.org/patches/bfs/bfs-faq.txt" TargetMode="External"/><Relationship Id="rId10" Type="http://schemas.openxmlformats.org/officeDocument/2006/relationships/hyperlink" Target="http://lwn.net/Articles/146861/" TargetMode="External"/><Relationship Id="rId4" Type="http://schemas.openxmlformats.org/officeDocument/2006/relationships/hyperlink" Target="http://www.ibm.com/developerworks/linux/library/l-cfs/" TargetMode="External"/><Relationship Id="rId9" Type="http://schemas.openxmlformats.org/officeDocument/2006/relationships/hyperlink" Target="http://lwn.net/Articles/14332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1"/>
            <a:ext cx="7924800" cy="2228850"/>
          </a:xfrm>
        </p:spPr>
        <p:txBody>
          <a:bodyPr/>
          <a:lstStyle/>
          <a:p>
            <a:r>
              <a:rPr lang="en-US" sz="5400" dirty="0" smtClean="0"/>
              <a:t>Schedulers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Guruprasad B. Aphale</a:t>
            </a:r>
          </a:p>
          <a:p>
            <a:r>
              <a:rPr lang="en-US" dirty="0" smtClean="0"/>
              <a:t>LITMUS</a:t>
            </a:r>
            <a:r>
              <a:rPr lang="en-US" baseline="30000" dirty="0" smtClean="0"/>
              <a:t>RT</a:t>
            </a:r>
            <a:r>
              <a:rPr lang="en-US" dirty="0" smtClean="0"/>
              <a:t> Lunch</a:t>
            </a:r>
          </a:p>
          <a:p>
            <a:r>
              <a:rPr lang="en-US" dirty="0" smtClean="0"/>
              <a:t>10/18/2010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4DFC8-128D-4741-B871-59314480DE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O(1) Scheduler</a:t>
            </a:r>
          </a:p>
          <a:p>
            <a:r>
              <a:rPr lang="en-US" dirty="0" smtClean="0"/>
              <a:t>Completely Fair Scheduler (CFS)</a:t>
            </a:r>
          </a:p>
          <a:p>
            <a:r>
              <a:rPr lang="en-US" dirty="0" smtClean="0"/>
              <a:t>Brain Fuck Scheduler (BFS)</a:t>
            </a:r>
          </a:p>
          <a:p>
            <a:r>
              <a:rPr lang="en-US" dirty="0" smtClean="0"/>
              <a:t>SCHED_DEADLINE</a:t>
            </a:r>
          </a:p>
          <a:p>
            <a:r>
              <a:rPr lang="en-US" dirty="0" smtClean="0"/>
              <a:t>PREEMPT_RT</a:t>
            </a:r>
          </a:p>
          <a:p>
            <a:r>
              <a:rPr lang="en-US" dirty="0" smtClean="0"/>
              <a:t>Disk Schedulers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O(1) Scheduler: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versions of Linux kernel before 2.6.23</a:t>
            </a:r>
          </a:p>
          <a:p>
            <a:r>
              <a:rPr lang="en-US" dirty="0" smtClean="0"/>
              <a:t>By</a:t>
            </a:r>
            <a:r>
              <a:rPr lang="en-US" dirty="0"/>
              <a:t> </a:t>
            </a:r>
            <a:r>
              <a:rPr lang="en-US" dirty="0">
                <a:hlinkClick r:id="rId3" tooltip="Ingo Molnár"/>
              </a:rPr>
              <a:t>Ingo </a:t>
            </a:r>
            <a:r>
              <a:rPr lang="en-US" dirty="0" err="1" smtClean="0">
                <a:hlinkClick r:id="rId3" tooltip="Ingo Molnár"/>
              </a:rPr>
              <a:t>Molnár</a:t>
            </a:r>
            <a:endParaRPr lang="en-US" dirty="0" smtClean="0"/>
          </a:p>
          <a:p>
            <a:r>
              <a:rPr lang="en-US" dirty="0" smtClean="0"/>
              <a:t>Constant time for scheduling tasks</a:t>
            </a:r>
          </a:p>
          <a:p>
            <a:r>
              <a:rPr lang="en-US" dirty="0" smtClean="0"/>
              <a:t>Before 2.6</a:t>
            </a:r>
          </a:p>
          <a:p>
            <a:pPr lvl="1"/>
            <a:r>
              <a:rPr lang="en-US" dirty="0" smtClean="0"/>
              <a:t>O(n) complexity</a:t>
            </a:r>
          </a:p>
          <a:p>
            <a:pPr lvl="1"/>
            <a:r>
              <a:rPr lang="en-US" dirty="0" smtClean="0"/>
              <a:t>Single </a:t>
            </a:r>
            <a:r>
              <a:rPr lang="en-US" dirty="0" err="1" smtClean="0"/>
              <a:t>Runqueue</a:t>
            </a:r>
            <a:endParaRPr lang="en-US" dirty="0" smtClean="0"/>
          </a:p>
          <a:p>
            <a:pPr lvl="1"/>
            <a:r>
              <a:rPr lang="en-US" dirty="0" smtClean="0"/>
              <a:t>Non-Preemptive Kernel</a:t>
            </a:r>
          </a:p>
          <a:p>
            <a:r>
              <a:rPr lang="en-US" dirty="0" smtClean="0"/>
              <a:t>Need for more efficient algorithm</a:t>
            </a:r>
          </a:p>
          <a:p>
            <a:pPr lvl="1"/>
            <a:r>
              <a:rPr lang="en-US" dirty="0" smtClean="0"/>
              <a:t>JVM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O(1) Scheduler: </a:t>
            </a:r>
            <a:r>
              <a:rPr lang="en-US" dirty="0" err="1" smtClean="0"/>
              <a:t>Runqueues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Separate </a:t>
            </a:r>
            <a:r>
              <a:rPr lang="en-US" dirty="0" err="1" smtClean="0"/>
              <a:t>Runqueue</a:t>
            </a:r>
            <a:r>
              <a:rPr lang="en-US" dirty="0" smtClean="0"/>
              <a:t> per </a:t>
            </a:r>
            <a:r>
              <a:rPr lang="en-US" dirty="0" err="1" smtClean="0"/>
              <a:t>cpu</a:t>
            </a:r>
            <a:endParaRPr lang="en-US" dirty="0" smtClean="0"/>
          </a:p>
          <a:p>
            <a:pPr lvl="1"/>
            <a:r>
              <a:rPr lang="en-US" dirty="0" smtClean="0"/>
              <a:t>Active </a:t>
            </a:r>
            <a:r>
              <a:rPr lang="en-US" dirty="0" err="1" smtClean="0"/>
              <a:t>Runqueue</a:t>
            </a:r>
            <a:endParaRPr lang="en-US" dirty="0" smtClean="0"/>
          </a:p>
          <a:p>
            <a:pPr lvl="1"/>
            <a:r>
              <a:rPr lang="en-US" dirty="0" smtClean="0"/>
              <a:t>Inactive/Expired </a:t>
            </a:r>
            <a:r>
              <a:rPr lang="en-US" dirty="0" err="1" smtClean="0"/>
              <a:t>Runqueue</a:t>
            </a:r>
            <a:endParaRPr lang="en-US" dirty="0" smtClean="0"/>
          </a:p>
          <a:p>
            <a:pPr lvl="1"/>
            <a:r>
              <a:rPr lang="en-US" dirty="0" smtClean="0"/>
              <a:t>Better for SMP architecture</a:t>
            </a:r>
            <a:endParaRPr lang="en-US" dirty="0"/>
          </a:p>
          <a:p>
            <a:r>
              <a:rPr lang="en-US" dirty="0" smtClean="0"/>
              <a:t>140 Priority lists per </a:t>
            </a:r>
            <a:r>
              <a:rPr lang="en-US" dirty="0" err="1" smtClean="0"/>
              <a:t>runqueue</a:t>
            </a:r>
            <a:endParaRPr lang="en-US" dirty="0" smtClean="0"/>
          </a:p>
          <a:p>
            <a:pPr lvl="1"/>
            <a:r>
              <a:rPr lang="en-US" dirty="0" smtClean="0"/>
              <a:t>FIFO Order</a:t>
            </a:r>
          </a:p>
          <a:p>
            <a:pPr lvl="1"/>
            <a:r>
              <a:rPr lang="en-US" dirty="0" smtClean="0"/>
              <a:t>100 Real-Time Task Priorities</a:t>
            </a:r>
          </a:p>
          <a:p>
            <a:pPr lvl="1"/>
            <a:r>
              <a:rPr lang="en-US" dirty="0" smtClean="0"/>
              <a:t>40 User Task Priorities</a:t>
            </a:r>
          </a:p>
          <a:p>
            <a:pPr lvl="1"/>
            <a:endParaRPr lang="en-US" dirty="0" smtClean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262230" y="1724895"/>
            <a:ext cx="533400" cy="419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62230" y="1724895"/>
            <a:ext cx="5334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62225" y="2182105"/>
            <a:ext cx="5334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62225" y="2639320"/>
            <a:ext cx="5334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62230" y="3775375"/>
            <a:ext cx="5334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62225" y="4232585"/>
            <a:ext cx="5334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6224130" y="3439395"/>
            <a:ext cx="53340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262219" y="5451880"/>
            <a:ext cx="533405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140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6265690" y="5074280"/>
            <a:ext cx="53340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Brace 18"/>
          <p:cNvSpPr/>
          <p:nvPr/>
        </p:nvSpPr>
        <p:spPr>
          <a:xfrm>
            <a:off x="7100430" y="1724895"/>
            <a:ext cx="304800" cy="2362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7024230" y="4239495"/>
            <a:ext cx="353285" cy="1676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58000" y="2362200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Real-Time Task Priorities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6885705" y="4421518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User Tasks Priorities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O(1) Scheduler: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Choose highest priority task for execution</a:t>
            </a:r>
          </a:p>
          <a:p>
            <a:r>
              <a:rPr lang="en-US" dirty="0" smtClean="0"/>
              <a:t>Five 32-bit words bitmap</a:t>
            </a:r>
          </a:p>
          <a:p>
            <a:pPr lvl="1"/>
            <a:r>
              <a:rPr lang="en-US" dirty="0" smtClean="0"/>
              <a:t>One bit for each priority</a:t>
            </a:r>
          </a:p>
          <a:p>
            <a:r>
              <a:rPr lang="en-US" dirty="0" smtClean="0"/>
              <a:t>Find first set bit</a:t>
            </a:r>
          </a:p>
          <a:p>
            <a:r>
              <a:rPr lang="en-US" dirty="0" smtClean="0"/>
              <a:t>Choose first task from the priority list</a:t>
            </a:r>
          </a:p>
          <a:p>
            <a:r>
              <a:rPr lang="en-US" dirty="0" smtClean="0"/>
              <a:t>Move task from active </a:t>
            </a:r>
            <a:r>
              <a:rPr lang="en-US" dirty="0" err="1" smtClean="0"/>
              <a:t>runqueue</a:t>
            </a:r>
            <a:r>
              <a:rPr lang="en-US" dirty="0" smtClean="0"/>
              <a:t> to expired </a:t>
            </a:r>
            <a:r>
              <a:rPr lang="en-US" dirty="0" err="1" smtClean="0"/>
              <a:t>runqueue</a:t>
            </a:r>
            <a:endParaRPr lang="en-US" dirty="0" smtClean="0"/>
          </a:p>
          <a:p>
            <a:r>
              <a:rPr lang="en-US" dirty="0" smtClean="0"/>
              <a:t>Swap active and expired </a:t>
            </a:r>
            <a:r>
              <a:rPr lang="en-US" dirty="0" err="1" smtClean="0"/>
              <a:t>runqueue</a:t>
            </a:r>
            <a:r>
              <a:rPr lang="en-US" dirty="0" smtClean="0"/>
              <a:t> pointers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O(1) Scheduler: Prioritization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Dynamic Prioritization</a:t>
            </a:r>
          </a:p>
          <a:p>
            <a:pPr lvl="1"/>
            <a:r>
              <a:rPr lang="en-US" dirty="0" smtClean="0"/>
              <a:t>Avoids hogging of </a:t>
            </a:r>
            <a:r>
              <a:rPr lang="en-US" dirty="0" err="1" smtClean="0"/>
              <a:t>cpu</a:t>
            </a:r>
            <a:r>
              <a:rPr lang="en-US" dirty="0" smtClean="0"/>
              <a:t> by higher priority tasks</a:t>
            </a:r>
          </a:p>
          <a:p>
            <a:r>
              <a:rPr lang="en-US" dirty="0" smtClean="0"/>
              <a:t>Determine task type based on </a:t>
            </a:r>
            <a:r>
              <a:rPr lang="en-US" i="1" dirty="0"/>
              <a:t>interactivity</a:t>
            </a:r>
            <a:r>
              <a:rPr lang="en-US" dirty="0"/>
              <a:t> </a:t>
            </a:r>
            <a:r>
              <a:rPr lang="en-US" dirty="0" smtClean="0"/>
              <a:t>heuristic</a:t>
            </a:r>
          </a:p>
          <a:p>
            <a:pPr lvl="1"/>
            <a:r>
              <a:rPr lang="en-US" i="1" dirty="0" err="1" smtClean="0"/>
              <a:t>sleep_avg</a:t>
            </a:r>
            <a:endParaRPr lang="en-US" i="1" dirty="0" smtClean="0"/>
          </a:p>
          <a:p>
            <a:pPr lvl="1"/>
            <a:r>
              <a:rPr lang="en-US" dirty="0" smtClean="0"/>
              <a:t>CPU Bound</a:t>
            </a:r>
          </a:p>
          <a:p>
            <a:pPr lvl="1"/>
            <a:r>
              <a:rPr lang="en-US" dirty="0" smtClean="0"/>
              <a:t>I/O Bound</a:t>
            </a:r>
          </a:p>
          <a:p>
            <a:r>
              <a:rPr lang="en-US" dirty="0" smtClean="0"/>
              <a:t>Penalize </a:t>
            </a:r>
            <a:r>
              <a:rPr lang="en-US" dirty="0" err="1" smtClean="0"/>
              <a:t>cpu</a:t>
            </a:r>
            <a:r>
              <a:rPr lang="en-US" dirty="0" smtClean="0"/>
              <a:t> bound tasks </a:t>
            </a:r>
          </a:p>
          <a:p>
            <a:pPr lvl="1"/>
            <a:r>
              <a:rPr lang="en-US" dirty="0" smtClean="0"/>
              <a:t>Increase priority number by five</a:t>
            </a:r>
          </a:p>
          <a:p>
            <a:r>
              <a:rPr lang="en-US" dirty="0" smtClean="0"/>
              <a:t>Reward I/O bound tasks</a:t>
            </a:r>
          </a:p>
          <a:p>
            <a:pPr lvl="1"/>
            <a:r>
              <a:rPr lang="en-US" dirty="0" smtClean="0"/>
              <a:t>Decrease priority number by five</a:t>
            </a:r>
          </a:p>
          <a:p>
            <a:r>
              <a:rPr lang="en-US" dirty="0" smtClean="0"/>
              <a:t>Load Balancing</a:t>
            </a:r>
          </a:p>
          <a:p>
            <a:pPr lvl="1"/>
            <a:r>
              <a:rPr lang="en-US" dirty="0" smtClean="0"/>
              <a:t>Every 200 ms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O(1) Scheduler: Tunable Knobs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child_penalty</a:t>
            </a:r>
            <a:r>
              <a:rPr lang="en-US" dirty="0" smtClean="0"/>
              <a:t>: percentage </a:t>
            </a:r>
            <a:r>
              <a:rPr lang="en-US" dirty="0"/>
              <a:t>of the parent's </a:t>
            </a:r>
            <a:r>
              <a:rPr lang="en-US" i="1" dirty="0" err="1"/>
              <a:t>sleep_avg</a:t>
            </a:r>
            <a:r>
              <a:rPr lang="en-US" dirty="0"/>
              <a:t> that children inherit</a:t>
            </a:r>
            <a:endParaRPr lang="en-US" dirty="0" smtClean="0"/>
          </a:p>
          <a:p>
            <a:r>
              <a:rPr lang="en-US" dirty="0" err="1" smtClean="0"/>
              <a:t>max_sleep_avg</a:t>
            </a:r>
            <a:r>
              <a:rPr lang="en-US" dirty="0" smtClean="0"/>
              <a:t>: largest </a:t>
            </a:r>
            <a:r>
              <a:rPr lang="en-US" dirty="0"/>
              <a:t>value (in ms) stored for a task's running sleep average</a:t>
            </a:r>
            <a:endParaRPr lang="en-US" dirty="0" smtClean="0"/>
          </a:p>
          <a:p>
            <a:r>
              <a:rPr lang="en-US" dirty="0" err="1" smtClean="0"/>
              <a:t>parent_penalty</a:t>
            </a:r>
            <a:r>
              <a:rPr lang="en-US" dirty="0" smtClean="0"/>
              <a:t>: Percentage of the parent's </a:t>
            </a:r>
            <a:r>
              <a:rPr lang="en-US" dirty="0" err="1" smtClean="0"/>
              <a:t>sleep_avg</a:t>
            </a:r>
            <a:r>
              <a:rPr lang="en-US" dirty="0" smtClean="0"/>
              <a:t> that it retains across a fork()</a:t>
            </a:r>
          </a:p>
          <a:p>
            <a:r>
              <a:rPr lang="en-US" dirty="0" err="1" smtClean="0"/>
              <a:t>exit_weight</a:t>
            </a:r>
            <a:r>
              <a:rPr lang="en-US" dirty="0" smtClean="0"/>
              <a:t>: </a:t>
            </a:r>
            <a:r>
              <a:rPr lang="en-US" dirty="0"/>
              <a:t>When a CPU hog task exits, its parent's </a:t>
            </a:r>
            <a:r>
              <a:rPr lang="en-US" i="1" dirty="0" err="1"/>
              <a:t>sleep_avg</a:t>
            </a:r>
            <a:r>
              <a:rPr lang="en-US" dirty="0"/>
              <a:t> is reduced by a factor of </a:t>
            </a:r>
            <a:r>
              <a:rPr lang="en-US" i="1" dirty="0" err="1"/>
              <a:t>exit_weight</a:t>
            </a:r>
            <a:r>
              <a:rPr lang="en-US" dirty="0"/>
              <a:t> against the exiting task's </a:t>
            </a:r>
            <a:r>
              <a:rPr lang="en-US" i="1" dirty="0" err="1"/>
              <a:t>sleep_avg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err="1" smtClean="0"/>
              <a:t>max_timeslice</a:t>
            </a:r>
            <a:r>
              <a:rPr lang="en-US" dirty="0" smtClean="0"/>
              <a:t>: </a:t>
            </a:r>
            <a:r>
              <a:rPr lang="en-US" dirty="0"/>
              <a:t>Maximum </a:t>
            </a:r>
            <a:r>
              <a:rPr lang="en-US" dirty="0" err="1"/>
              <a:t>timeslice</a:t>
            </a:r>
            <a:r>
              <a:rPr lang="en-US" dirty="0"/>
              <a:t>, in </a:t>
            </a:r>
            <a:r>
              <a:rPr lang="en-US" dirty="0" smtClean="0"/>
              <a:t>milliseconds</a:t>
            </a:r>
          </a:p>
          <a:p>
            <a:r>
              <a:rPr lang="en-US" dirty="0" err="1" smtClean="0"/>
              <a:t>prio_bonus_ratio</a:t>
            </a:r>
            <a:r>
              <a:rPr lang="en-US" dirty="0" smtClean="0"/>
              <a:t>: </a:t>
            </a:r>
            <a:r>
              <a:rPr lang="en-US" dirty="0"/>
              <a:t>Middle percentage of the priority range that tasks can receive as a dynamic priority</a:t>
            </a:r>
            <a:endParaRPr lang="en-US" dirty="0" smtClean="0"/>
          </a:p>
          <a:p>
            <a:r>
              <a:rPr lang="en-US" dirty="0" err="1" smtClean="0"/>
              <a:t>interactive_delta</a:t>
            </a:r>
            <a:r>
              <a:rPr lang="en-US" dirty="0" smtClean="0"/>
              <a:t>: Offset for interactive limit</a:t>
            </a:r>
          </a:p>
          <a:p>
            <a:r>
              <a:rPr lang="en-US" dirty="0" err="1" smtClean="0"/>
              <a:t>min_timeslice</a:t>
            </a:r>
            <a:r>
              <a:rPr lang="en-US" dirty="0" smtClean="0"/>
              <a:t>: </a:t>
            </a:r>
            <a:r>
              <a:rPr lang="en-US" dirty="0"/>
              <a:t>Minimum </a:t>
            </a:r>
            <a:r>
              <a:rPr lang="en-US" dirty="0" err="1"/>
              <a:t>timeslice</a:t>
            </a:r>
            <a:r>
              <a:rPr lang="en-US" dirty="0"/>
              <a:t>, in milliseconds</a:t>
            </a:r>
            <a:endParaRPr lang="en-US" dirty="0" smtClean="0"/>
          </a:p>
          <a:p>
            <a:r>
              <a:rPr lang="en-US" dirty="0" err="1" smtClean="0"/>
              <a:t>starvation_limit</a:t>
            </a:r>
            <a:r>
              <a:rPr lang="en-US" dirty="0" smtClean="0"/>
              <a:t>: </a:t>
            </a:r>
            <a:r>
              <a:rPr lang="en-US" dirty="0"/>
              <a:t>longest (in ms) we will let the expired array starve at the expense of reinserting interactive tasks back into active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O(1) Scheduler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Completely Fair Scheduler (CFS)</a:t>
            </a:r>
          </a:p>
          <a:p>
            <a:r>
              <a:rPr lang="en-US" dirty="0" smtClean="0"/>
              <a:t>Brain Fuck Scheduler (BFS)</a:t>
            </a:r>
          </a:p>
          <a:p>
            <a:r>
              <a:rPr lang="en-US" dirty="0" smtClean="0"/>
              <a:t>SCHED_DEADLINE</a:t>
            </a:r>
          </a:p>
          <a:p>
            <a:r>
              <a:rPr lang="en-US" dirty="0" smtClean="0"/>
              <a:t>PREEMPT_RT</a:t>
            </a:r>
          </a:p>
          <a:p>
            <a:r>
              <a:rPr lang="en-US" dirty="0" smtClean="0"/>
              <a:t>Disk Schedulers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CFS: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Linux kernel from 2.6.23</a:t>
            </a:r>
          </a:p>
          <a:p>
            <a:r>
              <a:rPr lang="en-US" dirty="0" smtClean="0"/>
              <a:t>Originally Proposed by </a:t>
            </a:r>
            <a:r>
              <a:rPr lang="en-US" dirty="0" smtClean="0">
                <a:hlinkClick r:id="rId3"/>
              </a:rPr>
              <a:t>Con </a:t>
            </a:r>
            <a:r>
              <a:rPr lang="en-US" dirty="0" err="1" smtClean="0">
                <a:hlinkClick r:id="rId3"/>
              </a:rPr>
              <a:t>Kolivas</a:t>
            </a:r>
            <a:endParaRPr lang="en-US" dirty="0" smtClean="0"/>
          </a:p>
          <a:p>
            <a:pPr lvl="1"/>
            <a:r>
              <a:rPr lang="en-US" dirty="0" smtClean="0"/>
              <a:t>Called Rotating Staircase Deadline</a:t>
            </a:r>
          </a:p>
          <a:p>
            <a:pPr lvl="1"/>
            <a:r>
              <a:rPr lang="en-US" dirty="0" smtClean="0"/>
              <a:t>Implemented </a:t>
            </a:r>
            <a:r>
              <a:rPr lang="en-US" dirty="0" smtClean="0">
                <a:hlinkClick r:id="rId4" tooltip="Ingo Molnár"/>
              </a:rPr>
              <a:t>Ingo </a:t>
            </a:r>
            <a:r>
              <a:rPr lang="en-US" dirty="0" err="1" smtClean="0">
                <a:hlinkClick r:id="rId4" tooltip="Ingo Molnár"/>
              </a:rPr>
              <a:t>Molnár</a:t>
            </a:r>
            <a:endParaRPr lang="en-US" dirty="0" smtClean="0"/>
          </a:p>
          <a:p>
            <a:r>
              <a:rPr lang="en-US" i="1" dirty="0" smtClean="0"/>
              <a:t>CFS </a:t>
            </a:r>
            <a:r>
              <a:rPr lang="en-US" i="1" dirty="0"/>
              <a:t>basically models an "ideal, precise multi-tasking CPU" on real hardware</a:t>
            </a:r>
            <a:r>
              <a:rPr lang="en-US" i="1" dirty="0" smtClean="0"/>
              <a:t>. </a:t>
            </a:r>
            <a:r>
              <a:rPr lang="en-US" dirty="0" smtClean="0"/>
              <a:t>- Molnar</a:t>
            </a:r>
          </a:p>
          <a:p>
            <a:r>
              <a:rPr lang="en-US" dirty="0" smtClean="0"/>
              <a:t>Red-black trees instead of </a:t>
            </a:r>
            <a:r>
              <a:rPr lang="en-US" dirty="0" err="1" smtClean="0"/>
              <a:t>runqueues</a:t>
            </a:r>
            <a:endParaRPr lang="en-US" dirty="0" smtClean="0"/>
          </a:p>
          <a:p>
            <a:pPr lvl="1"/>
            <a:r>
              <a:rPr lang="en-US" dirty="0" smtClean="0"/>
              <a:t>O(log n) Complexity </a:t>
            </a:r>
          </a:p>
          <a:p>
            <a:r>
              <a:rPr lang="en-US" dirty="0" smtClean="0"/>
              <a:t>Nanosecond Granularity </a:t>
            </a:r>
          </a:p>
          <a:p>
            <a:r>
              <a:rPr lang="en-US" dirty="0" smtClean="0"/>
              <a:t> Tries to be </a:t>
            </a:r>
            <a:r>
              <a:rPr lang="en-US" i="1" dirty="0" smtClean="0"/>
              <a:t>fair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CFS: Major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Modular Scheduler</a:t>
            </a:r>
          </a:p>
          <a:p>
            <a:pPr lvl="1"/>
            <a:r>
              <a:rPr lang="en-US" dirty="0" smtClean="0"/>
              <a:t>Encapsulates scheduler policies in modules</a:t>
            </a:r>
          </a:p>
          <a:p>
            <a:pPr lvl="2"/>
            <a:r>
              <a:rPr lang="en-US" dirty="0" smtClean="0"/>
              <a:t>SCHED_FIFO</a:t>
            </a:r>
          </a:p>
          <a:p>
            <a:pPr lvl="2"/>
            <a:r>
              <a:rPr lang="en-US" dirty="0" smtClean="0"/>
              <a:t>SCHED_RR</a:t>
            </a:r>
          </a:p>
          <a:p>
            <a:pPr lvl="2"/>
            <a:r>
              <a:rPr lang="en-US" dirty="0" smtClean="0"/>
              <a:t>SCHED_OTHER</a:t>
            </a:r>
          </a:p>
          <a:p>
            <a:r>
              <a:rPr lang="en-US" dirty="0" smtClean="0"/>
              <a:t>Completely Fair</a:t>
            </a:r>
          </a:p>
          <a:p>
            <a:pPr lvl="1"/>
            <a:r>
              <a:rPr lang="en-US" dirty="0" smtClean="0"/>
              <a:t>Run task for </a:t>
            </a:r>
            <a:r>
              <a:rPr lang="en-US" i="1" dirty="0" smtClean="0"/>
              <a:t>gravest need </a:t>
            </a:r>
            <a:r>
              <a:rPr lang="en-US" dirty="0" smtClean="0"/>
              <a:t>for </a:t>
            </a:r>
            <a:r>
              <a:rPr lang="en-US" dirty="0" err="1" smtClean="0"/>
              <a:t>cpu</a:t>
            </a:r>
            <a:endParaRPr lang="en-US" dirty="0" smtClean="0"/>
          </a:p>
          <a:p>
            <a:r>
              <a:rPr lang="en-US" dirty="0" smtClean="0"/>
              <a:t>Group Scheduling</a:t>
            </a:r>
          </a:p>
          <a:p>
            <a:pPr lvl="1"/>
            <a:r>
              <a:rPr lang="en-US" dirty="0" smtClean="0"/>
              <a:t>Groups of processes</a:t>
            </a:r>
          </a:p>
          <a:p>
            <a:pPr lvl="1"/>
            <a:r>
              <a:rPr lang="en-US" dirty="0" smtClean="0"/>
              <a:t>CPU shared according to group affinity</a:t>
            </a:r>
          </a:p>
          <a:p>
            <a:pPr lvl="2"/>
            <a:r>
              <a:rPr lang="en-US" dirty="0" smtClean="0"/>
              <a:t>Irrespective of number of processes per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CFS: </a:t>
            </a:r>
            <a:r>
              <a:rPr lang="en-US" dirty="0" err="1" smtClean="0"/>
              <a:t>Runqueue</a:t>
            </a:r>
            <a:endParaRPr lang="en-US" dirty="0"/>
          </a:p>
        </p:txBody>
      </p:sp>
      <p:pic>
        <p:nvPicPr>
          <p:cNvPr id="4" name="Content Placeholder 3" descr="Example of a red-black tree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143000" y="1676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CFS: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Choose left-most task of tree for execution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Maintain </a:t>
            </a:r>
            <a:r>
              <a:rPr lang="en-US" i="1" dirty="0" smtClean="0"/>
              <a:t>Virtual runtime</a:t>
            </a:r>
          </a:p>
          <a:p>
            <a:pPr lvl="1"/>
            <a:r>
              <a:rPr lang="en-US" dirty="0" smtClean="0"/>
              <a:t>Increment while executing</a:t>
            </a:r>
          </a:p>
          <a:p>
            <a:pPr lvl="1"/>
            <a:r>
              <a:rPr lang="en-US" dirty="0" smtClean="0"/>
              <a:t>Sort according to it</a:t>
            </a:r>
          </a:p>
          <a:p>
            <a:pPr lvl="1"/>
            <a:r>
              <a:rPr lang="en-US" dirty="0" smtClean="0"/>
              <a:t>If some other task becomes left-most, preempt current task</a:t>
            </a:r>
          </a:p>
          <a:p>
            <a:r>
              <a:rPr lang="en-US" dirty="0" smtClean="0"/>
              <a:t>Task priorities 	</a:t>
            </a:r>
          </a:p>
          <a:p>
            <a:pPr lvl="1"/>
            <a:r>
              <a:rPr lang="en-US" dirty="0" smtClean="0"/>
              <a:t>Decay factor for the time a task can run</a:t>
            </a:r>
          </a:p>
          <a:p>
            <a:pPr lvl="1"/>
            <a:r>
              <a:rPr lang="en-US" dirty="0" smtClean="0"/>
              <a:t>Higher the priority, lower the decay factor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CFS: Tunable Knobs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sched_latency_ns</a:t>
            </a:r>
            <a:r>
              <a:rPr lang="en-US" dirty="0"/>
              <a:t>: Targeted preemption latency for CPU-bound tasks.</a:t>
            </a:r>
          </a:p>
          <a:p>
            <a:r>
              <a:rPr lang="en-US" dirty="0" err="1"/>
              <a:t>sched_batch_wakeup_granularity_ns</a:t>
            </a:r>
            <a:r>
              <a:rPr lang="en-US" dirty="0"/>
              <a:t>: Wake-up granularity for SCHED_BATCH.</a:t>
            </a:r>
          </a:p>
          <a:p>
            <a:r>
              <a:rPr lang="en-US" dirty="0" err="1"/>
              <a:t>sched_wakeup_granularity_ns</a:t>
            </a:r>
            <a:r>
              <a:rPr lang="en-US" dirty="0"/>
              <a:t>: Wake-up granularity for SCHED_OTHER.</a:t>
            </a:r>
          </a:p>
          <a:p>
            <a:r>
              <a:rPr lang="en-US" dirty="0" err="1" smtClean="0"/>
              <a:t>sched_compat_yield</a:t>
            </a:r>
            <a:endParaRPr lang="en-US" dirty="0" smtClean="0"/>
          </a:p>
          <a:p>
            <a:r>
              <a:rPr lang="en-US" dirty="0" err="1" smtClean="0"/>
              <a:t>sched_child_runs_first</a:t>
            </a:r>
            <a:r>
              <a:rPr lang="en-US" dirty="0"/>
              <a:t>: The child is scheduled next after fork; it's the default. If set to 0, then the parent is given the baton.</a:t>
            </a:r>
          </a:p>
          <a:p>
            <a:r>
              <a:rPr lang="en-US" dirty="0" err="1"/>
              <a:t>sched_min_granularity_ns</a:t>
            </a:r>
            <a:r>
              <a:rPr lang="en-US" dirty="0"/>
              <a:t>: Minimum preemption granularity for CPU-bound tasks.</a:t>
            </a:r>
          </a:p>
          <a:p>
            <a:r>
              <a:rPr lang="en-US" dirty="0" err="1"/>
              <a:t>sched_features</a:t>
            </a:r>
            <a:r>
              <a:rPr lang="en-US" dirty="0"/>
              <a:t>: Contains information about various debugging-related features.</a:t>
            </a:r>
          </a:p>
          <a:p>
            <a:r>
              <a:rPr lang="en-US" dirty="0" err="1" smtClean="0"/>
              <a:t>sched_stat_granularity_ns</a:t>
            </a:r>
            <a:r>
              <a:rPr lang="en-US" dirty="0"/>
              <a:t>: Granularity for collecting scheduler statistics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O(1) Scheduler</a:t>
            </a:r>
          </a:p>
          <a:p>
            <a:r>
              <a:rPr lang="en-US" dirty="0" smtClean="0"/>
              <a:t>Completely Fair Scheduler (CFS)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Brain Fuck Scheduler (BFS)</a:t>
            </a:r>
          </a:p>
          <a:p>
            <a:r>
              <a:rPr lang="en-US" dirty="0" smtClean="0"/>
              <a:t>SCHED_DEADLINE</a:t>
            </a:r>
          </a:p>
          <a:p>
            <a:r>
              <a:rPr lang="en-US" dirty="0" smtClean="0"/>
              <a:t>PREEMPT_RT</a:t>
            </a:r>
          </a:p>
          <a:p>
            <a:r>
              <a:rPr lang="en-US" dirty="0" smtClean="0"/>
              <a:t>Disk Schedulers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BFS: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ea typeface="Verdana" pitchFamily="34" charset="0"/>
                <a:cs typeface="Verdana" pitchFamily="34" charset="0"/>
              </a:rPr>
              <a:t>A “Fair” Scheduler by Con </a:t>
            </a:r>
            <a:r>
              <a:rPr lang="en-US" dirty="0" err="1" smtClean="0">
                <a:ea typeface="Verdana" pitchFamily="34" charset="0"/>
                <a:cs typeface="Verdana" pitchFamily="34" charset="0"/>
              </a:rPr>
              <a:t>Kolivas</a:t>
            </a:r>
            <a:r>
              <a:rPr lang="en-US" dirty="0" smtClean="0">
                <a:ea typeface="Verdana" pitchFamily="34" charset="0"/>
                <a:cs typeface="Verdana" pitchFamily="34" charset="0"/>
              </a:rPr>
              <a:t>.</a:t>
            </a:r>
          </a:p>
          <a:p>
            <a:pPr lvl="1"/>
            <a:r>
              <a:rPr lang="en-US" dirty="0" smtClean="0">
                <a:ea typeface="Verdana" pitchFamily="34" charset="0"/>
                <a:cs typeface="Verdana" pitchFamily="34" charset="0"/>
              </a:rPr>
              <a:t>Simple, Basic Design</a:t>
            </a:r>
          </a:p>
          <a:p>
            <a:pPr lvl="1"/>
            <a:r>
              <a:rPr lang="en-US" dirty="0" smtClean="0"/>
              <a:t>For </a:t>
            </a:r>
            <a:r>
              <a:rPr lang="en-US" i="1" dirty="0" smtClean="0"/>
              <a:t>lower spec </a:t>
            </a:r>
            <a:r>
              <a:rPr lang="en-US" dirty="0" smtClean="0"/>
              <a:t>machines (&lt;= 16 logical </a:t>
            </a:r>
            <a:r>
              <a:rPr lang="en-US" dirty="0" err="1" smtClean="0"/>
              <a:t>cpus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Forward looking only</a:t>
            </a:r>
          </a:p>
          <a:p>
            <a:pPr lvl="1"/>
            <a:r>
              <a:rPr lang="en-US" dirty="0" smtClean="0"/>
              <a:t>Doesn’t consider previous behavior </a:t>
            </a:r>
          </a:p>
          <a:p>
            <a:r>
              <a:rPr lang="en-US" dirty="0" smtClean="0"/>
              <a:t>Global </a:t>
            </a:r>
            <a:r>
              <a:rPr lang="en-US" dirty="0" err="1" smtClean="0"/>
              <a:t>runqueue</a:t>
            </a:r>
            <a:endParaRPr lang="en-US" dirty="0" smtClean="0"/>
          </a:p>
          <a:p>
            <a:pPr lvl="1"/>
            <a:r>
              <a:rPr lang="en-US" dirty="0" smtClean="0"/>
              <a:t>Doubly linked list</a:t>
            </a:r>
          </a:p>
          <a:p>
            <a:r>
              <a:rPr lang="en-US" dirty="0" smtClean="0"/>
              <a:t>Configurable </a:t>
            </a:r>
            <a:r>
              <a:rPr lang="en-US" dirty="0" err="1" smtClean="0"/>
              <a:t>timeslice</a:t>
            </a:r>
            <a:r>
              <a:rPr lang="en-US" dirty="0" smtClean="0"/>
              <a:t> (</a:t>
            </a:r>
            <a:r>
              <a:rPr lang="en-US" dirty="0"/>
              <a:t>in ms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Only tunable knob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BFS: </a:t>
            </a:r>
            <a:r>
              <a:rPr lang="en-US" dirty="0" err="1" smtClean="0"/>
              <a:t>Runqueue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ea typeface="Verdana" pitchFamily="34" charset="0"/>
                <a:cs typeface="Verdana" pitchFamily="34" charset="0"/>
              </a:rPr>
              <a:t>One global queue</a:t>
            </a:r>
          </a:p>
          <a:p>
            <a:pPr lvl="1"/>
            <a:r>
              <a:rPr lang="en-US" dirty="0" smtClean="0">
                <a:ea typeface="Verdana" pitchFamily="34" charset="0"/>
                <a:cs typeface="Verdana" pitchFamily="34" charset="0"/>
              </a:rPr>
              <a:t>Contains header for </a:t>
            </a:r>
            <a:r>
              <a:rPr lang="en-US" dirty="0" err="1" smtClean="0">
                <a:ea typeface="Verdana" pitchFamily="34" charset="0"/>
                <a:cs typeface="Verdana" pitchFamily="34" charset="0"/>
              </a:rPr>
              <a:t>subqueues</a:t>
            </a:r>
            <a:endParaRPr lang="en-US" dirty="0" smtClean="0">
              <a:ea typeface="Verdana" pitchFamily="34" charset="0"/>
              <a:cs typeface="Verdana" pitchFamily="34" charset="0"/>
            </a:endParaRPr>
          </a:p>
          <a:p>
            <a:r>
              <a:rPr lang="en-US" dirty="0" smtClean="0">
                <a:ea typeface="Verdana" pitchFamily="34" charset="0"/>
                <a:cs typeface="Verdana" pitchFamily="34" charset="0"/>
              </a:rPr>
              <a:t>Multiple sub-queues</a:t>
            </a:r>
          </a:p>
          <a:p>
            <a:pPr lvl="1"/>
            <a:r>
              <a:rPr lang="en-US" dirty="0" smtClean="0">
                <a:ea typeface="Verdana" pitchFamily="34" charset="0"/>
                <a:cs typeface="Verdana" pitchFamily="34" charset="0"/>
              </a:rPr>
              <a:t>Doubly linked-lists</a:t>
            </a:r>
          </a:p>
          <a:p>
            <a:r>
              <a:rPr lang="en-US" dirty="0" smtClean="0">
                <a:ea typeface="Verdana" pitchFamily="34" charset="0"/>
                <a:cs typeface="Verdana" pitchFamily="34" charset="0"/>
              </a:rPr>
              <a:t>Task selection based on 				      Virtual Deadline</a:t>
            </a:r>
          </a:p>
          <a:p>
            <a:pPr lvl="1"/>
            <a:r>
              <a:rPr lang="en-US" dirty="0" smtClean="0">
                <a:ea typeface="Verdana" pitchFamily="34" charset="0"/>
                <a:cs typeface="Verdana" pitchFamily="34" charset="0"/>
              </a:rPr>
              <a:t>Based on user priority and                                            time slice length</a:t>
            </a:r>
          </a:p>
          <a:p>
            <a:pPr lvl="1"/>
            <a:r>
              <a:rPr lang="en-US" dirty="0" smtClean="0">
                <a:ea typeface="Verdana" pitchFamily="34" charset="0"/>
                <a:cs typeface="Verdana" pitchFamily="34" charset="0"/>
              </a:rPr>
              <a:t>Not same as what we consider 			                  virtual deadline</a:t>
            </a:r>
          </a:p>
          <a:p>
            <a:pPr lvl="1"/>
            <a:endParaRPr lang="en-US" dirty="0">
              <a:ea typeface="Verdana" pitchFamily="34" charset="0"/>
              <a:cs typeface="Verdana" pitchFamily="34" charset="0"/>
            </a:endParaRPr>
          </a:p>
          <a:p>
            <a:pPr lvl="1">
              <a:buNone/>
            </a:pPr>
            <a:endParaRPr lang="en-US" dirty="0" smtClean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13010" y="446001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17810" y="446001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27410" y="446001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922610" y="446001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608410" y="4612415"/>
            <a:ext cx="8382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522810" y="446001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827610" y="446001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32410" y="446001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5805929" y="492594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5958329" y="492594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652735" y="515534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</a:t>
            </a:r>
            <a:r>
              <a:rPr lang="en-US" baseline="-25000" dirty="0"/>
              <a:t>1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5793229" y="5618096"/>
            <a:ext cx="304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5945629" y="5618096"/>
            <a:ext cx="304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684485" y="584749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t</a:t>
            </a:r>
            <a:r>
              <a:rPr lang="en-US" baseline="-25000" dirty="0" err="1"/>
              <a:t>i</a:t>
            </a:r>
            <a:endParaRPr lang="en-US" baseline="-25000" dirty="0"/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7726804" y="4929121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7879204" y="4929121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573610" y="5158515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t</a:t>
            </a:r>
            <a:r>
              <a:rPr lang="en-US" baseline="-25000" dirty="0" err="1"/>
              <a:t>j</a:t>
            </a:r>
            <a:endParaRPr lang="en-US" baseline="-25000" dirty="0"/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7714104" y="5621271"/>
            <a:ext cx="304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 flipH="1" flipV="1">
            <a:off x="7866504" y="5621271"/>
            <a:ext cx="304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606948" y="5850665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t</a:t>
            </a:r>
            <a:r>
              <a:rPr lang="en-US" baseline="-25000" dirty="0" err="1"/>
              <a:t>n</a:t>
            </a:r>
            <a:endParaRPr lang="en-US" baseline="-25000" dirty="0"/>
          </a:p>
        </p:txBody>
      </p:sp>
      <p:sp>
        <p:nvSpPr>
          <p:cNvPr id="27" name="Rectangle 26"/>
          <p:cNvSpPr/>
          <p:nvPr/>
        </p:nvSpPr>
        <p:spPr>
          <a:xfrm>
            <a:off x="5297135" y="393124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01935" y="393124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211535" y="393124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06735" y="393124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592535" y="4083645"/>
            <a:ext cx="8382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506935" y="393124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811735" y="393124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16535" y="3931245"/>
            <a:ext cx="322263" cy="257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181600" y="3048000"/>
            <a:ext cx="2209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Verdana" pitchFamily="34" charset="0"/>
              </a:rPr>
              <a:t>1-100 </a:t>
            </a:r>
            <a:r>
              <a:rPr lang="en-US" sz="1400" dirty="0">
                <a:latin typeface="Verdana" pitchFamily="34" charset="0"/>
              </a:rPr>
              <a:t>RT tasks</a:t>
            </a:r>
          </a:p>
        </p:txBody>
      </p:sp>
      <p:sp>
        <p:nvSpPr>
          <p:cNvPr id="36" name="Right Brace 35"/>
          <p:cNvSpPr/>
          <p:nvPr/>
        </p:nvSpPr>
        <p:spPr>
          <a:xfrm rot="16200000" flipV="1">
            <a:off x="6224235" y="2581870"/>
            <a:ext cx="228600" cy="2133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7277180" y="3267670"/>
            <a:ext cx="12969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>
          <a:xfrm rot="16200000" flipV="1">
            <a:off x="6743780" y="2962870"/>
            <a:ext cx="1066800" cy="838200"/>
          </a:xfrm>
          <a:prstGeom prst="bentConnector3">
            <a:avLst>
              <a:gd name="adj1" fmla="val 5281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7162880" y="231517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Verdana" pitchFamily="34" charset="0"/>
              </a:rPr>
              <a:t>SCHED_NORMAL</a:t>
            </a:r>
            <a:endParaRPr lang="en-US" sz="1400">
              <a:latin typeface="Georgia" pitchFamily="18" charset="0"/>
            </a:endParaRPr>
          </a:p>
        </p:txBody>
      </p:sp>
      <p:cxnSp>
        <p:nvCxnSpPr>
          <p:cNvPr id="41" name="Elbow Connector 40"/>
          <p:cNvCxnSpPr/>
          <p:nvPr/>
        </p:nvCxnSpPr>
        <p:spPr>
          <a:xfrm rot="5400000" flipH="1" flipV="1">
            <a:off x="8024555" y="3557925"/>
            <a:ext cx="638770" cy="761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334250" y="2971800"/>
            <a:ext cx="1809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Verdana" pitchFamily="34" charset="0"/>
              </a:rPr>
              <a:t>SCHED_IDLEPRIO</a:t>
            </a:r>
            <a:endParaRPr lang="en-US" sz="1400" dirty="0">
              <a:latin typeface="Georgia" pitchFamily="18" charset="0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6151495" y="2571480"/>
            <a:ext cx="1273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Verdana" pitchFamily="34" charset="0"/>
              </a:rPr>
              <a:t>SCHED_ISO</a:t>
            </a:r>
            <a:endParaRPr lang="en-US" sz="1400" dirty="0"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BFS: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Verdana" pitchFamily="34" charset="0"/>
                <a:cs typeface="Verdana" pitchFamily="34" charset="0"/>
              </a:rPr>
              <a:t>Find first set bit</a:t>
            </a:r>
          </a:p>
          <a:p>
            <a:r>
              <a:rPr lang="en-US" dirty="0" smtClean="0">
                <a:ea typeface="Verdana" pitchFamily="34" charset="0"/>
                <a:cs typeface="Verdana" pitchFamily="34" charset="0"/>
              </a:rPr>
              <a:t>If first bit corresponds to RT task</a:t>
            </a:r>
          </a:p>
          <a:p>
            <a:pPr lvl="1"/>
            <a:r>
              <a:rPr lang="en-US" dirty="0" smtClean="0">
                <a:ea typeface="Verdana" pitchFamily="34" charset="0"/>
                <a:cs typeface="Verdana" pitchFamily="34" charset="0"/>
              </a:rPr>
              <a:t>Select on FIFO basis</a:t>
            </a:r>
          </a:p>
          <a:p>
            <a:r>
              <a:rPr lang="en-US" dirty="0" smtClean="0">
                <a:ea typeface="Verdana" pitchFamily="34" charset="0"/>
                <a:cs typeface="Verdana" pitchFamily="34" charset="0"/>
              </a:rPr>
              <a:t>Else select on EVDF basis</a:t>
            </a:r>
          </a:p>
          <a:p>
            <a:pPr lvl="1"/>
            <a:r>
              <a:rPr lang="en-US" dirty="0" smtClean="0">
                <a:ea typeface="Verdana" pitchFamily="34" charset="0"/>
                <a:cs typeface="Verdana" pitchFamily="34" charset="0"/>
              </a:rPr>
              <a:t>Not same as EVDF algorithm from Real-Time terminology</a:t>
            </a:r>
          </a:p>
          <a:p>
            <a:r>
              <a:rPr lang="en-US" dirty="0" smtClean="0">
                <a:ea typeface="Verdana" pitchFamily="34" charset="0"/>
                <a:cs typeface="Verdana" pitchFamily="34" charset="0"/>
              </a:rPr>
              <a:t>Worst case, need to look up an entire queue</a:t>
            </a:r>
          </a:p>
          <a:p>
            <a:pPr lvl="1"/>
            <a:r>
              <a:rPr lang="en-US" dirty="0" smtClean="0">
                <a:ea typeface="Verdana" pitchFamily="34" charset="0"/>
                <a:cs typeface="Verdana" pitchFamily="34" charset="0"/>
              </a:rPr>
              <a:t>O(n) complexity</a:t>
            </a:r>
          </a:p>
          <a:p>
            <a:endParaRPr lang="en-US" dirty="0" smtClean="0">
              <a:ea typeface="Verdana" pitchFamily="34" charset="0"/>
              <a:cs typeface="Verdana" pitchFamily="34" charset="0"/>
            </a:endParaRPr>
          </a:p>
          <a:p>
            <a:pPr lvl="1"/>
            <a:endParaRPr lang="en-US" dirty="0" smtClean="0">
              <a:ea typeface="Verdana" pitchFamily="34" charset="0"/>
              <a:cs typeface="Verdana" pitchFamily="34" charset="0"/>
            </a:endParaRPr>
          </a:p>
          <a:p>
            <a:pPr lvl="1">
              <a:buNone/>
            </a:pPr>
            <a:endParaRPr lang="en-US" dirty="0" smtClean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2133600"/>
          <a:ext cx="8458201" cy="447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303"/>
                <a:gridCol w="1933303"/>
                <a:gridCol w="1933303"/>
                <a:gridCol w="2658292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Feature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O(1)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CFS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BFS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68414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Scheduling Complexity 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O(1)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O(log</a:t>
                      </a:r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n)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O(n)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97734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Ideal For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Big Machines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Big Machines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Desktop to mid-size </a:t>
                      </a:r>
                    </a:p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(No. of</a:t>
                      </a:r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Logical </a:t>
                      </a:r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CPUs</a:t>
                      </a:r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&lt; 16)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909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Tunable</a:t>
                      </a:r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Knobs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</a:t>
                      </a:r>
                      <a:endParaRPr lang="en-US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 </a:t>
                      </a:r>
                      <a:endParaRPr lang="en-US" baseline="30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909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Run Queues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Multiple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Multiple 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Single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977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Run Queue Implementation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Doubly Linked </a:t>
                      </a:r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Lists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Red Black Trees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Doubly Linked Lists</a:t>
                      </a:r>
                    </a:p>
                  </a:txBody>
                  <a:tcPr/>
                </a:tc>
              </a:tr>
              <a:tr h="68414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Design Complexity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Complex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Complex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Moderate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O(1) Scheduler</a:t>
            </a:r>
          </a:p>
          <a:p>
            <a:r>
              <a:rPr lang="en-US" dirty="0" smtClean="0"/>
              <a:t>Completely Fair Scheduler (CFS)</a:t>
            </a:r>
          </a:p>
          <a:p>
            <a:r>
              <a:rPr lang="en-US" dirty="0" smtClean="0"/>
              <a:t>Brain Fuck Scheduler (BFS)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SCHED_DEADLINE</a:t>
            </a:r>
          </a:p>
          <a:p>
            <a:r>
              <a:rPr lang="en-US" dirty="0" smtClean="0"/>
              <a:t>PREEMPT_RT</a:t>
            </a:r>
          </a:p>
          <a:p>
            <a:r>
              <a:rPr lang="en-US" dirty="0" smtClean="0"/>
              <a:t>Disk Schedulers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SCHED_DEADLINE: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Scheduling class similar to SCHED_RT, SCHED_FAIR</a:t>
            </a:r>
          </a:p>
          <a:p>
            <a:pPr lvl="1"/>
            <a:r>
              <a:rPr lang="en-US" dirty="0" smtClean="0"/>
              <a:t>Highest priority</a:t>
            </a:r>
          </a:p>
          <a:p>
            <a:r>
              <a:rPr lang="en-US" dirty="0" smtClean="0"/>
              <a:t>Why new class?</a:t>
            </a:r>
          </a:p>
          <a:p>
            <a:pPr lvl="1"/>
            <a:r>
              <a:rPr lang="en-US" dirty="0" smtClean="0"/>
              <a:t>No way to enforce timing constraints</a:t>
            </a:r>
          </a:p>
          <a:p>
            <a:pPr lvl="1"/>
            <a:r>
              <a:rPr lang="en-US" dirty="0" smtClean="0"/>
              <a:t>Non-deterministic and unbounded latency</a:t>
            </a:r>
          </a:p>
          <a:p>
            <a:r>
              <a:rPr lang="en-US" dirty="0" smtClean="0"/>
              <a:t>Provides </a:t>
            </a:r>
            <a:r>
              <a:rPr lang="en-US" i="1" dirty="0" smtClean="0"/>
              <a:t>temporal isolation</a:t>
            </a:r>
          </a:p>
          <a:p>
            <a:pPr lvl="1"/>
            <a:r>
              <a:rPr lang="en-US" dirty="0" smtClean="0"/>
              <a:t>Other task’s behavior can’t affect timing guarantees for this task</a:t>
            </a:r>
          </a:p>
          <a:p>
            <a:pPr lvl="1"/>
            <a:r>
              <a:rPr lang="en-US" dirty="0" smtClean="0"/>
              <a:t>Enforced budget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SCHED_DEADLINE:                        Budget Enforcement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Task properties</a:t>
            </a:r>
          </a:p>
          <a:p>
            <a:pPr lvl="1"/>
            <a:r>
              <a:rPr lang="en-US" i="1" dirty="0" err="1" smtClean="0"/>
              <a:t>sched_period</a:t>
            </a:r>
            <a:r>
              <a:rPr lang="en-US" dirty="0" smtClean="0"/>
              <a:t>: period (implicit deadline)</a:t>
            </a:r>
          </a:p>
          <a:p>
            <a:pPr lvl="1"/>
            <a:r>
              <a:rPr lang="en-US" i="1" dirty="0" err="1" smtClean="0"/>
              <a:t>sched_runtime</a:t>
            </a:r>
            <a:r>
              <a:rPr lang="en-US" dirty="0" smtClean="0"/>
              <a:t>: budget</a:t>
            </a:r>
          </a:p>
          <a:p>
            <a:r>
              <a:rPr lang="en-US" i="1" dirty="0" err="1" smtClean="0"/>
              <a:t>sched_period</a:t>
            </a:r>
            <a:endParaRPr lang="en-US" i="1" dirty="0" smtClean="0"/>
          </a:p>
          <a:p>
            <a:pPr lvl="1"/>
            <a:r>
              <a:rPr lang="en-US" i="1" dirty="0"/>
              <a:t> </a:t>
            </a:r>
            <a:r>
              <a:rPr lang="en-US" dirty="0" smtClean="0"/>
              <a:t>Specifies period </a:t>
            </a:r>
            <a:endParaRPr lang="en-US" i="1" dirty="0" smtClean="0"/>
          </a:p>
          <a:p>
            <a:r>
              <a:rPr lang="en-US" i="1" dirty="0" err="1" smtClean="0"/>
              <a:t>sched_runtime</a:t>
            </a:r>
            <a:r>
              <a:rPr lang="en-US" i="1" dirty="0" smtClean="0"/>
              <a:t> </a:t>
            </a:r>
          </a:p>
          <a:p>
            <a:pPr lvl="1"/>
            <a:r>
              <a:rPr lang="en-US" dirty="0" smtClean="0"/>
              <a:t>Initialized at beginning</a:t>
            </a:r>
          </a:p>
          <a:p>
            <a:pPr lvl="1"/>
            <a:r>
              <a:rPr lang="en-US" dirty="0" smtClean="0"/>
              <a:t>Decremented during execution</a:t>
            </a:r>
          </a:p>
          <a:p>
            <a:pPr lvl="1"/>
            <a:r>
              <a:rPr lang="en-US" dirty="0" smtClean="0"/>
              <a:t>Task preempted when </a:t>
            </a:r>
            <a:r>
              <a:rPr lang="en-US" i="1" dirty="0" err="1" smtClean="0"/>
              <a:t>sched_runtime</a:t>
            </a:r>
            <a:r>
              <a:rPr lang="en-US" i="1" dirty="0" smtClean="0"/>
              <a:t> = 0</a:t>
            </a:r>
            <a:endParaRPr lang="en-US" dirty="0" smtClean="0"/>
          </a:p>
          <a:p>
            <a:pPr lvl="1"/>
            <a:r>
              <a:rPr lang="en-US" dirty="0" smtClean="0"/>
              <a:t>Refilled at deadline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SCHED_DEADLINE: Implementation Linux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By Dario Faggioli and Michael Trimarchi</a:t>
            </a:r>
          </a:p>
          <a:p>
            <a:r>
              <a:rPr lang="en-US" dirty="0" smtClean="0"/>
              <a:t>Similar to Constant Bandwidth Server</a:t>
            </a:r>
          </a:p>
          <a:p>
            <a:r>
              <a:rPr lang="en-US" dirty="0" err="1" smtClean="0"/>
              <a:t>Runqueue</a:t>
            </a:r>
            <a:endParaRPr lang="en-US" dirty="0" smtClean="0"/>
          </a:p>
          <a:p>
            <a:pPr lvl="1"/>
            <a:r>
              <a:rPr lang="en-US" dirty="0" smtClean="0"/>
              <a:t>RB Trees</a:t>
            </a:r>
          </a:p>
          <a:p>
            <a:pPr lvl="1"/>
            <a:r>
              <a:rPr lang="en-US" dirty="0" smtClean="0"/>
              <a:t>One </a:t>
            </a:r>
            <a:r>
              <a:rPr lang="en-US" dirty="0" err="1" smtClean="0"/>
              <a:t>runqueue</a:t>
            </a:r>
            <a:r>
              <a:rPr lang="en-US" dirty="0" smtClean="0"/>
              <a:t> per </a:t>
            </a:r>
            <a:r>
              <a:rPr lang="en-US" dirty="0" err="1" smtClean="0"/>
              <a:t>cpu</a:t>
            </a:r>
            <a:endParaRPr lang="en-US" dirty="0" smtClean="0"/>
          </a:p>
          <a:p>
            <a:r>
              <a:rPr lang="en-US" dirty="0" smtClean="0"/>
              <a:t>Default G-EDF</a:t>
            </a:r>
          </a:p>
          <a:p>
            <a:pPr lvl="1"/>
            <a:r>
              <a:rPr lang="en-US" dirty="0" smtClean="0"/>
              <a:t>Can be converted to P-EDF using affinity for tasks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SCHED_DEADLINE: Implementation 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3"/>
              </a:rPr>
              <a:t>AIRS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tx2"/>
                </a:solidFill>
              </a:rPr>
              <a:t>A</a:t>
            </a:r>
            <a:r>
              <a:rPr lang="en-US" dirty="0" smtClean="0"/>
              <a:t>dvanced 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en-US" dirty="0" smtClean="0"/>
              <a:t>nteractive </a:t>
            </a:r>
            <a:r>
              <a:rPr lang="en-US" dirty="0" smtClean="0">
                <a:solidFill>
                  <a:schemeClr val="tx2"/>
                </a:solidFill>
              </a:rPr>
              <a:t>R</a:t>
            </a:r>
            <a:r>
              <a:rPr lang="en-US" dirty="0" smtClean="0"/>
              <a:t>eal-time </a:t>
            </a:r>
            <a:r>
              <a:rPr lang="en-US" dirty="0" smtClean="0">
                <a:solidFill>
                  <a:schemeClr val="tx2"/>
                </a:solidFill>
              </a:rPr>
              <a:t>S</a:t>
            </a:r>
            <a:r>
              <a:rPr lang="en-US" dirty="0" smtClean="0"/>
              <a:t>cheduler)</a:t>
            </a:r>
          </a:p>
          <a:p>
            <a:pPr lvl="1"/>
            <a:r>
              <a:rPr lang="en-US" dirty="0" smtClean="0"/>
              <a:t>by </a:t>
            </a:r>
            <a:r>
              <a:rPr lang="en-US" dirty="0" err="1" smtClean="0"/>
              <a:t>Shinpei</a:t>
            </a:r>
            <a:r>
              <a:rPr lang="en-US" dirty="0" smtClean="0"/>
              <a:t> Kato.</a:t>
            </a:r>
          </a:p>
          <a:p>
            <a:r>
              <a:rPr lang="en-US" dirty="0" smtClean="0"/>
              <a:t>SCHED_DEADLINE</a:t>
            </a:r>
          </a:p>
          <a:p>
            <a:pPr lvl="1"/>
            <a:r>
              <a:rPr lang="en-US" dirty="0" smtClean="0"/>
              <a:t>Flexible Constant Bandwidth </a:t>
            </a:r>
            <a:r>
              <a:rPr lang="en-US" dirty="0" smtClean="0"/>
              <a:t>Server (FCBS)</a:t>
            </a:r>
            <a:endParaRPr lang="en-US" dirty="0" smtClean="0"/>
          </a:p>
          <a:p>
            <a:pPr lvl="1"/>
            <a:r>
              <a:rPr lang="en-US" dirty="0" smtClean="0"/>
              <a:t>EDF-WMR</a:t>
            </a:r>
            <a:endParaRPr lang="en-US" dirty="0"/>
          </a:p>
          <a:p>
            <a:r>
              <a:rPr lang="en-US" dirty="0" smtClean="0"/>
              <a:t>Constant Bandwidth Server</a:t>
            </a:r>
          </a:p>
          <a:p>
            <a:pPr lvl="1"/>
            <a:r>
              <a:rPr lang="en-US" dirty="0" smtClean="0"/>
              <a:t>Fixed execution time and period</a:t>
            </a:r>
          </a:p>
          <a:p>
            <a:pPr lvl="1"/>
            <a:r>
              <a:rPr lang="en-US" dirty="0" smtClean="0"/>
              <a:t>Can’t donate budget if underutilized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SCHED_DEADLINE: Implementation FCBS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Flexible Constant Bandwidth Server (FCBS)</a:t>
            </a:r>
          </a:p>
          <a:p>
            <a:pPr lvl="1"/>
            <a:r>
              <a:rPr lang="en-US" dirty="0" smtClean="0"/>
              <a:t>Slack reclaiming approach</a:t>
            </a:r>
          </a:p>
          <a:p>
            <a:pPr lvl="1"/>
            <a:r>
              <a:rPr lang="en-US" dirty="0" smtClean="0"/>
              <a:t>Same rule as CBS for budget replenishment and deadline assignment</a:t>
            </a:r>
          </a:p>
          <a:p>
            <a:pPr lvl="1"/>
            <a:r>
              <a:rPr lang="en-US" dirty="0" smtClean="0"/>
              <a:t>Guarantees minimum CPU bandwidth</a:t>
            </a:r>
          </a:p>
          <a:p>
            <a:r>
              <a:rPr lang="en-US" dirty="0" smtClean="0"/>
              <a:t>Find any lagging task with later deadline than server</a:t>
            </a:r>
            <a:endParaRPr lang="en-US" dirty="0"/>
          </a:p>
          <a:p>
            <a:r>
              <a:rPr lang="en-US" dirty="0" smtClean="0"/>
              <a:t>If no lagging task, find next task in EDF order</a:t>
            </a:r>
          </a:p>
          <a:p>
            <a:r>
              <a:rPr lang="en-US" dirty="0" smtClean="0"/>
              <a:t>Decrement budget if idle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SCHED_DEADLINE: Implementation EDF-WMR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EDF – Window Migration and Reservation</a:t>
            </a:r>
          </a:p>
          <a:p>
            <a:pPr lvl="1"/>
            <a:r>
              <a:rPr lang="en-US" dirty="0" smtClean="0"/>
              <a:t>Slack reclaiming approach</a:t>
            </a:r>
          </a:p>
          <a:p>
            <a:pPr lvl="1"/>
            <a:r>
              <a:rPr lang="en-US" dirty="0" smtClean="0"/>
              <a:t>Assignment/Scheduling similar to EDF-WM</a:t>
            </a:r>
          </a:p>
          <a:p>
            <a:r>
              <a:rPr lang="en-US" dirty="0" smtClean="0"/>
              <a:t>Migration </a:t>
            </a:r>
          </a:p>
          <a:p>
            <a:pPr lvl="1"/>
            <a:r>
              <a:rPr lang="en-US" dirty="0" smtClean="0"/>
              <a:t>Don’t migrate as soon as </a:t>
            </a:r>
            <a:r>
              <a:rPr lang="en-US" dirty="0" err="1" smtClean="0"/>
              <a:t>subjob</a:t>
            </a:r>
            <a:r>
              <a:rPr lang="en-US" dirty="0" smtClean="0"/>
              <a:t> finishes </a:t>
            </a:r>
          </a:p>
          <a:p>
            <a:pPr lvl="1"/>
            <a:r>
              <a:rPr lang="en-US" dirty="0" smtClean="0"/>
              <a:t>Set its budget to 0.</a:t>
            </a:r>
          </a:p>
          <a:p>
            <a:pPr lvl="1"/>
            <a:r>
              <a:rPr lang="en-US" dirty="0" smtClean="0"/>
              <a:t>If slack available, continue execution</a:t>
            </a:r>
          </a:p>
          <a:p>
            <a:r>
              <a:rPr lang="en-US" dirty="0" smtClean="0"/>
              <a:t>May reduce migrations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O(1) Scheduler</a:t>
            </a:r>
          </a:p>
          <a:p>
            <a:r>
              <a:rPr lang="en-US" dirty="0" smtClean="0"/>
              <a:t>Completely Fair Scheduler (CFS)</a:t>
            </a:r>
          </a:p>
          <a:p>
            <a:r>
              <a:rPr lang="en-US" dirty="0" smtClean="0"/>
              <a:t>Brain Fuck Scheduler (BFS)</a:t>
            </a:r>
          </a:p>
          <a:p>
            <a:r>
              <a:rPr lang="en-US" dirty="0" smtClean="0"/>
              <a:t>SCHED_DEADLINE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PREEMPT_RT</a:t>
            </a:r>
          </a:p>
          <a:p>
            <a:r>
              <a:rPr lang="en-US" dirty="0" smtClean="0"/>
              <a:t>Disk Schedulers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PREEMPT_RT: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</a:p>
          <a:p>
            <a:pPr lvl="1"/>
            <a:r>
              <a:rPr lang="en-US" dirty="0" err="1"/>
              <a:t>Preemptible</a:t>
            </a:r>
            <a:r>
              <a:rPr lang="en-US" dirty="0"/>
              <a:t> critical </a:t>
            </a:r>
            <a:r>
              <a:rPr lang="en-US" dirty="0" smtClean="0"/>
              <a:t>sections</a:t>
            </a:r>
          </a:p>
          <a:p>
            <a:pPr lvl="2"/>
            <a:r>
              <a:rPr lang="en-US" dirty="0" err="1" smtClean="0"/>
              <a:t>raw_spinlock</a:t>
            </a:r>
            <a:r>
              <a:rPr lang="en-US" dirty="0" smtClean="0"/>
              <a:t>: non-</a:t>
            </a:r>
            <a:r>
              <a:rPr lang="en-US" dirty="0" err="1" smtClean="0"/>
              <a:t>preemptible</a:t>
            </a:r>
            <a:r>
              <a:rPr lang="en-US" dirty="0" smtClean="0"/>
              <a:t> variant</a:t>
            </a:r>
          </a:p>
          <a:p>
            <a:pPr lvl="1"/>
            <a:r>
              <a:rPr lang="en-US" dirty="0" err="1" smtClean="0"/>
              <a:t>Preemptible</a:t>
            </a:r>
            <a:r>
              <a:rPr lang="en-US" dirty="0" smtClean="0"/>
              <a:t> </a:t>
            </a:r>
            <a:r>
              <a:rPr lang="en-US" dirty="0"/>
              <a:t>interrupt </a:t>
            </a:r>
            <a:r>
              <a:rPr lang="en-US" dirty="0" smtClean="0"/>
              <a:t>handlers</a:t>
            </a:r>
          </a:p>
          <a:p>
            <a:pPr lvl="2"/>
            <a:r>
              <a:rPr lang="en-US" dirty="0" smtClean="0"/>
              <a:t>SA_NODELAY: non </a:t>
            </a:r>
            <a:r>
              <a:rPr lang="en-US" dirty="0" err="1" smtClean="0"/>
              <a:t>preemptible</a:t>
            </a:r>
            <a:r>
              <a:rPr lang="en-US" dirty="0" smtClean="0"/>
              <a:t> variant</a:t>
            </a:r>
            <a:endParaRPr lang="en-US" dirty="0"/>
          </a:p>
          <a:p>
            <a:pPr lvl="1"/>
            <a:r>
              <a:rPr lang="en-US" dirty="0" smtClean="0"/>
              <a:t>Priority inheritance</a:t>
            </a:r>
          </a:p>
          <a:p>
            <a:pPr lvl="2"/>
            <a:r>
              <a:rPr lang="en-US" dirty="0" smtClean="0"/>
              <a:t>Avoid unbounded latencies due to priority inversion</a:t>
            </a:r>
            <a:endParaRPr lang="en-US" dirty="0"/>
          </a:p>
          <a:p>
            <a:pPr lvl="1"/>
            <a:r>
              <a:rPr lang="en-US" dirty="0" smtClean="0"/>
              <a:t>Latency-reduction measures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O(1) Scheduler</a:t>
            </a:r>
          </a:p>
          <a:p>
            <a:r>
              <a:rPr lang="en-US" dirty="0" smtClean="0"/>
              <a:t>Completely Fair Scheduler (CFS)</a:t>
            </a:r>
          </a:p>
          <a:p>
            <a:r>
              <a:rPr lang="en-US" dirty="0" smtClean="0"/>
              <a:t>Brain Fuck Scheduler (BFS)</a:t>
            </a:r>
          </a:p>
          <a:p>
            <a:r>
              <a:rPr lang="en-US" dirty="0" smtClean="0"/>
              <a:t>SCHED_DEADLINE</a:t>
            </a:r>
          </a:p>
          <a:p>
            <a:r>
              <a:rPr lang="en-US" dirty="0" smtClean="0"/>
              <a:t>PREEMPT_RT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Disk Schedulers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Disk Schedulers: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Linus</a:t>
            </a:r>
            <a:r>
              <a:rPr lang="en-US" dirty="0" smtClean="0"/>
              <a:t> elevator in 2.4</a:t>
            </a:r>
          </a:p>
          <a:p>
            <a:pPr lvl="1"/>
            <a:r>
              <a:rPr lang="en-US" dirty="0" smtClean="0"/>
              <a:t>Shortest Seek Time First</a:t>
            </a:r>
          </a:p>
          <a:p>
            <a:r>
              <a:rPr lang="en-US" dirty="0" smtClean="0"/>
              <a:t>Writes vs. Reads</a:t>
            </a:r>
          </a:p>
          <a:p>
            <a:pPr lvl="1"/>
            <a:r>
              <a:rPr lang="en-US" dirty="0" smtClean="0"/>
              <a:t>Asynchronous writes &amp; Synchronous reads</a:t>
            </a:r>
          </a:p>
          <a:p>
            <a:pPr lvl="1"/>
            <a:r>
              <a:rPr lang="en-US" dirty="0" smtClean="0"/>
              <a:t>Streamed writes &amp; Non-streamed </a:t>
            </a:r>
            <a:r>
              <a:rPr lang="en-US" dirty="0" smtClean="0"/>
              <a:t>reads</a:t>
            </a:r>
            <a:endParaRPr lang="en-US" dirty="0" smtClean="0"/>
          </a:p>
          <a:p>
            <a:r>
              <a:rPr lang="en-US" dirty="0" smtClean="0"/>
              <a:t>NOOP Elevator</a:t>
            </a:r>
          </a:p>
          <a:p>
            <a:pPr lvl="1"/>
            <a:r>
              <a:rPr lang="en-US" dirty="0" smtClean="0"/>
              <a:t>FIFO</a:t>
            </a:r>
          </a:p>
          <a:p>
            <a:r>
              <a:rPr lang="en-US" dirty="0" smtClean="0"/>
              <a:t>Completely Fair Queuing Elevator </a:t>
            </a:r>
          </a:p>
          <a:p>
            <a:r>
              <a:rPr lang="en-US" dirty="0" smtClean="0"/>
              <a:t>Deadline Elevator</a:t>
            </a:r>
          </a:p>
          <a:p>
            <a:r>
              <a:rPr lang="en-US" dirty="0" smtClean="0"/>
              <a:t>Anticipatory</a:t>
            </a:r>
            <a:r>
              <a:rPr lang="en-US" dirty="0"/>
              <a:t> </a:t>
            </a:r>
            <a:r>
              <a:rPr lang="en-US" dirty="0" smtClean="0"/>
              <a:t>Elevator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Disk Schedulers: CFQ Elevator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Default in many Linux distributions</a:t>
            </a:r>
          </a:p>
          <a:p>
            <a:pPr lvl="1"/>
            <a:r>
              <a:rPr lang="en-US" dirty="0" smtClean="0"/>
              <a:t>RHEL, </a:t>
            </a:r>
            <a:r>
              <a:rPr lang="en-US" dirty="0" err="1" smtClean="0"/>
              <a:t>Debian</a:t>
            </a:r>
            <a:endParaRPr lang="en-US" dirty="0" smtClean="0"/>
          </a:p>
          <a:p>
            <a:r>
              <a:rPr lang="en-US" dirty="0" smtClean="0"/>
              <a:t>Maintain large number of I/O queues</a:t>
            </a:r>
          </a:p>
          <a:p>
            <a:pPr lvl="1"/>
            <a:r>
              <a:rPr lang="en-US" dirty="0" smtClean="0"/>
              <a:t>Hash PID into index</a:t>
            </a:r>
          </a:p>
          <a:p>
            <a:pPr lvl="1"/>
            <a:r>
              <a:rPr lang="en-US" dirty="0" smtClean="0"/>
              <a:t>Distribute available bandwidth equally</a:t>
            </a:r>
          </a:p>
          <a:p>
            <a:r>
              <a:rPr lang="en-US" dirty="0" smtClean="0"/>
              <a:t>Scan queues in RR fashion</a:t>
            </a:r>
          </a:p>
          <a:p>
            <a:pPr lvl="1"/>
            <a:r>
              <a:rPr lang="en-US" dirty="0" smtClean="0"/>
              <a:t>Select first non-empty queue</a:t>
            </a:r>
          </a:p>
          <a:p>
            <a:pPr lvl="1"/>
            <a:r>
              <a:rPr lang="en-US" dirty="0" smtClean="0"/>
              <a:t>Move a batch in dispatch queue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Disk Schedulers: Deadline Elevator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 </a:t>
            </a:r>
            <a:r>
              <a:rPr lang="en-US" i="1" dirty="0" smtClean="0"/>
              <a:t>sorted </a:t>
            </a:r>
            <a:r>
              <a:rPr lang="en-US" dirty="0" smtClean="0"/>
              <a:t>queues</a:t>
            </a:r>
          </a:p>
          <a:p>
            <a:pPr lvl="1"/>
            <a:r>
              <a:rPr lang="en-US" dirty="0" smtClean="0"/>
              <a:t>Ordered based on sector number</a:t>
            </a:r>
          </a:p>
          <a:p>
            <a:r>
              <a:rPr lang="en-US" dirty="0" smtClean="0"/>
              <a:t>Two </a:t>
            </a:r>
            <a:r>
              <a:rPr lang="en-US" i="1" dirty="0" smtClean="0"/>
              <a:t>deadline </a:t>
            </a:r>
            <a:r>
              <a:rPr lang="en-US" dirty="0" smtClean="0"/>
              <a:t>queues</a:t>
            </a:r>
          </a:p>
          <a:p>
            <a:pPr lvl="1"/>
            <a:r>
              <a:rPr lang="en-US" dirty="0" smtClean="0"/>
              <a:t>Ordered based on deadlines</a:t>
            </a:r>
          </a:p>
          <a:p>
            <a:pPr lvl="1"/>
            <a:r>
              <a:rPr lang="en-US" dirty="0" smtClean="0"/>
              <a:t>Deadline is an expire timer</a:t>
            </a:r>
          </a:p>
          <a:p>
            <a:pPr lvl="1"/>
            <a:r>
              <a:rPr lang="en-US" dirty="0" smtClean="0"/>
              <a:t>500 ms for read, 5 second for write</a:t>
            </a:r>
          </a:p>
          <a:p>
            <a:r>
              <a:rPr lang="en-US" dirty="0" smtClean="0"/>
              <a:t>Avoids request starvation</a:t>
            </a:r>
          </a:p>
          <a:p>
            <a:pPr lvl="1"/>
            <a:r>
              <a:rPr lang="en-US" dirty="0" smtClean="0"/>
              <a:t>Select requests from sorted queue </a:t>
            </a:r>
          </a:p>
          <a:p>
            <a:pPr lvl="1"/>
            <a:r>
              <a:rPr lang="en-US" dirty="0" smtClean="0"/>
              <a:t>Select head of deadline queue if timer expires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Disk Schedulers: Anticipatory Elevator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Dependency ignored in other schedulers</a:t>
            </a:r>
          </a:p>
          <a:p>
            <a:pPr lvl="1"/>
            <a:r>
              <a:rPr lang="en-US" dirty="0" smtClean="0"/>
              <a:t>Wasted seeks for read requests</a:t>
            </a:r>
          </a:p>
          <a:p>
            <a:r>
              <a:rPr lang="en-US" dirty="0" smtClean="0"/>
              <a:t>Similar to Deadline elevator</a:t>
            </a:r>
          </a:p>
          <a:p>
            <a:pPr lvl="1"/>
            <a:r>
              <a:rPr lang="en-US" dirty="0" smtClean="0"/>
              <a:t>Four queues </a:t>
            </a:r>
          </a:p>
          <a:p>
            <a:r>
              <a:rPr lang="en-US" dirty="0" smtClean="0"/>
              <a:t>Selects request similarly</a:t>
            </a:r>
          </a:p>
          <a:p>
            <a:pPr lvl="1"/>
            <a:r>
              <a:rPr lang="en-US" dirty="0" smtClean="0"/>
              <a:t>But, waits after each read request for 6 </a:t>
            </a:r>
            <a:r>
              <a:rPr lang="en-US" dirty="0" err="1" smtClean="0"/>
              <a:t>miliseconds</a:t>
            </a:r>
            <a:endParaRPr lang="en-US" dirty="0" smtClean="0"/>
          </a:p>
          <a:p>
            <a:r>
              <a:rPr lang="en-US" dirty="0" smtClean="0"/>
              <a:t>Keeps track of requests of a process</a:t>
            </a:r>
          </a:p>
          <a:p>
            <a:pPr lvl="1"/>
            <a:r>
              <a:rPr lang="en-US" dirty="0" smtClean="0"/>
              <a:t>Improves </a:t>
            </a:r>
            <a:r>
              <a:rPr lang="en-US" i="1" dirty="0" smtClean="0"/>
              <a:t>anticipation performance </a:t>
            </a:r>
          </a:p>
          <a:p>
            <a:endParaRPr lang="en-US" i="1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>
            <a:normAutofit/>
          </a:bodyPr>
          <a:lstStyle/>
          <a:p>
            <a:r>
              <a:rPr lang="en-US" dirty="0" smtClean="0"/>
              <a:t>Thanks!!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hlinkClick r:id="rId3"/>
              </a:rPr>
              <a:t>http://www.ibm.com/developerworks/linux/library/l-scheduler/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http://www.ibm.com/developerworks/linux/library/l-cfs/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http://ck.kolivas.org/patches/bfs/bfs-faq.txt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http://ck.kolivas.org/patches/bfs/sched-BFS.txt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http://www.evidence.eu.com/content/view/313/390/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http://www.ece.cmu.edu/~shinpei/airs/</a:t>
            </a:r>
            <a:endParaRPr lang="en-US" dirty="0" smtClean="0"/>
          </a:p>
          <a:p>
            <a:r>
              <a:rPr lang="en-US" dirty="0" smtClean="0">
                <a:hlinkClick r:id="rId9"/>
              </a:rPr>
              <a:t>http://lwn.net/Articles/143323/</a:t>
            </a:r>
            <a:endParaRPr lang="en-US" dirty="0" smtClean="0"/>
          </a:p>
          <a:p>
            <a:r>
              <a:rPr lang="en-US" dirty="0" smtClean="0">
                <a:hlinkClick r:id="rId10"/>
              </a:rPr>
              <a:t>http://lwn.net/Articles/146861/</a:t>
            </a:r>
            <a:endParaRPr lang="en-US" dirty="0" smtClean="0"/>
          </a:p>
          <a:p>
            <a:r>
              <a:rPr lang="en-US" dirty="0" smtClean="0">
                <a:hlinkClick r:id="rId11"/>
              </a:rPr>
              <a:t>http://www.linuxjournal.com/article/6931?page=0,0</a:t>
            </a:r>
            <a:endParaRPr lang="en-US" dirty="0" smtClean="0"/>
          </a:p>
          <a:p>
            <a:r>
              <a:rPr lang="en-US" dirty="0" smtClean="0"/>
              <a:t>Understanding the Linux Kernel – Daniel Bovet, Marco </a:t>
            </a:r>
            <a:r>
              <a:rPr lang="en-US" dirty="0" err="1" smtClean="0"/>
              <a:t>Cesati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24DFC8-128D-4741-B871-59314480DE1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2384</TotalTime>
  <Words>1210</Words>
  <Application>Microsoft Office PowerPoint</Application>
  <PresentationFormat>On-screen Show (4:3)</PresentationFormat>
  <Paragraphs>402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Schedulers</vt:lpstr>
      <vt:lpstr>Outline</vt:lpstr>
      <vt:lpstr>O(1) Scheduler: Overview</vt:lpstr>
      <vt:lpstr>O(1) Scheduler: Runqueues</vt:lpstr>
      <vt:lpstr>O(1) Scheduler: Scheduling</vt:lpstr>
      <vt:lpstr>O(1) Scheduler: Prioritization</vt:lpstr>
      <vt:lpstr>O(1) Scheduler: Tunable Knobs</vt:lpstr>
      <vt:lpstr>Outline</vt:lpstr>
      <vt:lpstr>CFS: Overview</vt:lpstr>
      <vt:lpstr>CFS: Major Features</vt:lpstr>
      <vt:lpstr>CFS: Runqueue</vt:lpstr>
      <vt:lpstr>CFS: Scheduling</vt:lpstr>
      <vt:lpstr>CFS: Tunable Knobs</vt:lpstr>
      <vt:lpstr>Outline</vt:lpstr>
      <vt:lpstr>BFS: Overview</vt:lpstr>
      <vt:lpstr>BFS: Runqueue</vt:lpstr>
      <vt:lpstr>BFS: Scheduling</vt:lpstr>
      <vt:lpstr>Comparison</vt:lpstr>
      <vt:lpstr>Outline</vt:lpstr>
      <vt:lpstr>SCHED_DEADLINE: Overview</vt:lpstr>
      <vt:lpstr>SCHED_DEADLINE:                        Budget Enforcement</vt:lpstr>
      <vt:lpstr>SCHED_DEADLINE: Implementation Linux Kernel</vt:lpstr>
      <vt:lpstr>SCHED_DEADLINE: Implementation AIRS</vt:lpstr>
      <vt:lpstr>SCHED_DEADLINE: Implementation FCBS</vt:lpstr>
      <vt:lpstr>SCHED_DEADLINE: Implementation EDF-WMR</vt:lpstr>
      <vt:lpstr>Outline</vt:lpstr>
      <vt:lpstr>PREEMPT_RT: Overview</vt:lpstr>
      <vt:lpstr>Outline</vt:lpstr>
      <vt:lpstr>Disk Schedulers: Overview</vt:lpstr>
      <vt:lpstr>Disk Schedulers: CFQ Elevator</vt:lpstr>
      <vt:lpstr>Disk Schedulers: Deadline Elevator</vt:lpstr>
      <vt:lpstr>Disk Schedulers: Anticipatory Elevator</vt:lpstr>
      <vt:lpstr>Thanks!!   Questions?</vt:lpstr>
      <vt:lpstr>References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guruprasad</dc:creator>
  <cp:lastModifiedBy>guruprasad</cp:lastModifiedBy>
  <cp:revision>384</cp:revision>
  <dcterms:created xsi:type="dcterms:W3CDTF">2010-10-16T17:42:15Z</dcterms:created>
  <dcterms:modified xsi:type="dcterms:W3CDTF">2010-10-25T17:11:07Z</dcterms:modified>
</cp:coreProperties>
</file>