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75" r:id="rId3"/>
    <p:sldId id="258" r:id="rId4"/>
    <p:sldId id="274" r:id="rId5"/>
    <p:sldId id="277" r:id="rId6"/>
    <p:sldId id="267" r:id="rId7"/>
    <p:sldId id="268" r:id="rId8"/>
    <p:sldId id="269" r:id="rId9"/>
    <p:sldId id="270" r:id="rId10"/>
    <p:sldId id="260" r:id="rId11"/>
    <p:sldId id="271" r:id="rId12"/>
    <p:sldId id="272" r:id="rId13"/>
    <p:sldId id="273" r:id="rId14"/>
    <p:sldId id="27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5829" autoAdjust="0"/>
  </p:normalViewPr>
  <p:slideViewPr>
    <p:cSldViewPr>
      <p:cViewPr varScale="1">
        <p:scale>
          <a:sx n="77" d="100"/>
          <a:sy n="77" d="100"/>
        </p:scale>
        <p:origin x="-102" y="-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A9E1B-50E4-489D-A6D1-B56C008EE71D}" type="datetimeFigureOut">
              <a:rPr lang="en-US" smtClean="0"/>
              <a:t>9/26/2010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F3B37E-B178-491C-AE2B-198EDC31D21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Scheduling info: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Policy (normal and real time)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Priority</a:t>
            </a:r>
          </a:p>
          <a:p>
            <a:pPr lvl="0"/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rt_priority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(priority for real time)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Counter (time process is allowed to run for, set for 'priority' when first run and decremented for each clock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3B37E-B178-491C-AE2B-198EDC31D216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C55D61BF-6710-41AB-9221-F41662C6BE6B}" type="datetimeFigureOut">
              <a:rPr lang="en-US" smtClean="0"/>
              <a:t>9/26/2010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86754D6C-D8DA-4B9F-A171-B1339476C5AF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1BF-6710-41AB-9221-F41662C6BE6B}" type="datetimeFigureOut">
              <a:rPr lang="en-US" smtClean="0"/>
              <a:t>9/26/2010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D6C-D8DA-4B9F-A171-B1339476C5A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C55D61BF-6710-41AB-9221-F41662C6BE6B}" type="datetimeFigureOut">
              <a:rPr lang="en-US" smtClean="0"/>
              <a:t>9/26/2010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86754D6C-D8DA-4B9F-A171-B1339476C5A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1BF-6710-41AB-9221-F41662C6BE6B}" type="datetimeFigureOut">
              <a:rPr lang="en-US" smtClean="0"/>
              <a:t>9/26/2010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D6C-D8DA-4B9F-A171-B1339476C5A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1BF-6710-41AB-9221-F41662C6BE6B}" type="datetimeFigureOut">
              <a:rPr lang="en-US" smtClean="0"/>
              <a:t>9/26/2010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D6C-D8DA-4B9F-A171-B1339476C5A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1BF-6710-41AB-9221-F41662C6BE6B}" type="datetimeFigureOut">
              <a:rPr lang="en-US" smtClean="0"/>
              <a:t>9/26/2010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D6C-D8DA-4B9F-A171-B1339476C5A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1BF-6710-41AB-9221-F41662C6BE6B}" type="datetimeFigureOut">
              <a:rPr lang="en-US" smtClean="0"/>
              <a:t>9/26/2010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D6C-D8DA-4B9F-A171-B1339476C5A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1BF-6710-41AB-9221-F41662C6BE6B}" type="datetimeFigureOut">
              <a:rPr lang="en-US" smtClean="0"/>
              <a:t>9/26/2010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D6C-D8DA-4B9F-A171-B1339476C5A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1BF-6710-41AB-9221-F41662C6BE6B}" type="datetimeFigureOut">
              <a:rPr lang="en-US" smtClean="0"/>
              <a:t>9/26/2010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D6C-D8DA-4B9F-A171-B1339476C5A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1BF-6710-41AB-9221-F41662C6BE6B}" type="datetimeFigureOut">
              <a:rPr lang="en-US" smtClean="0"/>
              <a:t>9/26/2010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D6C-D8DA-4B9F-A171-B1339476C5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1BF-6710-41AB-9221-F41662C6BE6B}" type="datetimeFigureOut">
              <a:rPr lang="en-US" smtClean="0"/>
              <a:t>9/26/2010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D6C-D8DA-4B9F-A171-B1339476C5A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55D61BF-6710-41AB-9221-F41662C6BE6B}" type="datetimeFigureOut">
              <a:rPr lang="en-US" smtClean="0"/>
              <a:t>9/26/2010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6754D6C-D8DA-4B9F-A171-B1339476C5AF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Processes in Linux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Jonathan Herman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u="sng" dirty="0" smtClean="0"/>
              <a:t>task</a:t>
            </a:r>
            <a:r>
              <a:rPr lang="en-US" dirty="0" smtClean="0"/>
              <a:t> is synonymous with a </a:t>
            </a:r>
            <a:r>
              <a:rPr lang="en-US" u="sng" dirty="0" smtClean="0"/>
              <a:t>process</a:t>
            </a:r>
            <a:r>
              <a:rPr lang="en-US" dirty="0" smtClean="0"/>
              <a:t> in Linux.</a:t>
            </a:r>
          </a:p>
          <a:p>
            <a:r>
              <a:rPr lang="en-US" dirty="0" smtClean="0"/>
              <a:t>All </a:t>
            </a:r>
            <a:r>
              <a:rPr lang="en-US" u="sng" dirty="0" smtClean="0"/>
              <a:t>tasks</a:t>
            </a:r>
            <a:r>
              <a:rPr lang="en-US" dirty="0" smtClean="0"/>
              <a:t> on the system are represented in a linked list of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task_struct</a:t>
            </a:r>
            <a:r>
              <a:rPr lang="en-US" dirty="0" err="1" smtClean="0"/>
              <a:t>s</a:t>
            </a:r>
            <a:r>
              <a:rPr lang="en-US" dirty="0" smtClean="0"/>
              <a:t>.  These are a little over 1kb each.</a:t>
            </a:r>
            <a:endParaRPr lang="en-US" dirty="0" smtClean="0"/>
          </a:p>
          <a:p>
            <a:r>
              <a:rPr lang="en-US" dirty="0" smtClean="0"/>
              <a:t>When a process is being run, a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thread_info</a:t>
            </a:r>
            <a:r>
              <a:rPr lang="en-US" dirty="0" smtClean="0"/>
              <a:t> </a:t>
            </a:r>
            <a:r>
              <a:rPr lang="en-US" dirty="0" err="1" smtClean="0"/>
              <a:t>struct</a:t>
            </a:r>
            <a:r>
              <a:rPr lang="en-US" dirty="0" smtClean="0"/>
              <a:t> is placed at the bottom of the process’s kernel stack, which points to the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task_struct</a:t>
            </a:r>
            <a:r>
              <a:rPr lang="en-US" dirty="0" smtClean="0"/>
              <a:t> for the process itself.</a:t>
            </a:r>
            <a:endParaRPr lang="en-US" dirty="0"/>
          </a:p>
        </p:txBody>
      </p:sp>
      <p:pic>
        <p:nvPicPr>
          <p:cNvPr id="29699" name="Picture 3" descr="C:\Users\hermanjl\Downloads\03fig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810000"/>
            <a:ext cx="3539720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371600" y="1219200"/>
            <a:ext cx="7010400" cy="4937760"/>
          </a:xfrm>
        </p:spPr>
        <p:txBody>
          <a:bodyPr>
            <a:normAutofit/>
          </a:bodyPr>
          <a:lstStyle/>
          <a:p>
            <a:r>
              <a:rPr lang="en-US" dirty="0" smtClean="0"/>
              <a:t>The kernel maintains a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task_struct</a:t>
            </a:r>
            <a:r>
              <a:rPr lang="en-US" dirty="0" smtClean="0"/>
              <a:t> for every </a:t>
            </a:r>
            <a:r>
              <a:rPr lang="en-US" u="sng" dirty="0" smtClean="0"/>
              <a:t>task</a:t>
            </a:r>
            <a:r>
              <a:rPr lang="en-US" dirty="0" smtClean="0"/>
              <a:t> in the system. This </a:t>
            </a:r>
            <a:r>
              <a:rPr lang="en-US" dirty="0" err="1" smtClean="0"/>
              <a:t>struct</a:t>
            </a:r>
            <a:r>
              <a:rPr lang="en-US" dirty="0" smtClean="0"/>
              <a:t> holds all information about the </a:t>
            </a:r>
            <a:r>
              <a:rPr lang="en-US" u="sng" dirty="0" smtClean="0"/>
              <a:t>task</a:t>
            </a:r>
            <a:r>
              <a:rPr lang="en-US" dirty="0" smtClean="0"/>
              <a:t>, including:</a:t>
            </a:r>
          </a:p>
          <a:p>
            <a:pPr marL="788670" lvl="1" indent="-514350"/>
            <a:r>
              <a:rPr lang="en-US" dirty="0" smtClean="0"/>
              <a:t>Task State</a:t>
            </a:r>
          </a:p>
          <a:p>
            <a:pPr marL="788670" lvl="1" indent="-514350"/>
            <a:r>
              <a:rPr lang="en-US" dirty="0" smtClean="0"/>
              <a:t>Process Stack and Heap</a:t>
            </a:r>
          </a:p>
          <a:p>
            <a:pPr marL="788670" lvl="1" indent="-514350"/>
            <a:r>
              <a:rPr lang="en-US" dirty="0" smtClean="0"/>
              <a:t>Scheduling Information</a:t>
            </a:r>
          </a:p>
          <a:p>
            <a:pPr marL="788670" lvl="1" indent="-514350"/>
            <a:r>
              <a:rPr lang="en-US" dirty="0" smtClean="0"/>
              <a:t>Signaling </a:t>
            </a:r>
            <a:r>
              <a:rPr lang="en-US" dirty="0" smtClean="0"/>
              <a:t>Information</a:t>
            </a:r>
          </a:p>
          <a:p>
            <a:pPr marL="788670" lvl="1" indent="-514350"/>
            <a:r>
              <a:rPr lang="en-US" dirty="0" smtClean="0"/>
              <a:t>Identifiers</a:t>
            </a:r>
          </a:p>
          <a:p>
            <a:pPr marL="788670" lvl="1" indent="-514350"/>
            <a:r>
              <a:rPr lang="en-US" dirty="0" smtClean="0"/>
              <a:t>CPU Context</a:t>
            </a:r>
          </a:p>
          <a:p>
            <a:pPr marL="788670" lvl="1" indent="-514350"/>
            <a:r>
              <a:rPr lang="en-US" dirty="0" smtClean="0"/>
              <a:t>Resources</a:t>
            </a:r>
          </a:p>
          <a:p>
            <a:pPr marL="788670" lvl="1" indent="-514350"/>
            <a:r>
              <a:rPr lang="en-US" dirty="0" smtClean="0"/>
              <a:t>Virtual Memory</a:t>
            </a:r>
          </a:p>
          <a:p>
            <a:pPr marL="788670" lvl="1" indent="-514350"/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219200"/>
            <a:ext cx="914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</a:t>
            </a:r>
            <a:endParaRPr lang="en-US" dirty="0"/>
          </a:p>
        </p:txBody>
      </p:sp>
      <p:pic>
        <p:nvPicPr>
          <p:cNvPr id="28674" name="Picture 2" descr="C:\Users\hermanjl\Downloads\03fig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7080" y="1333500"/>
            <a:ext cx="5201920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Signaling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signals the </a:t>
            </a:r>
            <a:r>
              <a:rPr lang="en-US" dirty="0" err="1" smtClean="0"/>
              <a:t>task_struct</a:t>
            </a:r>
            <a:r>
              <a:rPr lang="en-US" dirty="0" smtClean="0"/>
              <a:t> handles are basic kernel signals like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SIGKILL</a:t>
            </a:r>
            <a:r>
              <a:rPr lang="en-US" dirty="0" smtClean="0"/>
              <a:t> and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SIGCONT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task_struct</a:t>
            </a:r>
            <a:r>
              <a:rPr lang="en-US" dirty="0" smtClean="0"/>
              <a:t> contains two 32 bit fields,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sigpending</a:t>
            </a:r>
            <a:r>
              <a:rPr lang="en-US" dirty="0" smtClean="0"/>
              <a:t> and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blocked</a:t>
            </a:r>
            <a:r>
              <a:rPr lang="en-US" dirty="0" smtClean="0"/>
              <a:t>, which store a bitmask of currently pending and blocked signals, respectively.</a:t>
            </a:r>
          </a:p>
          <a:p>
            <a:r>
              <a:rPr lang="en-US" dirty="0" smtClean="0"/>
              <a:t>There is also a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sighand_struct</a:t>
            </a:r>
            <a:r>
              <a:rPr lang="en-US" dirty="0" smtClean="0"/>
              <a:t> with an array of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sigaction</a:t>
            </a:r>
            <a:r>
              <a:rPr lang="en-US" dirty="0" smtClean="0"/>
              <a:t> data structures for handling signals.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Each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task_struct</a:t>
            </a:r>
            <a:r>
              <a:rPr lang="en-US" dirty="0" smtClean="0"/>
              <a:t> </a:t>
            </a:r>
            <a:r>
              <a:rPr lang="en-US" dirty="0" smtClean="0"/>
              <a:t>has a process ID, user ID, and a group </a:t>
            </a:r>
            <a:r>
              <a:rPr lang="en-US" dirty="0" smtClean="0"/>
              <a:t>ID 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group and user IDs are used to control access to resources.</a:t>
            </a:r>
          </a:p>
          <a:p>
            <a:r>
              <a:rPr lang="en-US" dirty="0" smtClean="0"/>
              <a:t>The IDs can change at runtime to give the process access to different resources.</a:t>
            </a:r>
          </a:p>
          <a:p>
            <a:endParaRPr lang="en-US" dirty="0" smtClean="0"/>
          </a:p>
        </p:txBody>
      </p:sp>
      <p:pic>
        <p:nvPicPr>
          <p:cNvPr id="4098" name="Picture 2" descr="http://www.coins.tsukuba.ac.jp/~yas/coins/os2-2009/2009-12-08/images/task-cred-grou_pinf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3962400"/>
            <a:ext cx="2857500" cy="2038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All information about the state of the CPU is held in a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task_struct</a:t>
            </a:r>
            <a:r>
              <a:rPr lang="en-US" sz="2400" dirty="0" err="1" smtClean="0">
                <a:cs typeface="Courier New" pitchFamily="49" charset="0"/>
              </a:rPr>
              <a:t>’s</a:t>
            </a:r>
            <a:r>
              <a:rPr lang="en-US" sz="2400" dirty="0" smtClean="0">
                <a:cs typeface="Courier New" pitchFamily="49" charset="0"/>
              </a:rPr>
              <a:t>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thread_struct</a:t>
            </a:r>
            <a:r>
              <a:rPr lang="en-US" sz="2400" dirty="0" smtClean="0">
                <a:cs typeface="Courier New" pitchFamily="49" charset="0"/>
              </a:rPr>
              <a:t>.</a:t>
            </a:r>
          </a:p>
          <a:p>
            <a:r>
              <a:rPr lang="en-US" sz="2400" dirty="0" smtClean="0">
                <a:cs typeface="Courier New" pitchFamily="49" charset="0"/>
              </a:rPr>
              <a:t>During a context switch, the entire CPU specific state of the </a:t>
            </a:r>
            <a:r>
              <a:rPr lang="en-US" sz="2400" u="sng" dirty="0" smtClean="0">
                <a:cs typeface="Courier New" pitchFamily="49" charset="0"/>
              </a:rPr>
              <a:t>task</a:t>
            </a:r>
            <a:r>
              <a:rPr lang="en-US" sz="2400" dirty="0" smtClean="0">
                <a:cs typeface="Courier New" pitchFamily="49" charset="0"/>
              </a:rPr>
              <a:t> is saved in the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thread_struct</a:t>
            </a:r>
            <a:r>
              <a:rPr lang="en-US" sz="2400" dirty="0" smtClean="0">
                <a:cs typeface="Courier New" pitchFamily="49" charset="0"/>
              </a:rPr>
              <a:t>.</a:t>
            </a:r>
          </a:p>
          <a:p>
            <a:r>
              <a:rPr lang="en-US" sz="2400" dirty="0" smtClean="0">
                <a:cs typeface="Courier New" pitchFamily="49" charset="0"/>
              </a:rPr>
              <a:t>Each CPU architecture defines its own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thread_struct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smtClean="0">
                <a:cs typeface="Courier New" pitchFamily="49" charset="0"/>
              </a:rPr>
              <a:t>definition as well as the methods needed to save and load state with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thread_struct</a:t>
            </a:r>
            <a:r>
              <a:rPr lang="en-US" sz="2400" dirty="0" smtClean="0">
                <a:cs typeface="Courier New" pitchFamily="49" charset="0"/>
              </a:rPr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task_struct</a:t>
            </a:r>
            <a:r>
              <a:rPr lang="en-US" dirty="0" smtClean="0"/>
              <a:t> contains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fs_struct</a:t>
            </a:r>
            <a:r>
              <a:rPr lang="en-US" dirty="0" smtClean="0"/>
              <a:t> contains information about how the process is using the </a:t>
            </a:r>
            <a:r>
              <a:rPr lang="en-US" dirty="0" err="1" smtClean="0"/>
              <a:t>fileystem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Contains the current working directory, the root directory, and the default create / access mode for files.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task_struct</a:t>
            </a:r>
            <a:r>
              <a:rPr lang="en-US" sz="2400" dirty="0" smtClean="0"/>
              <a:t> </a:t>
            </a:r>
            <a:r>
              <a:rPr lang="en-US" dirty="0" smtClean="0"/>
              <a:t>also </a:t>
            </a:r>
            <a:r>
              <a:rPr lang="en-US" dirty="0" smtClean="0"/>
              <a:t>has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files_struct</a:t>
            </a:r>
            <a:r>
              <a:rPr lang="en-US" dirty="0" smtClean="0"/>
              <a:t> with </a:t>
            </a:r>
            <a:r>
              <a:rPr lang="en-US" dirty="0" smtClean="0"/>
              <a:t>pointers to 256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file</a:t>
            </a:r>
            <a:r>
              <a:rPr lang="en-US" dirty="0" smtClean="0"/>
              <a:t> structures. </a:t>
            </a:r>
          </a:p>
          <a:p>
            <a:r>
              <a:rPr lang="en-US" dirty="0" smtClean="0"/>
              <a:t>Because </a:t>
            </a:r>
            <a:r>
              <a:rPr lang="en-US" dirty="0" smtClean="0"/>
              <a:t>of UNIX’s ‘Everything is a file’ rule, this is effectively the list of resources in use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Each has a descriptor,  file access mode, position in the file for next read or write, and pointers to the Linux file operation routines.</a:t>
            </a:r>
          </a:p>
          <a:p>
            <a:r>
              <a:rPr lang="en-US" dirty="0" smtClean="0"/>
              <a:t>All processes have at least 3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file</a:t>
            </a:r>
            <a:r>
              <a:rPr lang="en-US" dirty="0" smtClean="0"/>
              <a:t> </a:t>
            </a:r>
            <a:r>
              <a:rPr lang="en-US" dirty="0" err="1" smtClean="0"/>
              <a:t>structs</a:t>
            </a:r>
            <a:r>
              <a:rPr lang="en-US" dirty="0" smtClean="0"/>
              <a:t>: standard input, standard output, and standard error.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pic>
        <p:nvPicPr>
          <p:cNvPr id="11265" name="Picture 1" descr="C:\Users\hermanjl\Downloads\file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219200"/>
            <a:ext cx="6629400" cy="50095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mm_struct</a:t>
            </a:r>
            <a:r>
              <a:rPr lang="en-US" dirty="0" smtClean="0"/>
              <a:t> contains all information about the virtual memory used by the process.</a:t>
            </a:r>
          </a:p>
          <a:p>
            <a:r>
              <a:rPr lang="en-US" dirty="0" smtClean="0"/>
              <a:t>Contains pointers to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vm_area_structs</a:t>
            </a:r>
            <a:r>
              <a:rPr lang="en-US" dirty="0" smtClean="0"/>
              <a:t>, each representing an area of virtual memory.</a:t>
            </a:r>
          </a:p>
          <a:p>
            <a:r>
              <a:rPr lang="en-US" dirty="0" smtClean="0"/>
              <a:t>Each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vm_area_struct</a:t>
            </a:r>
            <a:r>
              <a:rPr lang="en-US" dirty="0" smtClean="0"/>
              <a:t> contains a pointer to operations for virtual memory routines.</a:t>
            </a:r>
          </a:p>
          <a:p>
            <a:r>
              <a:rPr lang="en-US" dirty="0" smtClean="0"/>
              <a:t>Some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vm_area_structs</a:t>
            </a:r>
            <a:r>
              <a:rPr lang="en-US" dirty="0" smtClean="0"/>
              <a:t> are merely pointers to shared function routines used by multiple processes.</a:t>
            </a:r>
          </a:p>
          <a:p>
            <a:r>
              <a:rPr lang="en-US" dirty="0" smtClean="0"/>
              <a:t>The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vm_area_struct</a:t>
            </a:r>
            <a:r>
              <a:rPr lang="en-US" dirty="0" smtClean="0"/>
              <a:t> can map to areas of memory not only loaded yet. It only cares about the virtual address space. The kernel takes care of the rest.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Memory</a:t>
            </a:r>
            <a:endParaRPr lang="en-US" dirty="0"/>
          </a:p>
        </p:txBody>
      </p:sp>
      <p:pic>
        <p:nvPicPr>
          <p:cNvPr id="27650" name="Picture 2" descr="C:\Users\hermanjl\Downloads\process-vm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8225" y="1300719"/>
            <a:ext cx="6886576" cy="4570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All processes are children of other processes, with the root process being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init</a:t>
            </a:r>
            <a:r>
              <a:rPr lang="en-US" dirty="0" err="1" smtClean="0"/>
              <a:t>.</a:t>
            </a:r>
            <a:endParaRPr lang="en-US" dirty="0" smtClean="0"/>
          </a:p>
          <a:p>
            <a:r>
              <a:rPr lang="en-US" dirty="0" smtClean="0"/>
              <a:t>Processes are created by cloning the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task_struct</a:t>
            </a:r>
            <a:r>
              <a:rPr lang="en-US" dirty="0" smtClean="0"/>
              <a:t> of the parent process. Only after the new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task_struct</a:t>
            </a:r>
            <a:r>
              <a:rPr lang="en-US" dirty="0" smtClean="0"/>
              <a:t> is a complete copy of the parent is the new </a:t>
            </a:r>
            <a:r>
              <a:rPr lang="en-US" dirty="0" err="1" smtClean="0"/>
              <a:t>struct</a:t>
            </a:r>
            <a:r>
              <a:rPr lang="en-US" dirty="0" smtClean="0"/>
              <a:t> configured with the information of the new process.</a:t>
            </a:r>
          </a:p>
          <a:p>
            <a:r>
              <a:rPr lang="en-US" dirty="0" smtClean="0"/>
              <a:t>After the </a:t>
            </a:r>
            <a:r>
              <a:rPr lang="en-US" dirty="0" err="1" smtClean="0"/>
              <a:t>struct</a:t>
            </a:r>
            <a:r>
              <a:rPr lang="en-US" dirty="0" smtClean="0"/>
              <a:t> has been built,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exec(…)</a:t>
            </a:r>
            <a:r>
              <a:rPr lang="en-US" dirty="0" smtClean="0"/>
              <a:t> is called to load the executable binary into the </a:t>
            </a:r>
            <a:r>
              <a:rPr lang="en-US" dirty="0" err="1" smtClean="0"/>
              <a:t>struct’s</a:t>
            </a:r>
            <a:r>
              <a:rPr lang="en-US" dirty="0" smtClean="0"/>
              <a:t> address space.</a:t>
            </a:r>
          </a:p>
          <a:p>
            <a:r>
              <a:rPr lang="en-US" dirty="0" smtClean="0"/>
              <a:t>Processes can share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fs_struct</a:t>
            </a:r>
            <a:r>
              <a:rPr lang="en-US" dirty="0" err="1" smtClean="0"/>
              <a:t>s</a:t>
            </a:r>
            <a:r>
              <a:rPr lang="en-US" dirty="0" smtClean="0"/>
              <a:t>,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files_struct</a:t>
            </a:r>
            <a:r>
              <a:rPr lang="en-US" dirty="0" err="1" smtClean="0"/>
              <a:t>s</a:t>
            </a:r>
            <a:r>
              <a:rPr lang="en-US" dirty="0" smtClean="0"/>
              <a:t>, and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mm_struct</a:t>
            </a:r>
            <a:r>
              <a:rPr lang="en-US" dirty="0" err="1" smtClean="0"/>
              <a:t>s</a:t>
            </a:r>
            <a:r>
              <a:rPr lang="en-US" dirty="0" smtClean="0"/>
              <a:t> e.g. multiple threads in a program.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Multi-Threading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When two </a:t>
            </a:r>
            <a:r>
              <a:rPr lang="en-US" u="sng" dirty="0" smtClean="0"/>
              <a:t>threads</a:t>
            </a:r>
            <a:r>
              <a:rPr lang="en-US" dirty="0" smtClean="0"/>
              <a:t> are part of the same program, it just means there are two </a:t>
            </a:r>
            <a:r>
              <a:rPr lang="en-US" u="sng" dirty="0" smtClean="0"/>
              <a:t>tasks</a:t>
            </a:r>
            <a:r>
              <a:rPr lang="en-US" dirty="0" smtClean="0"/>
              <a:t> operating in the same virtual address space. 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kernel </a:t>
            </a:r>
            <a:r>
              <a:rPr lang="en-US" dirty="0" smtClean="0"/>
              <a:t>itself is not aware of </a:t>
            </a:r>
            <a:r>
              <a:rPr lang="en-US" u="sng" dirty="0" smtClean="0"/>
              <a:t>threads</a:t>
            </a:r>
            <a:r>
              <a:rPr lang="en-US" dirty="0" smtClean="0"/>
              <a:t>. They are just a way of sharing resources.</a:t>
            </a:r>
          </a:p>
          <a:p>
            <a:r>
              <a:rPr lang="en-US" dirty="0" smtClean="0"/>
              <a:t>When tasks are cloned, you can specify the shared resources yourself, </a:t>
            </a:r>
            <a:r>
              <a:rPr lang="en-US" dirty="0" err="1" smtClean="0"/>
              <a:t>eg</a:t>
            </a:r>
            <a:r>
              <a:rPr lang="en-US" dirty="0" smtClean="0"/>
              <a:t>:</a:t>
            </a:r>
          </a:p>
          <a:p>
            <a:pPr lvl="1">
              <a:buNone/>
            </a:pP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clone(CLONE_VM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| CLONE_FS | CLONE_FILES | CLONE_SIGHAND, 0);</a:t>
            </a: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  <a:p>
            <a:endParaRPr lang="en-US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571</TotalTime>
  <Words>664</Words>
  <Application>Microsoft Office PowerPoint</Application>
  <PresentationFormat>On-screen Show (4:3)</PresentationFormat>
  <Paragraphs>61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Origin</vt:lpstr>
      <vt:lpstr>Processes in Linux</vt:lpstr>
      <vt:lpstr>Representation</vt:lpstr>
      <vt:lpstr>Representation</vt:lpstr>
      <vt:lpstr>State</vt:lpstr>
      <vt:lpstr>Signaling Information</vt:lpstr>
      <vt:lpstr>Identifiers</vt:lpstr>
      <vt:lpstr>CPU Context</vt:lpstr>
      <vt:lpstr>Resources</vt:lpstr>
      <vt:lpstr>Resources</vt:lpstr>
      <vt:lpstr>Resources</vt:lpstr>
      <vt:lpstr>Virtual Memory</vt:lpstr>
      <vt:lpstr>Virtual Memory</vt:lpstr>
      <vt:lpstr>Creation</vt:lpstr>
      <vt:lpstr>Multi-Threading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hermanjl</dc:creator>
  <cp:lastModifiedBy>hermanjl</cp:lastModifiedBy>
  <cp:revision>66</cp:revision>
  <dcterms:created xsi:type="dcterms:W3CDTF">2010-09-26T18:25:48Z</dcterms:created>
  <dcterms:modified xsi:type="dcterms:W3CDTF">2010-09-27T03:57:01Z</dcterms:modified>
</cp:coreProperties>
</file>